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6" r:id="rId5"/>
    <p:sldMasterId id="2147483728" r:id="rId6"/>
  </p:sldMasterIdLst>
  <p:notesMasterIdLst>
    <p:notesMasterId r:id="rId86"/>
  </p:notesMasterIdLst>
  <p:sldIdLst>
    <p:sldId id="256" r:id="rId7"/>
    <p:sldId id="331" r:id="rId8"/>
    <p:sldId id="258" r:id="rId9"/>
    <p:sldId id="4185" r:id="rId10"/>
    <p:sldId id="4186" r:id="rId11"/>
    <p:sldId id="4187" r:id="rId12"/>
    <p:sldId id="4188" r:id="rId13"/>
    <p:sldId id="332" r:id="rId14"/>
    <p:sldId id="4189" r:id="rId15"/>
    <p:sldId id="4190" r:id="rId16"/>
    <p:sldId id="4191" r:id="rId17"/>
    <p:sldId id="4192" r:id="rId18"/>
    <p:sldId id="4193" r:id="rId19"/>
    <p:sldId id="4198" r:id="rId20"/>
    <p:sldId id="885" r:id="rId21"/>
    <p:sldId id="4199" r:id="rId22"/>
    <p:sldId id="910" r:id="rId23"/>
    <p:sldId id="4214" r:id="rId24"/>
    <p:sldId id="894" r:id="rId25"/>
    <p:sldId id="4194" r:id="rId26"/>
    <p:sldId id="4195" r:id="rId27"/>
    <p:sldId id="4196" r:id="rId28"/>
    <p:sldId id="4197" r:id="rId29"/>
    <p:sldId id="815" r:id="rId30"/>
    <p:sldId id="4205" r:id="rId31"/>
    <p:sldId id="4211" r:id="rId32"/>
    <p:sldId id="370" r:id="rId33"/>
    <p:sldId id="433" r:id="rId34"/>
    <p:sldId id="450" r:id="rId35"/>
    <p:sldId id="463" r:id="rId36"/>
    <p:sldId id="371" r:id="rId37"/>
    <p:sldId id="434" r:id="rId38"/>
    <p:sldId id="452" r:id="rId39"/>
    <p:sldId id="465" r:id="rId40"/>
    <p:sldId id="4206" r:id="rId41"/>
    <p:sldId id="276" r:id="rId42"/>
    <p:sldId id="4207" r:id="rId43"/>
    <p:sldId id="282" r:id="rId44"/>
    <p:sldId id="283" r:id="rId45"/>
    <p:sldId id="284" r:id="rId46"/>
    <p:sldId id="432" r:id="rId47"/>
    <p:sldId id="4208" r:id="rId48"/>
    <p:sldId id="857" r:id="rId49"/>
    <p:sldId id="4209" r:id="rId50"/>
    <p:sldId id="859" r:id="rId51"/>
    <p:sldId id="4200" r:id="rId52"/>
    <p:sldId id="822" r:id="rId53"/>
    <p:sldId id="823" r:id="rId54"/>
    <p:sldId id="836" r:id="rId55"/>
    <p:sldId id="903" r:id="rId56"/>
    <p:sldId id="832" r:id="rId57"/>
    <p:sldId id="833" r:id="rId58"/>
    <p:sldId id="824" r:id="rId59"/>
    <p:sldId id="825" r:id="rId60"/>
    <p:sldId id="905" r:id="rId61"/>
    <p:sldId id="834" r:id="rId62"/>
    <p:sldId id="835" r:id="rId63"/>
    <p:sldId id="828" r:id="rId64"/>
    <p:sldId id="829" r:id="rId65"/>
    <p:sldId id="826" r:id="rId66"/>
    <p:sldId id="827" r:id="rId67"/>
    <p:sldId id="830" r:id="rId68"/>
    <p:sldId id="831" r:id="rId69"/>
    <p:sldId id="841" r:id="rId70"/>
    <p:sldId id="848" r:id="rId71"/>
    <p:sldId id="843" r:id="rId72"/>
    <p:sldId id="849" r:id="rId73"/>
    <p:sldId id="402" r:id="rId74"/>
    <p:sldId id="382" r:id="rId75"/>
    <p:sldId id="4215" r:id="rId76"/>
    <p:sldId id="328" r:id="rId77"/>
    <p:sldId id="4216" r:id="rId78"/>
    <p:sldId id="4210" r:id="rId79"/>
    <p:sldId id="4213" r:id="rId80"/>
    <p:sldId id="900" r:id="rId81"/>
    <p:sldId id="901" r:id="rId82"/>
    <p:sldId id="902" r:id="rId83"/>
    <p:sldId id="904" r:id="rId84"/>
    <p:sldId id="379" r:id="rId8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7A978"/>
    <a:srgbClr val="FF9900"/>
    <a:srgbClr val="009999"/>
    <a:srgbClr val="2A6D9A"/>
    <a:srgbClr val="A12B3F"/>
    <a:srgbClr val="FF6600"/>
    <a:srgbClr val="CC0000"/>
    <a:srgbClr val="666699"/>
    <a:srgbClr val="945200"/>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4277" autoAdjust="0"/>
  </p:normalViewPr>
  <p:slideViewPr>
    <p:cSldViewPr snapToGrid="0" snapToObjects="1">
      <p:cViewPr varScale="1">
        <p:scale>
          <a:sx n="29" d="100"/>
          <a:sy n="29" d="100"/>
        </p:scale>
        <p:origin x="1758" y="78"/>
      </p:cViewPr>
      <p:guideLst>
        <p:guide orient="horz" pos="4320"/>
        <p:guide pos="76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4" d="100"/>
          <a:sy n="84" d="100"/>
        </p:scale>
        <p:origin x="319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bleStyles" Target="tableStyle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1143000" y="685800"/>
            <a:ext cx="4572000" cy="3429000"/>
          </a:xfrm>
          <a:prstGeom prst="rect">
            <a:avLst/>
          </a:prstGeom>
        </p:spPr>
        <p:txBody>
          <a:bodyPr/>
          <a:lstStyle/>
          <a:p>
            <a:endParaRPr/>
          </a:p>
        </p:txBody>
      </p:sp>
      <p:sp>
        <p:nvSpPr>
          <p:cNvPr id="237" name="Shape 23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7668185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7310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None/>
            </a:pPr>
            <a:r>
              <a:rPr lang="en-US" sz="2400" dirty="0">
                <a:solidFill>
                  <a:schemeClr val="tx1"/>
                </a:solidFill>
                <a:latin typeface="Helvetica Neue"/>
                <a:ea typeface="Helvetica Neue"/>
                <a:cs typeface="Helvetica Neue"/>
                <a:sym typeface="Helvetica Neue"/>
              </a:rPr>
              <a:t>The Child and Adolescent Needs and Strengths (CANS) is a tool that summarizes the information gathered through an assessment process.  </a:t>
            </a:r>
          </a:p>
          <a:p>
            <a:pPr marL="0" indent="0">
              <a:lnSpc>
                <a:spcPct val="100000"/>
              </a:lnSpc>
              <a:buNone/>
            </a:pPr>
            <a:endParaRPr lang="en-US" sz="2400" dirty="0">
              <a:solidFill>
                <a:schemeClr val="tx1"/>
              </a:solidFill>
              <a:latin typeface="Helvetica Neue"/>
              <a:ea typeface="Helvetica Neue"/>
              <a:cs typeface="Helvetica Neue"/>
              <a:sym typeface="Helvetica Neue"/>
            </a:endParaRPr>
          </a:p>
          <a:p>
            <a:pPr marL="0" indent="0">
              <a:lnSpc>
                <a:spcPct val="100000"/>
              </a:lnSpc>
              <a:buNone/>
            </a:pPr>
            <a:r>
              <a:rPr lang="en-US" sz="2400" dirty="0">
                <a:solidFill>
                  <a:schemeClr val="tx1"/>
                </a:solidFill>
                <a:latin typeface="Helvetica Neue"/>
                <a:ea typeface="Helvetica Neue"/>
                <a:cs typeface="Helvetica Neue"/>
                <a:sym typeface="Helvetica Neue"/>
              </a:rPr>
              <a:t>The CANS is an </a:t>
            </a:r>
            <a:r>
              <a:rPr lang="en-US" sz="2400" b="1" dirty="0">
                <a:solidFill>
                  <a:schemeClr val="accent1">
                    <a:lumMod val="75000"/>
                  </a:schemeClr>
                </a:solidFill>
                <a:latin typeface="Helvetica Neue"/>
                <a:ea typeface="Avenir Heavy"/>
                <a:cs typeface="Helvetica Neue"/>
                <a:sym typeface="Avenir Heavy"/>
              </a:rPr>
              <a:t>information integration </a:t>
            </a:r>
            <a:r>
              <a:rPr lang="en-US" sz="2400" dirty="0">
                <a:solidFill>
                  <a:schemeClr val="tx1"/>
                </a:solidFill>
                <a:latin typeface="Helvetica Neue"/>
                <a:ea typeface="Avenir Heavy"/>
                <a:cs typeface="Helvetica Neue"/>
                <a:sym typeface="Avenir Heavy"/>
              </a:rPr>
              <a:t>tool </a:t>
            </a:r>
            <a:r>
              <a:rPr lang="en-US" sz="2400" dirty="0">
                <a:solidFill>
                  <a:schemeClr val="tx1"/>
                </a:solidFill>
                <a:latin typeface="Helvetica Neue"/>
                <a:ea typeface="Helvetica Neue"/>
                <a:cs typeface="Helvetica Neue"/>
                <a:sym typeface="Helvetica Neue"/>
              </a:rPr>
              <a:t>that is used to identify the needs and strengths of children/youth and their families. The goal of the CANS is for </a:t>
            </a:r>
            <a:r>
              <a:rPr lang="en-US" sz="2400" b="1" dirty="0">
                <a:solidFill>
                  <a:schemeClr val="accent1">
                    <a:lumMod val="75000"/>
                  </a:schemeClr>
                </a:solidFill>
                <a:latin typeface="Helvetica Neue"/>
                <a:ea typeface="Helvetica Neue"/>
                <a:cs typeface="Helvetica Neue"/>
                <a:sym typeface="Helvetica Neue"/>
              </a:rPr>
              <a:t>transformational change </a:t>
            </a:r>
            <a:r>
              <a:rPr lang="en-US" sz="2400" dirty="0">
                <a:solidFill>
                  <a:schemeClr val="tx1"/>
                </a:solidFill>
                <a:latin typeface="Helvetica Neue"/>
                <a:ea typeface="Helvetica Neue"/>
                <a:cs typeface="Helvetica Neue"/>
                <a:sym typeface="Helvetica Neue"/>
              </a:rPr>
              <a:t>of children/youth and their families.</a:t>
            </a:r>
          </a:p>
          <a:p>
            <a:pPr marL="0" indent="0">
              <a:lnSpc>
                <a:spcPct val="100000"/>
              </a:lnSpc>
              <a:buNone/>
            </a:pPr>
            <a:endParaRPr lang="en-US" sz="2400" dirty="0">
              <a:solidFill>
                <a:schemeClr val="tx1"/>
              </a:solidFill>
              <a:latin typeface="Helvetica Neue"/>
              <a:ea typeface="Helvetica Neue"/>
              <a:cs typeface="Helvetica Neue"/>
              <a:sym typeface="Helvetica Neue"/>
            </a:endParaRPr>
          </a:p>
          <a:p>
            <a:pPr marL="0" indent="0">
              <a:lnSpc>
                <a:spcPct val="100000"/>
              </a:lnSpc>
              <a:buNone/>
            </a:pPr>
            <a:r>
              <a:rPr lang="en-US" sz="2400" dirty="0">
                <a:solidFill>
                  <a:schemeClr val="tx1"/>
                </a:solidFill>
                <a:latin typeface="Helvetica Neue"/>
                <a:ea typeface="Helvetica Neue"/>
                <a:cs typeface="Helvetica Neue"/>
                <a:sym typeface="Helvetica Neue"/>
              </a:rPr>
              <a:t>The CANS is a summary tool, it is not a diagnostic</a:t>
            </a:r>
            <a:r>
              <a:rPr lang="en-US" sz="2400" baseline="0" dirty="0">
                <a:solidFill>
                  <a:schemeClr val="tx1"/>
                </a:solidFill>
                <a:latin typeface="Helvetica Neue"/>
                <a:ea typeface="Helvetica Neue"/>
                <a:cs typeface="Helvetica Neue"/>
                <a:sym typeface="Helvetica Neue"/>
              </a:rPr>
              <a:t> tool.  See the graphic on slide?  All those arrows represent pieces of information that contribute to a person’s story.  The information not only comes from they youth and family, but records, treatment providers, could be CW or JJ if the youth is involved in those systems, schools (every child’s in school) and other system partners that are individualized for the youth (like ID/DD, medically fragile).  So, TCOM believes in slowing down to speed up.  Having the various perspectives on the youths story will best prepare the plan developed.</a:t>
            </a:r>
            <a:endParaRPr lang="en-US" sz="2400" dirty="0">
              <a:solidFill>
                <a:schemeClr val="tx1"/>
              </a:solidFill>
              <a:latin typeface="Helvetica Neue"/>
              <a:ea typeface="Helvetica Neue"/>
              <a:cs typeface="Helvetica Neue"/>
              <a:sym typeface="Helvetica Neue"/>
            </a:endParaRPr>
          </a:p>
          <a:p>
            <a:pPr marL="0" indent="0">
              <a:lnSpc>
                <a:spcPct val="100000"/>
              </a:lnSpc>
              <a:buNone/>
            </a:pPr>
            <a:endParaRPr lang="en-US" sz="2400" dirty="0">
              <a:solidFill>
                <a:schemeClr val="tx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8515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199" indent="-457199" defTabSz="591502">
              <a:lnSpc>
                <a:spcPct val="100000"/>
              </a:lnSpc>
              <a:spcBef>
                <a:spcPts val="2600"/>
              </a:spcBef>
              <a:buClr>
                <a:schemeClr val="accent4"/>
              </a:buClr>
              <a:buSzPct val="75000"/>
              <a:defRPr>
                <a:solidFill>
                  <a:srgbClr val="000000"/>
                </a:solidFill>
                <a:latin typeface="Avenir Book"/>
                <a:ea typeface="Avenir Book"/>
                <a:cs typeface="Avenir Book"/>
                <a:sym typeface="Avenir Book"/>
              </a:defRPr>
            </a:pPr>
            <a:r>
              <a:rPr lang="en-US" sz="2000" dirty="0">
                <a:solidFill>
                  <a:srgbClr val="000000"/>
                </a:solidFill>
                <a:latin typeface="Helvetica Neue"/>
                <a:ea typeface="Avenir Book"/>
                <a:cs typeface="Arial" panose="020B0604020202020204" pitchFamily="34" charset="0"/>
                <a:sym typeface="Avenir Book"/>
              </a:rPr>
              <a:t>Additionally, the CANS has an </a:t>
            </a:r>
            <a:r>
              <a:rPr lang="en-US" sz="2000" dirty="0">
                <a:solidFill>
                  <a:srgbClr val="000000"/>
                </a:solidFill>
                <a:latin typeface="Helvetica Neue"/>
                <a:ea typeface="Avenir Heavy"/>
                <a:cs typeface="Arial" panose="020B0604020202020204" pitchFamily="34" charset="0"/>
                <a:sym typeface="Avenir Heavy"/>
              </a:rPr>
              <a:t>underlying philosophy and its approach is</a:t>
            </a:r>
            <a:r>
              <a:rPr lang="en-US" sz="2000" b="1" dirty="0">
                <a:solidFill>
                  <a:srgbClr val="000000"/>
                </a:solidFill>
                <a:latin typeface="Helvetica Neue"/>
                <a:ea typeface="Avenir Heavy"/>
                <a:cs typeface="Arial" panose="020B0604020202020204" pitchFamily="34" charset="0"/>
                <a:sym typeface="Avenir Heavy"/>
              </a:rPr>
              <a:t> </a:t>
            </a:r>
            <a:r>
              <a:rPr lang="en-US" sz="2000" b="1" dirty="0">
                <a:solidFill>
                  <a:schemeClr val="accent1">
                    <a:lumMod val="75000"/>
                  </a:schemeClr>
                </a:solidFill>
                <a:latin typeface="Helvetica Neue"/>
                <a:ea typeface="Avenir Heavy"/>
                <a:cs typeface="Arial" panose="020B0604020202020204" pitchFamily="34" charset="0"/>
                <a:sym typeface="Avenir Heavy"/>
              </a:rPr>
              <a:t>person-centered</a:t>
            </a:r>
            <a:r>
              <a:rPr lang="en-US" sz="2000" dirty="0">
                <a:solidFill>
                  <a:srgbClr val="000000"/>
                </a:solidFill>
                <a:latin typeface="Helvetica Neue"/>
                <a:ea typeface="Avenir Book"/>
                <a:cs typeface="Arial" panose="020B0604020202020204" pitchFamily="34" charset="0"/>
                <a:sym typeface="Avenir Book"/>
              </a:rPr>
              <a:t>: in other words, we’re constantly supporting the work of all persons with the identified strengths and needs of children and families. </a:t>
            </a:r>
          </a:p>
          <a:p>
            <a:pPr marL="457199" indent="-457199" defTabSz="591502">
              <a:lnSpc>
                <a:spcPct val="100000"/>
              </a:lnSpc>
              <a:spcBef>
                <a:spcPts val="2600"/>
              </a:spcBef>
              <a:buClr>
                <a:schemeClr val="accent4"/>
              </a:buClr>
              <a:buSzPct val="75000"/>
              <a:defRPr>
                <a:solidFill>
                  <a:srgbClr val="000000"/>
                </a:solidFill>
                <a:latin typeface="Avenir Book"/>
                <a:ea typeface="Avenir Book"/>
                <a:cs typeface="Avenir Book"/>
                <a:sym typeface="Avenir Book"/>
              </a:defRPr>
            </a:pPr>
            <a:endParaRPr lang="en-US" sz="2000" dirty="0">
              <a:solidFill>
                <a:srgbClr val="000000"/>
              </a:solidFill>
              <a:latin typeface="Helvetica Neue"/>
              <a:ea typeface="Avenir Book"/>
              <a:cs typeface="Arial" panose="020B0604020202020204" pitchFamily="34" charset="0"/>
              <a:sym typeface="Avenir Book"/>
            </a:endParaRPr>
          </a:p>
          <a:p>
            <a:pPr marL="457199" indent="-457199" defTabSz="591502">
              <a:lnSpc>
                <a:spcPct val="100000"/>
              </a:lnSpc>
              <a:spcBef>
                <a:spcPts val="2600"/>
              </a:spcBef>
              <a:buClr>
                <a:schemeClr val="accent4"/>
              </a:buClr>
              <a:buSzPct val="75000"/>
              <a:defRPr>
                <a:solidFill>
                  <a:srgbClr val="000000"/>
                </a:solidFill>
                <a:latin typeface="Avenir Book"/>
                <a:ea typeface="Avenir Book"/>
                <a:cs typeface="Avenir Book"/>
                <a:sym typeface="Avenir Book"/>
              </a:defRPr>
            </a:pPr>
            <a:r>
              <a:rPr lang="en-US" sz="2000" dirty="0">
                <a:solidFill>
                  <a:srgbClr val="000000"/>
                </a:solidFill>
                <a:latin typeface="Helvetica Neue"/>
                <a:ea typeface="Avenir Book"/>
                <a:cs typeface="Arial" panose="020B0604020202020204" pitchFamily="34" charset="0"/>
                <a:sym typeface="Avenir Book"/>
              </a:rPr>
              <a:t>By engaging in consensus rating by various informants through a consistent and comprehensive set of strengths and needs helps achieve a </a:t>
            </a:r>
            <a:r>
              <a:rPr lang="en-US" sz="2000" dirty="0">
                <a:solidFill>
                  <a:srgbClr val="000000"/>
                </a:solidFill>
                <a:latin typeface="Helvetica Neue"/>
                <a:ea typeface="Avenir Heavy"/>
                <a:cs typeface="Arial" panose="020B0604020202020204" pitchFamily="34" charset="0"/>
                <a:sym typeface="Avenir Heavy"/>
              </a:rPr>
              <a:t>collaborative, </a:t>
            </a:r>
            <a:r>
              <a:rPr lang="en-US" sz="2000" b="1" dirty="0">
                <a:solidFill>
                  <a:schemeClr val="accent1">
                    <a:lumMod val="75000"/>
                  </a:schemeClr>
                </a:solidFill>
                <a:latin typeface="Helvetica Neue"/>
                <a:ea typeface="Avenir Heavy"/>
                <a:cs typeface="Arial" panose="020B0604020202020204" pitchFamily="34" charset="0"/>
                <a:sym typeface="Avenir Heavy"/>
              </a:rPr>
              <a:t>consensus-based assessment </a:t>
            </a:r>
            <a:r>
              <a:rPr lang="en-US" sz="2000" dirty="0">
                <a:solidFill>
                  <a:srgbClr val="000000"/>
                </a:solidFill>
                <a:latin typeface="Helvetica Neue"/>
                <a:ea typeface="Avenir Book"/>
                <a:cs typeface="Arial" panose="020B0604020202020204" pitchFamily="34" charset="0"/>
                <a:sym typeface="Avenir Book"/>
              </a:rPr>
              <a:t>– With this approach, a common language helps the various systems understanding the presenting issues, impact, and effectiveness across the family, program, system. </a:t>
            </a:r>
          </a:p>
          <a:p>
            <a:endParaRPr lang="en-US" dirty="0"/>
          </a:p>
        </p:txBody>
      </p:sp>
    </p:spTree>
    <p:extLst>
      <p:ext uri="{BB962C8B-B14F-4D97-AF65-F5344CB8AC3E}">
        <p14:creationId xmlns:p14="http://schemas.microsoft.com/office/powerpoint/2010/main" val="279876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sz="4400" dirty="0"/>
              <a:t>Transformational Collaborative Outcomes Management or TCOM is a conceptual framework for managing these complex systems.  Within this framework there is a philosophy, a strategy, and a set of tactics all designed to facilitate an effective and integrated approach to addressing the needs of people. Notice that t</a:t>
            </a:r>
            <a:r>
              <a:rPr lang="en-US" sz="4400" b="0" i="0" u="none" strike="noStrike" kern="1200" baseline="0" dirty="0">
                <a:solidFill>
                  <a:schemeClr val="tx1"/>
                </a:solidFill>
                <a:latin typeface="Helvetica Neue"/>
                <a:ea typeface="Helvetica Neue"/>
                <a:cs typeface="Helvetica Neue"/>
                <a:sym typeface="Helvetica Neue"/>
              </a:rPr>
              <a:t>he 6 phases of a care model include engagement, assessment, service planning and implementation, monitoring and adapting, ongoing care coordination and transition. These components are incorporated when convening a CFT and working across multi-systems with children, youth, and families. If you’re familiar with Wraparound you’ll see similarities of these phases because this is teaming in a child and family centered way.</a:t>
            </a:r>
          </a:p>
          <a:p>
            <a:pPr marL="0" indent="0">
              <a:buFont typeface="Arial" panose="020B0604020202020204" pitchFamily="34" charset="0"/>
              <a:buNone/>
            </a:pPr>
            <a:endParaRPr lang="en-US" dirty="0"/>
          </a:p>
          <a:p>
            <a:r>
              <a:rPr lang="en-US" b="1" dirty="0"/>
              <a:t>We want to provide overall access in order </a:t>
            </a:r>
            <a:r>
              <a:rPr lang="en-US" dirty="0"/>
              <a:t>to serve people and create a system where they have right of use to achieve transformation.</a:t>
            </a:r>
          </a:p>
          <a:p>
            <a:endParaRPr lang="en-US" dirty="0"/>
          </a:p>
          <a:p>
            <a:r>
              <a:rPr lang="en-US" b="1" dirty="0"/>
              <a:t>In looking at Assessment and Engagement, r</a:t>
            </a:r>
            <a:r>
              <a:rPr lang="en-US" dirty="0"/>
              <a:t>emember that assessment is a process </a:t>
            </a:r>
            <a:r>
              <a:rPr lang="en-US" b="1" u="sng" dirty="0"/>
              <a:t>NOT </a:t>
            </a:r>
            <a:r>
              <a:rPr lang="en-US" dirty="0"/>
              <a:t>an interview…it’s a conversation with the individual to learn their story. The output of an assessment is organized by the CANS</a:t>
            </a:r>
            <a:r>
              <a:rPr lang="en-US" baseline="0" dirty="0"/>
              <a:t> i</a:t>
            </a:r>
            <a:r>
              <a:rPr lang="en-US" dirty="0"/>
              <a:t>n a way that helps you determine the next step as to what type action is needed: none, watch/wait, do something or do something now/immediately.</a:t>
            </a:r>
          </a:p>
          <a:p>
            <a:endParaRPr lang="en-US" dirty="0"/>
          </a:p>
          <a:p>
            <a:r>
              <a:rPr lang="en-US" b="1" dirty="0"/>
              <a:t>What we call in TCOM as Action planning, in your language may be service, case or treatment planning</a:t>
            </a:r>
            <a:r>
              <a:rPr lang="en-US" dirty="0"/>
              <a:t>-this phase is about what are the services,  what are the cluster of needs in order to obtain or strategize toward the goal, what are the resources we have available as a team.</a:t>
            </a:r>
          </a:p>
          <a:p>
            <a:endParaRPr lang="en-US" dirty="0"/>
          </a:p>
          <a:p>
            <a:r>
              <a:rPr lang="en-US" b="1" dirty="0"/>
              <a:t>Now, Monitoring and Adapting is about </a:t>
            </a:r>
            <a:r>
              <a:rPr lang="en-US" b="1" u="sng" dirty="0"/>
              <a:t>The Impact</a:t>
            </a:r>
            <a:r>
              <a:rPr lang="en-US" dirty="0"/>
              <a:t>-how are they doing since we last checked in, are there things that are improving, are there things that have been resolved, do we see continuing needs that are requiring to be addressed, are there acute needs-something we didn’t know about initially. Provide praise and encouragement---celebrate! by telling the individual or families, 1) look at how far you’ve come, 2) these are the new skills you’ve developed, 3) give folks motivation to continue working on things.</a:t>
            </a:r>
          </a:p>
          <a:p>
            <a:endParaRPr lang="en-US" dirty="0"/>
          </a:p>
          <a:p>
            <a:r>
              <a:rPr lang="en-US" b="1" dirty="0"/>
              <a:t>Coordination and Care Management- </a:t>
            </a:r>
            <a:r>
              <a:rPr lang="en-US" b="0" dirty="0"/>
              <a:t>Helps people become equal partners in the care process.</a:t>
            </a:r>
            <a:endParaRPr lang="en-US" b="1" dirty="0"/>
          </a:p>
          <a:p>
            <a:endParaRPr lang="en-US" b="1" dirty="0"/>
          </a:p>
          <a:p>
            <a:r>
              <a:rPr lang="en-US" b="1" dirty="0"/>
              <a:t>Transitioning means </a:t>
            </a:r>
            <a:r>
              <a:rPr lang="en-US" b="0" dirty="0"/>
              <a:t>everything is going well, conversations are about the change occurring w/in with the youth &amp; family and that they no longer need services. Then, what’s the next step? Are there some needs that need to be maintained, need some other resource, or is the client able to maintain but may need another support (linkage) or perhaps they may have a resource in place that is not working.  So, we won’t be able to reduce all needs to 0 and 1 rating; just not possible.  But, what’s possible it that the supports are in place to continue addressing a lifelong need.</a:t>
            </a:r>
            <a:endParaRPr lang="en-US" b="1" dirty="0"/>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53E50D7-9AB5-4345-9897-CC8772811555}" type="slidenum">
              <a:rPr lang="en-US" smtClean="0"/>
              <a:t>12</a:t>
            </a:fld>
            <a:endParaRPr lang="en-US" dirty="0"/>
          </a:p>
        </p:txBody>
      </p:sp>
    </p:spTree>
    <p:extLst>
      <p:ext uri="{BB962C8B-B14F-4D97-AF65-F5344CB8AC3E}">
        <p14:creationId xmlns:p14="http://schemas.microsoft.com/office/powerpoint/2010/main" val="174023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86360" indent="0">
              <a:lnSpc>
                <a:spcPct val="120000"/>
              </a:lnSpc>
              <a:spcAft>
                <a:spcPts val="1200"/>
              </a:spcAft>
              <a:buClr>
                <a:schemeClr val="accent4"/>
              </a:buClr>
              <a:buNone/>
            </a:pPr>
            <a:r>
              <a:rPr lang="en-US" sz="4400" b="1" u="sng" dirty="0">
                <a:solidFill>
                  <a:schemeClr val="tx1"/>
                </a:solidFill>
              </a:rPr>
              <a:t>You will be randomly assigned a partner and placed in a breakout room (virtual sessions).</a:t>
            </a:r>
          </a:p>
          <a:p>
            <a:pPr marL="86360" indent="0">
              <a:lnSpc>
                <a:spcPct val="120000"/>
              </a:lnSpc>
              <a:spcAft>
                <a:spcPts val="600"/>
              </a:spcAft>
              <a:buClr>
                <a:schemeClr val="accent4"/>
              </a:buClr>
              <a:buNone/>
            </a:pPr>
            <a:endParaRPr lang="en-US" sz="4400" dirty="0">
              <a:solidFill>
                <a:schemeClr val="tx1"/>
              </a:solidFill>
            </a:endParaRPr>
          </a:p>
          <a:p>
            <a:pPr marL="86360" indent="0">
              <a:lnSpc>
                <a:spcPct val="120000"/>
              </a:lnSpc>
              <a:spcAft>
                <a:spcPts val="600"/>
              </a:spcAft>
              <a:buClr>
                <a:schemeClr val="accent4"/>
              </a:buClr>
              <a:buNone/>
            </a:pPr>
            <a:r>
              <a:rPr lang="en-US" sz="4400" dirty="0">
                <a:solidFill>
                  <a:schemeClr val="tx1"/>
                </a:solidFill>
              </a:rPr>
              <a:t>You and your partner are to develop an introduction to the CANS that you will use with youth and families.  The introduction should include:</a:t>
            </a:r>
          </a:p>
          <a:p>
            <a:pPr marL="933450" lvl="1" indent="-571500">
              <a:lnSpc>
                <a:spcPct val="120000"/>
              </a:lnSpc>
              <a:spcAft>
                <a:spcPts val="600"/>
              </a:spcAft>
              <a:buClr>
                <a:schemeClr val="accent4"/>
              </a:buClr>
              <a:buSzPct val="75000"/>
              <a:buFont typeface="Wingdings" pitchFamily="2" charset="2"/>
              <a:buChar char="§"/>
            </a:pPr>
            <a:r>
              <a:rPr lang="en-US" sz="4400" dirty="0">
                <a:solidFill>
                  <a:schemeClr val="tx1"/>
                </a:solidFill>
              </a:rPr>
              <a:t>What is the CANS?</a:t>
            </a:r>
          </a:p>
          <a:p>
            <a:pPr marL="933450" lvl="1" indent="-571500">
              <a:lnSpc>
                <a:spcPct val="120000"/>
              </a:lnSpc>
              <a:spcAft>
                <a:spcPts val="600"/>
              </a:spcAft>
              <a:buClr>
                <a:schemeClr val="accent4"/>
              </a:buClr>
              <a:buSzPct val="75000"/>
              <a:buFont typeface="Wingdings" pitchFamily="2" charset="2"/>
              <a:buChar char="§"/>
            </a:pPr>
            <a:r>
              <a:rPr lang="en-US" sz="4400" dirty="0">
                <a:solidFill>
                  <a:schemeClr val="tx1"/>
                </a:solidFill>
              </a:rPr>
              <a:t>How does the CANS work?</a:t>
            </a:r>
          </a:p>
          <a:p>
            <a:pPr marL="933450" lvl="1" indent="-571500">
              <a:lnSpc>
                <a:spcPct val="120000"/>
              </a:lnSpc>
              <a:spcAft>
                <a:spcPts val="600"/>
              </a:spcAft>
              <a:buClr>
                <a:schemeClr val="accent4"/>
              </a:buClr>
              <a:buSzPct val="75000"/>
              <a:buFont typeface="Wingdings" pitchFamily="2" charset="2"/>
              <a:buChar char="§"/>
            </a:pPr>
            <a:r>
              <a:rPr lang="en-US" sz="4400" dirty="0">
                <a:solidFill>
                  <a:schemeClr val="tx1"/>
                </a:solidFill>
              </a:rPr>
              <a:t>How do youth/families participate in the process?</a:t>
            </a:r>
          </a:p>
          <a:p>
            <a:pPr marL="933450" lvl="1" indent="-571500">
              <a:lnSpc>
                <a:spcPct val="120000"/>
              </a:lnSpc>
              <a:spcAft>
                <a:spcPts val="600"/>
              </a:spcAft>
              <a:buClr>
                <a:schemeClr val="accent4"/>
              </a:buClr>
              <a:buSzPct val="75000"/>
              <a:buFont typeface="Wingdings" pitchFamily="2" charset="2"/>
              <a:buChar char="§"/>
            </a:pPr>
            <a:r>
              <a:rPr lang="en-US" sz="4400" dirty="0">
                <a:solidFill>
                  <a:schemeClr val="tx1"/>
                </a:solidFill>
              </a:rPr>
              <a:t>What happens with the information?</a:t>
            </a:r>
          </a:p>
          <a:p>
            <a:pPr marL="86360" indent="0">
              <a:lnSpc>
                <a:spcPct val="120000"/>
              </a:lnSpc>
              <a:spcAft>
                <a:spcPts val="1200"/>
              </a:spcAft>
              <a:buClr>
                <a:schemeClr val="accent4"/>
              </a:buClr>
              <a:buNone/>
            </a:pPr>
            <a:r>
              <a:rPr lang="en-US" sz="4400" dirty="0">
                <a:solidFill>
                  <a:schemeClr val="tx1"/>
                </a:solidFill>
              </a:rPr>
              <a:t>Share your introduction with your partner and provide each other feedback.</a:t>
            </a:r>
          </a:p>
          <a:p>
            <a:pPr marL="86360" indent="0">
              <a:lnSpc>
                <a:spcPct val="120000"/>
              </a:lnSpc>
              <a:spcAft>
                <a:spcPts val="1200"/>
              </a:spcAft>
              <a:buClr>
                <a:schemeClr val="accent4"/>
              </a:buClr>
              <a:buNone/>
            </a:pPr>
            <a:r>
              <a:rPr lang="en-US" sz="4400" dirty="0">
                <a:solidFill>
                  <a:schemeClr val="tx1"/>
                </a:solidFill>
              </a:rPr>
              <a:t>You will have 15 minutes for this activity.</a:t>
            </a:r>
          </a:p>
          <a:p>
            <a:endParaRPr lang="en-US" dirty="0"/>
          </a:p>
        </p:txBody>
      </p:sp>
    </p:spTree>
    <p:extLst>
      <p:ext uri="{BB962C8B-B14F-4D97-AF65-F5344CB8AC3E}">
        <p14:creationId xmlns:p14="http://schemas.microsoft.com/office/powerpoint/2010/main" val="67519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en-US" dirty="0"/>
          </a:p>
        </p:txBody>
      </p:sp>
    </p:spTree>
    <p:extLst>
      <p:ext uri="{BB962C8B-B14F-4D97-AF65-F5344CB8AC3E}">
        <p14:creationId xmlns:p14="http://schemas.microsoft.com/office/powerpoint/2010/main" val="223859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Context piece; </a:t>
            </a:r>
          </a:p>
        </p:txBody>
      </p:sp>
    </p:spTree>
    <p:extLst>
      <p:ext uri="{BB962C8B-B14F-4D97-AF65-F5344CB8AC3E}">
        <p14:creationId xmlns:p14="http://schemas.microsoft.com/office/powerpoint/2010/main" val="141967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301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7711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u="none" kern="1200" dirty="0">
                <a:solidFill>
                  <a:schemeClr val="tx1"/>
                </a:solidFill>
                <a:effectLst/>
                <a:latin typeface="Arial" panose="020B0604020202020204" pitchFamily="34" charset="0"/>
                <a:ea typeface="Helvetica Neue"/>
                <a:cs typeface="Arial" panose="020B0604020202020204" pitchFamily="34" charset="0"/>
                <a:sym typeface="Helvetica Neue"/>
              </a:rPr>
              <a:t>We want to accurately represent the shared vision of the youth &amp; serving system. By completing the CANS, it gives us the opportunity to effectively communicate the shared vision.  The CANS is based on communication theory rather than psychometric theory, which we will get into in a bit. Understanding the 6 principles of a </a:t>
            </a:r>
            <a:r>
              <a:rPr lang="en-US" sz="2400" u="none" kern="1200" dirty="0" err="1">
                <a:solidFill>
                  <a:schemeClr val="tx1"/>
                </a:solidFill>
                <a:effectLst/>
                <a:latin typeface="Arial" panose="020B0604020202020204" pitchFamily="34" charset="0"/>
                <a:ea typeface="Helvetica Neue"/>
                <a:cs typeface="Arial" panose="020B0604020202020204" pitchFamily="34" charset="0"/>
                <a:sym typeface="Helvetica Neue"/>
              </a:rPr>
              <a:t>communimetric</a:t>
            </a:r>
            <a:r>
              <a:rPr lang="en-US" sz="2400" u="none" kern="1200" dirty="0">
                <a:solidFill>
                  <a:schemeClr val="tx1"/>
                </a:solidFill>
                <a:effectLst/>
                <a:latin typeface="Arial" panose="020B0604020202020204" pitchFamily="34" charset="0"/>
                <a:ea typeface="Helvetica Neue"/>
                <a:cs typeface="Arial" panose="020B0604020202020204" pitchFamily="34" charset="0"/>
                <a:sym typeface="Helvetica Neue"/>
              </a:rPr>
              <a:t> tool can help in understanding how to accurately rate CANS items. (Remember: there are polls with this section.)</a:t>
            </a:r>
          </a:p>
          <a:p>
            <a:endParaRPr lang="en-US" dirty="0"/>
          </a:p>
          <a:p>
            <a:r>
              <a:rPr lang="en-US" altLang="en-US" dirty="0"/>
              <a:t>Communication is way to create a shared meaning.  </a:t>
            </a:r>
            <a:r>
              <a:rPr lang="en-US" altLang="en-US" dirty="0" err="1"/>
              <a:t>Communimetrics</a:t>
            </a:r>
            <a:r>
              <a:rPr lang="en-US" altLang="en-US" dirty="0"/>
              <a:t> is a collaborative measurement of communicating about what we are measuring. </a:t>
            </a:r>
          </a:p>
          <a:p>
            <a:endParaRPr lang="en-US" altLang="en-US" dirty="0"/>
          </a:p>
        </p:txBody>
      </p:sp>
    </p:spTree>
    <p:extLst>
      <p:ext uri="{BB962C8B-B14F-4D97-AF65-F5344CB8AC3E}">
        <p14:creationId xmlns:p14="http://schemas.microsoft.com/office/powerpoint/2010/main" val="1321806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sz="2400" dirty="0">
                <a:latin typeface="Calibri"/>
                <a:ea typeface="Calibri"/>
                <a:cs typeface="Calibri"/>
                <a:sym typeface="Calibri"/>
              </a:rPr>
              <a:t>There’s a link between </a:t>
            </a:r>
            <a:r>
              <a:rPr lang="en-US" sz="2400" dirty="0" err="1">
                <a:latin typeface="Calibri"/>
                <a:ea typeface="Calibri"/>
                <a:cs typeface="Calibri"/>
                <a:sym typeface="Calibri"/>
              </a:rPr>
              <a:t>Clinimetric</a:t>
            </a:r>
            <a:r>
              <a:rPr lang="en-US" sz="2400" dirty="0">
                <a:latin typeface="Calibri"/>
                <a:ea typeface="Calibri"/>
                <a:cs typeface="Calibri"/>
                <a:sym typeface="Calibri"/>
              </a:rPr>
              <a:t> Tools &amp;  </a:t>
            </a:r>
            <a:r>
              <a:rPr lang="en-US" sz="2400" dirty="0" err="1">
                <a:latin typeface="Calibri"/>
                <a:ea typeface="Calibri"/>
                <a:cs typeface="Calibri"/>
                <a:sym typeface="Calibri"/>
              </a:rPr>
              <a:t>Communimetrics</a:t>
            </a:r>
            <a:r>
              <a:rPr lang="en-US" sz="2400" dirty="0">
                <a:latin typeface="Calibri"/>
                <a:ea typeface="Calibri"/>
                <a:cs typeface="Calibri"/>
                <a:sym typeface="Calibri"/>
              </a:rPr>
              <a:t> in which there is a translation of complex clinical information into a number that transforms to action.  Let’s first learn about a </a:t>
            </a:r>
            <a:r>
              <a:rPr lang="en-US" sz="2400" dirty="0" err="1">
                <a:latin typeface="Calibri"/>
                <a:ea typeface="Calibri"/>
                <a:cs typeface="Calibri"/>
                <a:sym typeface="Calibri"/>
              </a:rPr>
              <a:t>clinimetric</a:t>
            </a:r>
            <a:r>
              <a:rPr lang="en-US" sz="2400" dirty="0">
                <a:latin typeface="Calibri"/>
                <a:ea typeface="Calibri"/>
                <a:cs typeface="Calibri"/>
                <a:sym typeface="Calibri"/>
              </a:rPr>
              <a:t> tool.  </a:t>
            </a:r>
            <a:endParaRPr lang="en-US" sz="2400" dirty="0"/>
          </a:p>
          <a:p>
            <a:pPr marL="171450" lvl="0" indent="-171450" algn="l" rtl="0">
              <a:spcBef>
                <a:spcPts val="0"/>
              </a:spcBef>
              <a:spcAft>
                <a:spcPts val="0"/>
              </a:spcAft>
              <a:buClr>
                <a:schemeClr val="dk1"/>
              </a:buClr>
              <a:buSzPts val="1200"/>
              <a:buFont typeface="Arial"/>
              <a:buChar char="•"/>
            </a:pPr>
            <a:r>
              <a:rPr lang="en-US" sz="2400" dirty="0">
                <a:latin typeface="Calibri"/>
                <a:ea typeface="Calibri"/>
                <a:cs typeface="Calibri"/>
                <a:sym typeface="Calibri"/>
              </a:rPr>
              <a:t>Apgar scale as the example of a </a:t>
            </a:r>
            <a:r>
              <a:rPr lang="en-US" sz="2400" dirty="0" err="1">
                <a:latin typeface="Calibri"/>
                <a:ea typeface="Calibri"/>
                <a:cs typeface="Calibri"/>
                <a:sym typeface="Calibri"/>
              </a:rPr>
              <a:t>Clinimetric</a:t>
            </a:r>
            <a:r>
              <a:rPr lang="en-US" sz="2400" dirty="0">
                <a:latin typeface="Calibri"/>
                <a:ea typeface="Calibri"/>
                <a:cs typeface="Calibri"/>
                <a:sym typeface="Calibri"/>
              </a:rPr>
              <a:t> tool. T</a:t>
            </a:r>
            <a:r>
              <a:rPr lang="en-US" sz="2400" dirty="0"/>
              <a:t>he </a:t>
            </a:r>
            <a:r>
              <a:rPr lang="en-US" sz="2400" b="1" dirty="0"/>
              <a:t>Apgar score</a:t>
            </a:r>
            <a:r>
              <a:rPr lang="en-US" sz="2400" dirty="0"/>
              <a:t> is a test given to newborns soon after birth. This test checks a baby's heart rate, muscle tone, and other signs to see if extra medical care or emergency care is needed. The test is usually given twice: once at 1 minute after birth, and again at 5 minutes after birth. </a:t>
            </a:r>
            <a:r>
              <a:rPr lang="en-US" sz="2400" dirty="0" err="1">
                <a:latin typeface="Calibri"/>
                <a:ea typeface="Calibri"/>
                <a:cs typeface="Calibri"/>
                <a:sym typeface="Calibri"/>
              </a:rPr>
              <a:t>Clinimet</a:t>
            </a:r>
            <a:r>
              <a:rPr lang="en-US" sz="2400" dirty="0" err="1"/>
              <a:t>ric</a:t>
            </a:r>
            <a:r>
              <a:rPr lang="en-US" sz="2400" dirty="0"/>
              <a:t> tools are rating scales used to describe or measure physical signs and symptoms. </a:t>
            </a:r>
          </a:p>
          <a:p>
            <a:pPr marL="171450" lvl="0" indent="-171450" algn="l" rtl="0">
              <a:spcBef>
                <a:spcPts val="0"/>
              </a:spcBef>
              <a:spcAft>
                <a:spcPts val="0"/>
              </a:spcAft>
              <a:buClr>
                <a:schemeClr val="dk1"/>
              </a:buClr>
              <a:buSzPts val="1200"/>
              <a:buFont typeface="Arial"/>
              <a:buChar char="•"/>
            </a:pPr>
            <a:r>
              <a:rPr lang="en-US" sz="2400" dirty="0">
                <a:latin typeface="Calibri"/>
                <a:ea typeface="Calibri"/>
                <a:cs typeface="Calibri"/>
                <a:sym typeface="Calibri"/>
              </a:rPr>
              <a:t>If the Apgar score was a </a:t>
            </a:r>
            <a:r>
              <a:rPr lang="en-US" sz="2400" dirty="0" err="1">
                <a:latin typeface="Calibri"/>
                <a:ea typeface="Calibri"/>
                <a:cs typeface="Calibri"/>
                <a:sym typeface="Calibri"/>
              </a:rPr>
              <a:t>communimetric</a:t>
            </a:r>
            <a:r>
              <a:rPr lang="en-US" sz="2400" dirty="0">
                <a:latin typeface="Calibri"/>
                <a:ea typeface="Calibri"/>
                <a:cs typeface="Calibri"/>
                <a:sym typeface="Calibri"/>
              </a:rPr>
              <a:t> tool, then everyone in the room at the moment the baby is born would have a say on the baby’s health status.  This is not </a:t>
            </a:r>
            <a:r>
              <a:rPr lang="en-US" sz="2400" dirty="0"/>
              <a:t>what </a:t>
            </a:r>
            <a:r>
              <a:rPr lang="en-US" sz="2400" dirty="0">
                <a:latin typeface="Calibri"/>
                <a:ea typeface="Calibri"/>
                <a:cs typeface="Calibri"/>
                <a:sym typeface="Calibri"/>
              </a:rPr>
              <a:t>we want with the Apgar score, as the baby could die in the process of coming to consensus on the rating.  The CANS, however, is a </a:t>
            </a:r>
            <a:r>
              <a:rPr lang="en-US" sz="2400" dirty="0" err="1">
                <a:latin typeface="Calibri"/>
                <a:ea typeface="Calibri"/>
                <a:cs typeface="Calibri"/>
                <a:sym typeface="Calibri"/>
              </a:rPr>
              <a:t>communimetric</a:t>
            </a:r>
            <a:r>
              <a:rPr lang="en-US" sz="2400" dirty="0">
                <a:latin typeface="Calibri"/>
                <a:ea typeface="Calibri"/>
                <a:cs typeface="Calibri"/>
                <a:sym typeface="Calibri"/>
              </a:rPr>
              <a:t> tool which requires that we come to consensus via discussion on the item before we assign a rating.</a:t>
            </a:r>
            <a:endParaRPr lang="en-US" sz="2400" dirty="0"/>
          </a:p>
          <a:p>
            <a:pPr marL="0" lvl="0" indent="0" algn="l" rtl="0">
              <a:spcBef>
                <a:spcPts val="0"/>
              </a:spcBef>
              <a:spcAft>
                <a:spcPts val="0"/>
              </a:spcAft>
              <a:buClr>
                <a:schemeClr val="dk1"/>
              </a:buClr>
              <a:buSzPts val="1200"/>
              <a:buFont typeface="Arial"/>
              <a:buNone/>
            </a:pPr>
            <a:endParaRPr lang="en-US" sz="2400" dirty="0">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en-US" sz="2400" dirty="0">
                <a:latin typeface="Calibri" panose="020F0502020204030204" pitchFamily="34" charset="0"/>
                <a:ea typeface="Calibri"/>
                <a:cs typeface="Calibri" panose="020F0502020204030204" pitchFamily="34" charset="0"/>
                <a:sym typeface="Calibri"/>
              </a:rPr>
              <a:t>So, </a:t>
            </a:r>
            <a:r>
              <a:rPr lang="en-US" sz="2400" dirty="0" err="1">
                <a:latin typeface="Calibri" panose="020F0502020204030204" pitchFamily="34" charset="0"/>
                <a:ea typeface="Calibri"/>
                <a:cs typeface="Calibri" panose="020F0502020204030204" pitchFamily="34" charset="0"/>
                <a:sym typeface="Calibri"/>
              </a:rPr>
              <a:t>Clinimet</a:t>
            </a:r>
            <a:r>
              <a:rPr lang="en-US" sz="2400" dirty="0" err="1">
                <a:latin typeface="Calibri" panose="020F0502020204030204" pitchFamily="34" charset="0"/>
                <a:cs typeface="Calibri" panose="020F0502020204030204" pitchFamily="34" charset="0"/>
              </a:rPr>
              <a:t>ric</a:t>
            </a:r>
            <a:r>
              <a:rPr lang="en-US" sz="2400" dirty="0">
                <a:latin typeface="Calibri" panose="020F0502020204030204" pitchFamily="34" charset="0"/>
                <a:cs typeface="Calibri" panose="020F0502020204030204" pitchFamily="34" charset="0"/>
              </a:rPr>
              <a:t> tools are rating scales used to describe or measure physical signs and symptoms. </a:t>
            </a:r>
            <a:r>
              <a:rPr lang="en-US" sz="2400" dirty="0">
                <a:latin typeface="Calibri" panose="020F0502020204030204" pitchFamily="34" charset="0"/>
                <a:ea typeface="Calibri"/>
                <a:cs typeface="Calibri" panose="020F0502020204030204" pitchFamily="34" charset="0"/>
                <a:sym typeface="Calibri"/>
              </a:rPr>
              <a:t>The CANS is a </a:t>
            </a:r>
            <a:r>
              <a:rPr lang="en-US" sz="2400" dirty="0" err="1">
                <a:latin typeface="Calibri" panose="020F0502020204030204" pitchFamily="34" charset="0"/>
                <a:ea typeface="Calibri"/>
                <a:cs typeface="Calibri" panose="020F0502020204030204" pitchFamily="34" charset="0"/>
                <a:sym typeface="Calibri"/>
              </a:rPr>
              <a:t>Communimetric</a:t>
            </a:r>
            <a:r>
              <a:rPr lang="en-US" sz="2400" baseline="0" dirty="0">
                <a:latin typeface="Calibri" panose="020F0502020204030204" pitchFamily="34" charset="0"/>
                <a:ea typeface="Calibri"/>
                <a:cs typeface="Calibri" panose="020F0502020204030204" pitchFamily="34" charset="0"/>
                <a:sym typeface="Calibri"/>
              </a:rPr>
              <a:t> tool of measurement, not a clinical measurement.  </a:t>
            </a:r>
          </a:p>
          <a:p>
            <a:pPr marL="0" lvl="0" indent="0" algn="l" rtl="0">
              <a:spcBef>
                <a:spcPts val="0"/>
              </a:spcBef>
              <a:spcAft>
                <a:spcPts val="0"/>
              </a:spcAft>
              <a:buClr>
                <a:schemeClr val="dk1"/>
              </a:buClr>
              <a:buSzPts val="1200"/>
              <a:buFont typeface="Arial"/>
              <a:buNone/>
            </a:pPr>
            <a:endParaRPr lang="en-US" sz="2400" baseline="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61377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Avenir Next Medium" charset="0"/>
                <a:cs typeface="Avenir Next Medium" charset="0"/>
              </a:rPr>
              <a:t>Walk out song; use introduction from training certification</a:t>
            </a:r>
          </a:p>
          <a:p>
            <a:endParaRPr lang="en-US" dirty="0"/>
          </a:p>
          <a:p>
            <a:endParaRPr lang="en-US" dirty="0"/>
          </a:p>
          <a:p>
            <a:r>
              <a:rPr lang="en-US" dirty="0"/>
              <a:t>Team Agreement, arguing about 0 and 1’s which is irrelevant; 1 off preferred rating is not a problem; don’t let them argue</a:t>
            </a:r>
          </a:p>
          <a:p>
            <a:r>
              <a:rPr lang="en-US" dirty="0"/>
              <a:t>Who is excited to add more</a:t>
            </a:r>
            <a:r>
              <a:rPr lang="en-US" baseline="0" dirty="0"/>
              <a:t> paperwork, raise hand, good, </a:t>
            </a:r>
            <a:r>
              <a:rPr lang="en-US" baseline="0" dirty="0" err="1"/>
              <a:t>cuz</a:t>
            </a:r>
            <a:r>
              <a:rPr lang="en-US" baseline="0" dirty="0"/>
              <a:t> that not what the CANS is/does</a:t>
            </a:r>
            <a:endParaRPr lang="en-US" dirty="0"/>
          </a:p>
        </p:txBody>
      </p:sp>
    </p:spTree>
    <p:extLst>
      <p:ext uri="{BB962C8B-B14F-4D97-AF65-F5344CB8AC3E}">
        <p14:creationId xmlns:p14="http://schemas.microsoft.com/office/powerpoint/2010/main" val="2422265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042">
              <a:defRPr/>
            </a:pPr>
            <a:r>
              <a:rPr lang="en-US" dirty="0"/>
              <a:t>In summary, </a:t>
            </a:r>
          </a:p>
          <a:p>
            <a:pPr marL="0" marR="0" lvl="0" indent="0" algn="l" defTabSz="457200" rtl="0" eaLnBrk="1" fontAlgn="auto" latinLnBrk="0" hangingPunct="1">
              <a:lnSpc>
                <a:spcPct val="117999"/>
              </a:lnSpc>
              <a:spcBef>
                <a:spcPts val="0"/>
              </a:spcBef>
              <a:spcAft>
                <a:spcPts val="0"/>
              </a:spcAft>
              <a:buClrTx/>
              <a:buSzTx/>
              <a:buFontTx/>
              <a:buNone/>
              <a:tabLst/>
              <a:defRPr/>
            </a:pPr>
            <a:r>
              <a:rPr lang="en-US" sz="2400" dirty="0" err="1">
                <a:latin typeface="Calibri" panose="020F0502020204030204" pitchFamily="34" charset="0"/>
                <a:ea typeface="Calibri"/>
                <a:cs typeface="Calibri" panose="020F0502020204030204" pitchFamily="34" charset="0"/>
                <a:sym typeface="Calibri"/>
              </a:rPr>
              <a:t>Clinimetric</a:t>
            </a:r>
            <a:r>
              <a:rPr lang="en-US" sz="2400" dirty="0">
                <a:latin typeface="Calibri" panose="020F0502020204030204" pitchFamily="34" charset="0"/>
                <a:ea typeface="Calibri"/>
                <a:cs typeface="Calibri" panose="020F0502020204030204" pitchFamily="34" charset="0"/>
                <a:sym typeface="Calibri"/>
              </a:rPr>
              <a:t> Tool – the clinical expert translates complex clinical information into a number that translates to action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dirty="0">
              <a:latin typeface="Calibri" panose="020F0502020204030204" pitchFamily="34" charset="0"/>
              <a:ea typeface="Calibri"/>
              <a:cs typeface="Calibri" panose="020F0502020204030204" pitchFamily="34" charset="0"/>
              <a:sym typeface="Calibri"/>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2400" dirty="0" err="1">
                <a:latin typeface="Calibri" panose="020F0502020204030204" pitchFamily="34" charset="0"/>
                <a:ea typeface="Calibri"/>
                <a:cs typeface="Calibri" panose="020F0502020204030204" pitchFamily="34" charset="0"/>
                <a:sym typeface="Calibri"/>
              </a:rPr>
              <a:t>Communimetrics</a:t>
            </a:r>
            <a:r>
              <a:rPr lang="en-US" sz="2400" dirty="0">
                <a:latin typeface="Calibri" panose="020F0502020204030204" pitchFamily="34" charset="0"/>
                <a:ea typeface="Calibri"/>
                <a:cs typeface="Calibri" panose="020F0502020204030204" pitchFamily="34" charset="0"/>
                <a:sym typeface="Calibri"/>
              </a:rPr>
              <a:t> – embraces and integrates</a:t>
            </a:r>
            <a:r>
              <a:rPr lang="en-US" sz="2400" baseline="0" dirty="0">
                <a:latin typeface="Calibri" panose="020F0502020204030204" pitchFamily="34" charset="0"/>
                <a:ea typeface="Calibri"/>
                <a:cs typeface="Calibri" panose="020F0502020204030204" pitchFamily="34" charset="0"/>
                <a:sym typeface="Calibri"/>
              </a:rPr>
              <a:t> the perspectives of all involved parties regardless of clinical training or credentials.  This communication process includes all different sources of information, creating a more holistic approach to targeting transformational change. </a:t>
            </a:r>
            <a:endParaRPr lang="en-US" sz="24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559866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CANS is to be completed as part of a group process with core stakeholders.  Multiple points of view are represented, and consensus on the level of action needed to address each identified need, useful strength and strength to build leads to a clear, mutually agreeable action plan.</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altLang="en-US" sz="4400" dirty="0"/>
              <a:t>Communication is viewed as the creation of a shared meaning.  </a:t>
            </a:r>
            <a:r>
              <a:rPr lang="en-US" altLang="en-US" sz="4400" dirty="0" err="1"/>
              <a:t>Communimetrics</a:t>
            </a:r>
            <a:r>
              <a:rPr lang="en-US" altLang="en-US" sz="4400" dirty="0"/>
              <a:t> is a collaborative measurement or communicating about what we are measuring. </a:t>
            </a:r>
            <a:r>
              <a:rPr lang="en-US" i="1" dirty="0" err="1"/>
              <a:t>Communimetrics</a:t>
            </a:r>
            <a:r>
              <a:rPr lang="en-US" dirty="0"/>
              <a:t> presents information in an handy way, and its approach and capacity for communication augments transparency and easily interpreted while not sacrificing validity or reliability. It conveys the unique position of our service delivery systems at the intersection between science and management (or as we otherwise know it as quality and quantity), and it shows readers how to create measures that can be used immediately to translate findings int</a:t>
            </a:r>
          </a:p>
        </p:txBody>
      </p:sp>
    </p:spTree>
    <p:extLst>
      <p:ext uri="{BB962C8B-B14F-4D97-AF65-F5344CB8AC3E}">
        <p14:creationId xmlns:p14="http://schemas.microsoft.com/office/powerpoint/2010/main" val="21396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1984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1" dirty="0">
              <a:solidFill>
                <a:schemeClr val="tx1"/>
              </a:solidFill>
            </a:endParaRPr>
          </a:p>
          <a:p>
            <a:r>
              <a:rPr lang="en-US" dirty="0"/>
              <a:t>This principle comes from Information Science and how we determine what items to put into a tool.</a:t>
            </a:r>
          </a:p>
          <a:p>
            <a:r>
              <a:rPr lang="en-US" dirty="0"/>
              <a:t>Provide the example of the revision of the NV CANS to expand the School Module and the reason for this.</a:t>
            </a:r>
          </a:p>
          <a:p>
            <a:endParaRPr lang="en-US" dirty="0"/>
          </a:p>
        </p:txBody>
      </p:sp>
    </p:spTree>
    <p:extLst>
      <p:ext uri="{BB962C8B-B14F-4D97-AF65-F5344CB8AC3E}">
        <p14:creationId xmlns:p14="http://schemas.microsoft.com/office/powerpoint/2010/main" val="3431396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sng" dirty="0"/>
              <a:t>Needs:</a:t>
            </a:r>
            <a:r>
              <a:rPr lang="en-US" dirty="0"/>
              <a:t>  The Stevens family presents in your office for family therapy.  Through the assessment, you find out that both the 18 year old male, John, and the 15 year old daughter, Kelly have substance use problems.  John has been using substances since he was 14, starting with marijuana and alcohol.  He has gotten 2 DUI’s and last month had to be rushed to the emergency room for an overdose.  Kelly’s parents have recently found empty alcohol bottles in her room and now suspect that some of the many times she stayed home from school were probably because she was hung over and sick.  </a:t>
            </a:r>
          </a:p>
          <a:p>
            <a:r>
              <a:rPr lang="en-US" i="1" dirty="0"/>
              <a:t> </a:t>
            </a:r>
            <a:r>
              <a:rPr lang="en-US" i="1" dirty="0">
                <a:solidFill>
                  <a:schemeClr val="tx1"/>
                </a:solidFill>
              </a:rPr>
              <a:t> What level of action is needed for each individual youth on Substance Use based on their individual level of need?</a:t>
            </a:r>
          </a:p>
          <a:p>
            <a:endParaRPr lang="en-US" dirty="0"/>
          </a:p>
        </p:txBody>
      </p:sp>
    </p:spTree>
    <p:extLst>
      <p:ext uri="{BB962C8B-B14F-4D97-AF65-F5344CB8AC3E}">
        <p14:creationId xmlns:p14="http://schemas.microsoft.com/office/powerpoint/2010/main" val="1522486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xfrm>
            <a:off x="381000" y="685800"/>
            <a:ext cx="6096000" cy="3429000"/>
          </a:xfrm>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rPr dirty="0"/>
              <a:t>A need is a characteristic of a person in the environment and describes a situation in which external assistance could be beneficial.   It is the interaction of the person and environment that is key to understanding the presence of a need.   </a:t>
            </a:r>
          </a:p>
          <a:p>
            <a:pPr marL="271638" indent="-271638">
              <a:buSzPct val="75000"/>
              <a:buChar char="•"/>
            </a:pPr>
            <a:r>
              <a:rPr dirty="0"/>
              <a:t>Although a personal characteristic might directly create a need,  it is more likely that that person’s environment affects the expression of that need.   </a:t>
            </a:r>
          </a:p>
          <a:p>
            <a:pPr marL="271638" indent="-271638">
              <a:buSzPct val="75000"/>
              <a:buChar char="•"/>
            </a:pPr>
            <a:r>
              <a:rPr dirty="0"/>
              <a:t>Although an environmental characteristics might directly create a need, it is more likely that the presence of specific personal characteristics affects the expression of the need.</a:t>
            </a:r>
          </a:p>
          <a:p>
            <a:endParaRPr dirty="0"/>
          </a:p>
          <a:p>
            <a:r>
              <a:rPr b="1" dirty="0"/>
              <a:t>Hunger</a:t>
            </a:r>
            <a:r>
              <a:rPr dirty="0"/>
              <a:t>.  Hunger is a personal characteristic. The availability of food is an environmental characteristic.   Sometimes I am hungry.   When I am hungry I need to eat.   When I then eat, I am no longer hungry so I have successfully addressed my hunger.   </a:t>
            </a:r>
          </a:p>
          <a:p>
            <a:pPr marL="271638" indent="-271638">
              <a:buSzPct val="75000"/>
              <a:buChar char="•"/>
            </a:pPr>
            <a:r>
              <a:rPr dirty="0"/>
              <a:t>In my life, I am lucky enough to have both the wherewithal and the means to address my hunger when it arises, therefore I do not have a need when it comes to hunger.     </a:t>
            </a:r>
          </a:p>
          <a:p>
            <a:pPr marL="271638" indent="-271638">
              <a:buSzPct val="75000"/>
              <a:buChar char="•"/>
            </a:pPr>
            <a:r>
              <a:rPr dirty="0"/>
              <a:t>If I did not have the wherewithal, in other words, I could not feed myself or had no understanding of food preparation, I would go hungry and I would have a need for assistance from another.   </a:t>
            </a:r>
          </a:p>
          <a:p>
            <a:pPr marL="271638" indent="-271638">
              <a:buSzPct val="75000"/>
              <a:buChar char="•"/>
            </a:pPr>
            <a:r>
              <a:rPr dirty="0"/>
              <a:t>If I had the wherewithal to feed myself, but I did not have the means to secure food or food was simply unavailable, then I would go hungry and I would have a need for assistance from another.</a:t>
            </a:r>
          </a:p>
          <a:p>
            <a:endParaRPr dirty="0"/>
          </a:p>
        </p:txBody>
      </p:sp>
    </p:spTree>
    <p:extLst>
      <p:ext uri="{BB962C8B-B14F-4D97-AF65-F5344CB8AC3E}">
        <p14:creationId xmlns:p14="http://schemas.microsoft.com/office/powerpoint/2010/main" val="2066453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Define what a need is first, then go over the action levels.</a:t>
            </a:r>
          </a:p>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Need:  A need is a characteristic of person in the environment that describes a </a:t>
            </a:r>
            <a:r>
              <a:rPr lang="en-US" sz="2400" b="1" dirty="0">
                <a:ea typeface="Calibri" charset="0"/>
                <a:cs typeface="Calibri" charset="0"/>
              </a:rPr>
              <a:t>situation in which external assistance could be beneficial.</a:t>
            </a:r>
          </a:p>
          <a:p>
            <a:pPr marL="0" marR="0" lvl="0" indent="0" defTabSz="457200" eaLnBrk="1" fontAlgn="auto" latinLnBrk="0" hangingPunct="1">
              <a:lnSpc>
                <a:spcPct val="117999"/>
              </a:lnSpc>
              <a:spcBef>
                <a:spcPts val="0"/>
              </a:spcBef>
              <a:spcAft>
                <a:spcPts val="0"/>
              </a:spcAft>
              <a:buClrTx/>
              <a:buSzTx/>
              <a:buFontTx/>
              <a:buNone/>
              <a:tabLst/>
              <a:defRPr/>
            </a:pPr>
            <a:endParaRPr lang="en-US" sz="2400" b="1"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ea typeface="Calibri" charset="0"/>
                <a:cs typeface="Calibri" charset="0"/>
              </a:rPr>
              <a:t>Always start from 0 and go up</a:t>
            </a: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ea typeface="Calibri" charset="0"/>
                <a:cs typeface="Calibri" charset="0"/>
              </a:rPr>
              <a:t>Suspicion, wondering:1</a:t>
            </a: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ea typeface="Calibri" charset="0"/>
                <a:cs typeface="Calibri" charset="0"/>
              </a:rPr>
              <a:t>Give examples at all levels</a:t>
            </a:r>
          </a:p>
          <a:p>
            <a:pPr marL="0" marR="0" lvl="0" indent="0" defTabSz="457200" eaLnBrk="1" fontAlgn="auto" latinLnBrk="0" hangingPunct="1">
              <a:lnSpc>
                <a:spcPct val="117999"/>
              </a:lnSpc>
              <a:spcBef>
                <a:spcPts val="0"/>
              </a:spcBef>
              <a:spcAft>
                <a:spcPts val="0"/>
              </a:spcAft>
              <a:buClrTx/>
              <a:buSzTx/>
              <a:buFontTx/>
              <a:buNone/>
              <a:tabLst/>
              <a:defRPr/>
            </a:pPr>
            <a:endParaRPr lang="en-US" sz="2400" b="1"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ea typeface="Calibri" charset="0"/>
                <a:cs typeface="Calibri" charset="0"/>
              </a:rPr>
              <a:t>Is it affecting more than one area of life functioning…if yes, immediate action needed?</a:t>
            </a:r>
          </a:p>
          <a:p>
            <a:pPr marL="0" marR="0" lvl="0" indent="0" defTabSz="457200" eaLnBrk="1" fontAlgn="auto" latinLnBrk="0" hangingPunct="1">
              <a:lnSpc>
                <a:spcPct val="117999"/>
              </a:lnSpc>
              <a:spcBef>
                <a:spcPts val="0"/>
              </a:spcBef>
              <a:spcAft>
                <a:spcPts val="0"/>
              </a:spcAft>
              <a:buClrTx/>
              <a:buSzTx/>
              <a:buFontTx/>
              <a:buNone/>
              <a:tabLst/>
              <a:defRPr/>
            </a:pPr>
            <a:endParaRPr lang="en-US" sz="2400" b="1"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ea typeface="Calibri" charset="0"/>
                <a:cs typeface="Calibri" charset="0"/>
              </a:rPr>
              <a:t>3: suicidal, dangerous component of 3</a:t>
            </a:r>
          </a:p>
          <a:p>
            <a:endParaRPr lang="en-US" dirty="0"/>
          </a:p>
        </p:txBody>
      </p:sp>
    </p:spTree>
    <p:extLst>
      <p:ext uri="{BB962C8B-B14F-4D97-AF65-F5344CB8AC3E}">
        <p14:creationId xmlns:p14="http://schemas.microsoft.com/office/powerpoint/2010/main" val="55624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 have this as a handout, walk through this with family</a:t>
            </a:r>
          </a:p>
        </p:txBody>
      </p:sp>
    </p:spTree>
    <p:extLst>
      <p:ext uri="{BB962C8B-B14F-4D97-AF65-F5344CB8AC3E}">
        <p14:creationId xmlns:p14="http://schemas.microsoft.com/office/powerpoint/2010/main" val="3501765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1" dirty="0">
                <a:latin typeface="Arial" panose="020B0604020202020204" pitchFamily="34" charset="0"/>
                <a:cs typeface="Arial" panose="020B0604020202020204" pitchFamily="34" charset="0"/>
              </a:rPr>
              <a:t>YES – Shawn and parents agree.</a:t>
            </a:r>
          </a:p>
          <a:p>
            <a:r>
              <a:rPr lang="en-US" sz="2400" b="1" dirty="0">
                <a:latin typeface="Arial" panose="020B0604020202020204" pitchFamily="34" charset="0"/>
                <a:cs typeface="Arial" panose="020B0604020202020204" pitchFamily="34" charset="0"/>
              </a:rPr>
              <a:t>YES – Grades are slipping.</a:t>
            </a:r>
          </a:p>
          <a:p>
            <a:r>
              <a:rPr lang="en-US" sz="2400" b="1" dirty="0">
                <a:latin typeface="Arial" panose="020B0604020202020204" pitchFamily="34" charset="0"/>
                <a:cs typeface="Arial" panose="020B0604020202020204" pitchFamily="34" charset="0"/>
              </a:rPr>
              <a:t>NO</a:t>
            </a: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2 – Functioning impacted; Action is needed</a:t>
            </a:r>
          </a:p>
          <a:p>
            <a:pPr marL="0" marR="0" lvl="0" indent="0" defTabSz="457200" eaLnBrk="1" fontAlgn="auto" latinLnBrk="0" hangingPunct="1">
              <a:lnSpc>
                <a:spcPct val="117999"/>
              </a:lnSpc>
              <a:spcBef>
                <a:spcPts val="0"/>
              </a:spcBef>
              <a:spcAft>
                <a:spcPts val="0"/>
              </a:spcAft>
              <a:buClrTx/>
              <a:buSzTx/>
              <a:buFontTx/>
              <a:buNone/>
              <a:tabLst/>
              <a:defRPr/>
            </a:pPr>
            <a:endParaRPr lang="en-US" sz="2400" b="1"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Use trainer certification examples </a:t>
            </a:r>
          </a:p>
          <a:p>
            <a:endParaRPr lang="en-US" dirty="0"/>
          </a:p>
        </p:txBody>
      </p:sp>
    </p:spTree>
    <p:extLst>
      <p:ext uri="{BB962C8B-B14F-4D97-AF65-F5344CB8AC3E}">
        <p14:creationId xmlns:p14="http://schemas.microsoft.com/office/powerpoint/2010/main" val="4277242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rPr dirty="0"/>
              <a:t>A strength is a characteristic of a person in the environment and describes a situation that promotes meaning and wellbeing in that person’s life.  </a:t>
            </a:r>
          </a:p>
          <a:p>
            <a:pPr marL="271638" indent="-271638">
              <a:buSzPct val="75000"/>
              <a:buChar char="•"/>
            </a:pPr>
            <a:r>
              <a:rPr dirty="0"/>
              <a:t>While some strengths are more personal characteristics (e.g., musical talent) and other strengths are more characteristics of the environment (e.g. family), it is generally the case that it is the interaction of the person and environment that is key to understanding the presence of a strength. </a:t>
            </a:r>
          </a:p>
          <a:p>
            <a:endParaRPr dirty="0"/>
          </a:p>
          <a:p>
            <a:r>
              <a:rPr b="1" dirty="0"/>
              <a:t>Musical Talent.</a:t>
            </a:r>
            <a:r>
              <a:rPr dirty="0"/>
              <a:t>   A young person may be gifted musician but if that gift has not been recognized either by the youth or others then that gift cannot really assist in creating meaning or wellbeing for that youth.   </a:t>
            </a:r>
          </a:p>
          <a:p>
            <a:pPr marL="271638" indent="-271638">
              <a:buSzPct val="75000"/>
              <a:buChar char="•"/>
            </a:pPr>
            <a:r>
              <a:rPr dirty="0"/>
              <a:t>If the young person’s musical gifts are recognized and supported, then it becomes possible for the expression of that strength.   </a:t>
            </a:r>
          </a:p>
          <a:p>
            <a:pPr marL="271638" indent="-271638">
              <a:buSzPct val="75000"/>
              <a:buChar char="•"/>
            </a:pPr>
            <a:r>
              <a:rPr dirty="0"/>
              <a:t>As the youth becomes more involved with music the value of that gift to them increases.   But without that involvement it the musical gift has no value to the youth.</a:t>
            </a:r>
          </a:p>
        </p:txBody>
      </p:sp>
    </p:spTree>
    <p:extLst>
      <p:ext uri="{BB962C8B-B14F-4D97-AF65-F5344CB8AC3E}">
        <p14:creationId xmlns:p14="http://schemas.microsoft.com/office/powerpoint/2010/main" val="3800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 are using the CHAT box, asking people to put their answers in the chat box</a:t>
            </a:r>
          </a:p>
          <a:p>
            <a:endParaRPr lang="en-US" dirty="0"/>
          </a:p>
        </p:txBody>
      </p:sp>
    </p:spTree>
    <p:extLst>
      <p:ext uri="{BB962C8B-B14F-4D97-AF65-F5344CB8AC3E}">
        <p14:creationId xmlns:p14="http://schemas.microsoft.com/office/powerpoint/2010/main" val="162914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When assessing for strengths, start with 3, not a strength unless someone starts to identify one</a:t>
            </a: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Use example of one of the strengths and give examples of what that would be at each level</a:t>
            </a: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People want to make up strengths; just because we haven’t identified a strength, it just might not be identified yet</a:t>
            </a: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Strengths worksheet</a:t>
            </a: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ea typeface="Calibri" charset="0"/>
              <a:cs typeface="Calibri"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Define what a strength is first, then go over the action levels.</a:t>
            </a:r>
          </a:p>
          <a:p>
            <a:pPr marL="0" marR="0" lvl="0" indent="0" defTabSz="457200" eaLnBrk="1" fontAlgn="auto" latinLnBrk="0" hangingPunct="1">
              <a:lnSpc>
                <a:spcPct val="117999"/>
              </a:lnSpc>
              <a:spcBef>
                <a:spcPts val="0"/>
              </a:spcBef>
              <a:spcAft>
                <a:spcPts val="0"/>
              </a:spcAft>
              <a:buClrTx/>
              <a:buSzTx/>
              <a:buFontTx/>
              <a:buNone/>
              <a:tabLst/>
              <a:defRPr/>
            </a:pPr>
            <a:r>
              <a:rPr lang="en-US" sz="2400" dirty="0">
                <a:ea typeface="Calibri" charset="0"/>
                <a:cs typeface="Calibri" charset="0"/>
              </a:rPr>
              <a:t>Strength: A strength is a characteristic of a person in the environment that describes a </a:t>
            </a:r>
            <a:r>
              <a:rPr lang="en-US" sz="2400" b="1" dirty="0">
                <a:ea typeface="Calibri" charset="0"/>
                <a:cs typeface="Calibri" charset="0"/>
              </a:rPr>
              <a:t>situation that promotes meaning and wellbeing in that person’s life.</a:t>
            </a:r>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ea typeface="Calibri" charset="0"/>
                <a:cs typeface="Calibri" charset="0"/>
              </a:rPr>
              <a:t>It is important that participants understand why the Strengths rating scale seems to be “backwards”.  These are action levels – action occurs at ratings of ‘2’ and ‘3’ for both needs and strengths.</a:t>
            </a:r>
          </a:p>
          <a:p>
            <a:endParaRPr lang="en-US" dirty="0"/>
          </a:p>
        </p:txBody>
      </p:sp>
    </p:spTree>
    <p:extLst>
      <p:ext uri="{BB962C8B-B14F-4D97-AF65-F5344CB8AC3E}">
        <p14:creationId xmlns:p14="http://schemas.microsoft.com/office/powerpoint/2010/main" val="789273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sng" dirty="0"/>
              <a:t>Strengths:</a:t>
            </a:r>
            <a:r>
              <a:rPr lang="en-US" dirty="0"/>
              <a:t>  Cara is a 12 year old female who was recently removed from her biological mother due to neglect.  As part of the evaluation, you find out that she has a long-time neighbor, Nancy, who is like a grandmother to Cara.  Nancy has brought Cara to church on Sundays for years, where Cara participates in youth activities and volunteers for various church events.  Cara states that she has been able to use her faith to help her through hard times at home.</a:t>
            </a:r>
          </a:p>
          <a:p>
            <a:endParaRPr lang="en-US" dirty="0"/>
          </a:p>
          <a:p>
            <a:r>
              <a:rPr lang="en-US" dirty="0"/>
              <a:t> </a:t>
            </a:r>
            <a:r>
              <a:rPr lang="en-US" i="1" dirty="0"/>
              <a:t>How would you rate Cara on the Spiritual/Religious item on the Youth Strengths Domain?</a:t>
            </a:r>
            <a:endParaRPr lang="en-US" dirty="0"/>
          </a:p>
          <a:p>
            <a:endParaRPr lang="en-US" dirty="0"/>
          </a:p>
        </p:txBody>
      </p:sp>
    </p:spTree>
    <p:extLst>
      <p:ext uri="{BB962C8B-B14F-4D97-AF65-F5344CB8AC3E}">
        <p14:creationId xmlns:p14="http://schemas.microsoft.com/office/powerpoint/2010/main" val="3924094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Yes</a:t>
            </a:r>
          </a:p>
          <a:p>
            <a:r>
              <a:rPr lang="en-US" noProof="0" dirty="0"/>
              <a:t>Yes</a:t>
            </a:r>
          </a:p>
          <a:p>
            <a:r>
              <a:rPr lang="en-US" noProof="0" dirty="0"/>
              <a:t>Action Level= 0</a:t>
            </a:r>
          </a:p>
          <a:p>
            <a:endParaRPr lang="en-US" noProof="0" dirty="0"/>
          </a:p>
          <a:p>
            <a:endParaRPr lang="en-US" noProof="0" dirty="0"/>
          </a:p>
        </p:txBody>
      </p:sp>
    </p:spTree>
    <p:extLst>
      <p:ext uri="{BB962C8B-B14F-4D97-AF65-F5344CB8AC3E}">
        <p14:creationId xmlns:p14="http://schemas.microsoft.com/office/powerpoint/2010/main" val="2485996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principle helps us understand how much the intervention has addressed a need, and if there is more that needs to be addressed – If the intervention was removed at this point in time, what would the need be?  This principle helps to address situations when the needs are masked by the intervention.</a:t>
            </a:r>
          </a:p>
          <a:p>
            <a:endParaRPr lang="en-US" dirty="0"/>
          </a:p>
          <a:p>
            <a:r>
              <a:rPr lang="en-US" dirty="0"/>
              <a:t>For strengths, sometimes interventions can prevent strengths from being present – because they have no opportunity to be expressed (e.g., a child is a great guitar player and it helps her feel calm.  She cannot play the guitar while she is in the hospital as there is not one available).</a:t>
            </a:r>
          </a:p>
          <a:p>
            <a:endParaRPr lang="en-US" dirty="0"/>
          </a:p>
        </p:txBody>
      </p:sp>
    </p:spTree>
    <p:extLst>
      <p:ext uri="{BB962C8B-B14F-4D97-AF65-F5344CB8AC3E}">
        <p14:creationId xmlns:p14="http://schemas.microsoft.com/office/powerpoint/2010/main" val="4262424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i="1" dirty="0"/>
              <a:t> </a:t>
            </a:r>
          </a:p>
          <a:p>
            <a:r>
              <a:rPr lang="en-US" i="1" dirty="0"/>
              <a:t>Would the rating be a “0” for no current need because he is functioning so well? </a:t>
            </a:r>
          </a:p>
          <a:p>
            <a:endParaRPr lang="en-US" i="1" dirty="0"/>
          </a:p>
          <a:p>
            <a:r>
              <a:rPr lang="en-US" sz="2800" b="1" i="1" dirty="0"/>
              <a:t>Or would these items still be actionable (2 or 3) because he is doing so well because he is getting the appropriate services?</a:t>
            </a:r>
            <a:endParaRPr lang="en-US" sz="2800" b="1" dirty="0"/>
          </a:p>
          <a:p>
            <a:endParaRPr lang="en-US" dirty="0"/>
          </a:p>
        </p:txBody>
      </p:sp>
    </p:spTree>
    <p:extLst>
      <p:ext uri="{BB962C8B-B14F-4D97-AF65-F5344CB8AC3E}">
        <p14:creationId xmlns:p14="http://schemas.microsoft.com/office/powerpoint/2010/main" val="203964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0787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xfrm>
            <a:off x="381000" y="685800"/>
            <a:ext cx="6096000" cy="3429000"/>
          </a:xfrm>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p>
            <a:r>
              <a:rPr dirty="0"/>
              <a:t>When we think about development in the context of same age peers, we have to think about balancing these broad areas.  Balancing these aspects of development is critical when thinking about how to support a young person.</a:t>
            </a:r>
            <a:endParaRPr lang="en-US" dirty="0"/>
          </a:p>
          <a:p>
            <a:endParaRPr lang="en-US" dirty="0"/>
          </a:p>
          <a:p>
            <a:r>
              <a:rPr lang="en-US" dirty="0"/>
              <a:t>In the CANS we look through the lens of ”keeping children on time” with respect to their same age peers.  When children and youth are not on-time then we have likely identified a need.</a:t>
            </a:r>
          </a:p>
          <a:p>
            <a:endParaRPr lang="en-US" dirty="0"/>
          </a:p>
          <a:p>
            <a:r>
              <a:rPr lang="en-US" dirty="0"/>
              <a:t>Refresh memory about development; in the context of same age peers</a:t>
            </a:r>
          </a:p>
          <a:p>
            <a:r>
              <a:rPr lang="en-US" dirty="0"/>
              <a:t>Balancing 4 areas –how to support the person</a:t>
            </a:r>
          </a:p>
          <a:p>
            <a:r>
              <a:rPr lang="en-US" dirty="0"/>
              <a:t>Where are they developmentally vs. chronological age</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xfrm>
            <a:off x="381000" y="685800"/>
            <a:ext cx="6096000" cy="3429000"/>
          </a:xfrm>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r>
              <a:rPr dirty="0"/>
              <a:t>Principle: Development</a:t>
            </a:r>
            <a:endParaRPr lang="en-US" dirty="0"/>
          </a:p>
          <a:p>
            <a:pPr marL="342900" indent="-342900">
              <a:buFont typeface="Arial" panose="020B0604020202020204" pitchFamily="34" charset="0"/>
              <a:buChar char="•"/>
            </a:pPr>
            <a:r>
              <a:rPr lang="en-US" dirty="0"/>
              <a:t>How would you rate Jorge – as a 14-year-old, or as a 7-year-old?  Rating him as a 14-year-old (keeping him on time relative to same-age peers) will help to identify areas where support could be beneficial to Jorge.</a:t>
            </a:r>
            <a:endParaRPr dirty="0"/>
          </a:p>
          <a:p>
            <a:pPr marL="342900" indent="-342900">
              <a:buFont typeface="Arial" panose="020B0604020202020204" pitchFamily="34" charset="0"/>
              <a:buChar char="•"/>
            </a:pPr>
            <a:r>
              <a:rPr dirty="0"/>
              <a:t>While competing the CANS, the parents become concerned about the number of items rated ‘2’ and ‘3’ for Jorge and ask that his diagnosis be factored into the ratings.  How to you address this? Does development play a role in the parent’s understanding of the youth’s functioning?</a:t>
            </a:r>
          </a:p>
          <a:p>
            <a:pPr marL="342900" indent="-342900">
              <a:buFont typeface="Arial" panose="020B0604020202020204" pitchFamily="34" charset="0"/>
              <a:buChar char="•"/>
            </a:pPr>
            <a:r>
              <a:rPr dirty="0"/>
              <a:t>In deciding upon ratings for social functioning and recreational activities, should you ignore the youth’s development stage and focus only on their chronological age?</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dirty="0"/>
          </a:p>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dirty="0">
                <a:effectLst/>
                <a:latin typeface="Helvetica Neue"/>
                <a:ea typeface="Helvetica Neue"/>
                <a:cs typeface="Helvetica Neue"/>
                <a:sym typeface="Helvetica Neue"/>
              </a:rPr>
              <a:t>Cultural Humility:  </a:t>
            </a:r>
            <a:r>
              <a:rPr lang="en-US" sz="2400" dirty="0">
                <a:sym typeface="Helvetica Neue"/>
              </a:rPr>
              <a:t>Such a perspective frees the observer from having to possess expert knowledge in order to maintain knowledge-based power, control, and authority over matters about which diverse populations are far more knowledgeable.</a:t>
            </a:r>
            <a:endParaRPr lang="en-US" sz="2200" b="0" dirty="0">
              <a:effectLst/>
              <a:latin typeface="Helvetica Neue"/>
              <a:ea typeface="Helvetica Neue"/>
              <a:cs typeface="Helvetica Neue"/>
              <a:sym typeface="Helvetica Neue"/>
            </a:endParaRPr>
          </a:p>
          <a:p>
            <a:endParaRPr lang="en-US" sz="2200" b="0" dirty="0">
              <a:effectLst/>
              <a:latin typeface="Helvetica Neue"/>
              <a:ea typeface="Helvetica Neue"/>
              <a:cs typeface="Helvetica Neue"/>
              <a:sym typeface="Helvetica Neue"/>
            </a:endParaRPr>
          </a:p>
          <a:p>
            <a:r>
              <a:rPr lang="en-US" sz="2200" b="0" dirty="0">
                <a:effectLst/>
                <a:latin typeface="Helvetica Neue"/>
                <a:ea typeface="Helvetica Neue"/>
                <a:cs typeface="Helvetica Neue"/>
                <a:sym typeface="Helvetica Neue"/>
              </a:rPr>
              <a:t>For supervision -- Transformative learning is often described as learning that changes the way individuals think about themselves and their world. </a:t>
            </a:r>
          </a:p>
          <a:p>
            <a:pPr marL="342900" indent="-342900">
              <a:buFont typeface="Arial" charset="0"/>
              <a:buChar char="•"/>
            </a:pPr>
            <a:r>
              <a:rPr lang="en-US" sz="2200" b="0" dirty="0">
                <a:effectLst/>
                <a:latin typeface="Helvetica Neue"/>
                <a:ea typeface="Helvetica Neue"/>
                <a:cs typeface="Helvetica Neue"/>
                <a:sym typeface="Helvetica Neue"/>
              </a:rPr>
              <a:t>Transformative learning theory believes that change comes about through a process of dialogue and critical self-reflection. </a:t>
            </a:r>
          </a:p>
          <a:p>
            <a:pPr marL="342900" indent="-342900">
              <a:buFont typeface="Arial" charset="0"/>
              <a:buChar char="•"/>
            </a:pPr>
            <a:r>
              <a:rPr lang="en-US" sz="2200" b="0" dirty="0">
                <a:effectLst/>
                <a:latin typeface="Helvetica Neue"/>
                <a:ea typeface="Helvetica Neue"/>
                <a:cs typeface="Helvetica Neue"/>
                <a:sym typeface="Helvetica Neue"/>
              </a:rPr>
              <a:t>This theory asserts that personal change is based on a deeper understanding of one’s own culture, values and history. </a:t>
            </a:r>
          </a:p>
          <a:p>
            <a:pPr marL="342900" indent="-342900">
              <a:buFont typeface="Arial" charset="0"/>
              <a:buChar char="•"/>
            </a:pPr>
            <a:r>
              <a:rPr lang="en-US" sz="2200" b="0" dirty="0">
                <a:effectLst/>
                <a:latin typeface="Helvetica Neue"/>
                <a:ea typeface="Helvetica Neue"/>
                <a:cs typeface="Helvetica Neue"/>
                <a:sym typeface="Helvetica Neue"/>
              </a:rPr>
              <a:t>Transformative learning understands change to come about as a process of disrupting old patterns of meaning and creating new understanding of themselves and the world. Motivation to change behavior follows from the new understanding. </a:t>
            </a:r>
            <a:endParaRPr lang="en-US" dirty="0"/>
          </a:p>
          <a:p>
            <a:endParaRPr lang="en-US" dirty="0"/>
          </a:p>
        </p:txBody>
      </p:sp>
    </p:spTree>
    <p:extLst>
      <p:ext uri="{BB962C8B-B14F-4D97-AF65-F5344CB8AC3E}">
        <p14:creationId xmlns:p14="http://schemas.microsoft.com/office/powerpoint/2010/main" val="42833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use our understanding of culture in this vignette think about Ken and his family?</a:t>
            </a:r>
          </a:p>
          <a:p>
            <a:r>
              <a:rPr lang="en-US" dirty="0"/>
              <a:t>How would you rate CG Knowledge?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0836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Transformational Collaborative Outcome Management is a philosophy or practical framework used to navigate complex systems. </a:t>
            </a:r>
          </a:p>
          <a:p>
            <a:endParaRPr lang="en-US" dirty="0"/>
          </a:p>
          <a:p>
            <a:r>
              <a:rPr lang="en-US" dirty="0"/>
              <a:t>When TCOM is used to guide our work, we can create and communicate a shared vision that is about the wellbeing of our children and families.</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4400" dirty="0"/>
              <a:t>CANS aims to be more than an assessment tool. It communicates, collaborates, coordinates and provides for accountability</a:t>
            </a:r>
            <a:r>
              <a:rPr lang="en-US" sz="4400" baseline="0" dirty="0"/>
              <a:t> at the individual, provider and administrative levels.  </a:t>
            </a:r>
          </a:p>
          <a:p>
            <a:pPr marL="0" marR="0" lvl="0" indent="0" defTabSz="457200" eaLnBrk="1" fontAlgn="auto" latinLnBrk="0" hangingPunct="1">
              <a:lnSpc>
                <a:spcPct val="117999"/>
              </a:lnSpc>
              <a:spcBef>
                <a:spcPts val="0"/>
              </a:spcBef>
              <a:spcAft>
                <a:spcPts val="0"/>
              </a:spcAft>
              <a:buClrTx/>
              <a:buSzTx/>
              <a:buFontTx/>
              <a:buNone/>
              <a:tabLst/>
              <a:defRPr/>
            </a:pPr>
            <a:endParaRPr lang="en-US" sz="4400" baseline="0" dirty="0"/>
          </a:p>
          <a:p>
            <a:r>
              <a:rPr lang="en-US" b="1" u="sng" dirty="0">
                <a:highlight>
                  <a:srgbClr val="FFFF00"/>
                </a:highlight>
              </a:rPr>
              <a:t>Exercise:  Ask people to unmute or use the chat box</a:t>
            </a:r>
          </a:p>
          <a:p>
            <a:endParaRPr lang="en-US" b="1" u="sng" dirty="0">
              <a:highlight>
                <a:srgbClr val="FFFF00"/>
              </a:highlight>
            </a:endParaRPr>
          </a:p>
          <a:p>
            <a:r>
              <a:rPr lang="en-US" u="sng" dirty="0">
                <a:highlight>
                  <a:srgbClr val="FFFF00"/>
                </a:highlight>
              </a:rPr>
              <a:t>What do you like about your job?  Dislike?</a:t>
            </a:r>
          </a:p>
          <a:p>
            <a:r>
              <a:rPr lang="en-US" u="sng" dirty="0">
                <a:highlight>
                  <a:srgbClr val="FFFF00"/>
                </a:highlight>
              </a:rPr>
              <a:t>What do you like about working in complex systems?  What do you dislike?</a:t>
            </a:r>
          </a:p>
          <a:p>
            <a:endParaRPr lang="en-US" u="sng" dirty="0">
              <a:highlight>
                <a:srgbClr val="FFFF00"/>
              </a:highlight>
            </a:endParaRPr>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highlight>
                  <a:srgbClr val="FFFF00"/>
                </a:highlight>
              </a:rPr>
              <a:t>move it along so people aren’t sharing the same things, do you have anything different </a:t>
            </a:r>
            <a:endParaRPr lang="en-US" dirty="0">
              <a:highlight>
                <a:srgbClr val="FFFF00"/>
              </a:highlight>
            </a:endParaRPr>
          </a:p>
          <a:p>
            <a:endParaRPr lang="en-US" u="sng" dirty="0">
              <a:highlight>
                <a:srgbClr val="FFFF00"/>
              </a:highlight>
            </a:endParaRPr>
          </a:p>
          <a:p>
            <a:r>
              <a:rPr lang="en-US" dirty="0">
                <a:highlight>
                  <a:srgbClr val="FFFF00"/>
                </a:highlight>
              </a:rPr>
              <a:t>Let’s see how your likes and dislikes</a:t>
            </a:r>
            <a:r>
              <a:rPr lang="en-US" baseline="0" dirty="0">
                <a:highlight>
                  <a:srgbClr val="FFFF00"/>
                </a:highlight>
              </a:rPr>
              <a:t> compare with TCOM philosophy</a:t>
            </a:r>
            <a:endParaRPr lang="en-US" dirty="0">
              <a:highlight>
                <a:srgbClr val="FFFF00"/>
              </a:highlight>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070757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Only 1 item-Adjustment to trauma-cause effect judgment</a:t>
            </a:r>
          </a:p>
          <a:p>
            <a:r>
              <a:rPr lang="en-US" dirty="0"/>
              <a:t>The why comes later when we do action planning</a:t>
            </a:r>
          </a:p>
          <a:p>
            <a:r>
              <a:rPr lang="en-US" dirty="0"/>
              <a:t>Only interested in what is going on when you rate, later you talk about the why when it comes to intervention planning</a:t>
            </a:r>
          </a:p>
          <a:p>
            <a:endParaRPr lang="en-US" dirty="0"/>
          </a:p>
        </p:txBody>
      </p:sp>
    </p:spTree>
    <p:extLst>
      <p:ext uri="{BB962C8B-B14F-4D97-AF65-F5344CB8AC3E}">
        <p14:creationId xmlns:p14="http://schemas.microsoft.com/office/powerpoint/2010/main" val="1159598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4659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Only 1 item-Adjustment to trauma-cause effect judgment</a:t>
            </a:r>
          </a:p>
          <a:p>
            <a:r>
              <a:rPr lang="en-US" dirty="0"/>
              <a:t>The why comes later when we do action planning</a:t>
            </a:r>
          </a:p>
          <a:p>
            <a:r>
              <a:rPr lang="en-US" dirty="0"/>
              <a:t>Only interested in what is going on when you rate, later you talk about the why when it comes to intervention planning</a:t>
            </a:r>
          </a:p>
          <a:p>
            <a:endParaRPr lang="en-US" dirty="0"/>
          </a:p>
        </p:txBody>
      </p:sp>
    </p:spTree>
    <p:extLst>
      <p:ext uri="{BB962C8B-B14F-4D97-AF65-F5344CB8AC3E}">
        <p14:creationId xmlns:p14="http://schemas.microsoft.com/office/powerpoint/2010/main" val="2028624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324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en-US" dirty="0"/>
          </a:p>
        </p:txBody>
      </p:sp>
    </p:spTree>
    <p:extLst>
      <p:ext uri="{BB962C8B-B14F-4D97-AF65-F5344CB8AC3E}">
        <p14:creationId xmlns:p14="http://schemas.microsoft.com/office/powerpoint/2010/main" val="382747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break/Lunch, then start up with this after break</a:t>
            </a:r>
          </a:p>
          <a:p>
            <a:endParaRPr lang="en-US" dirty="0"/>
          </a:p>
          <a:p>
            <a:r>
              <a:rPr lang="en-US" dirty="0"/>
              <a:t>From page 11 of the Reference Guide.</a:t>
            </a:r>
          </a:p>
          <a:p>
            <a:r>
              <a:rPr lang="en-US" dirty="0"/>
              <a:t>Help to inoculate people on the CANS.  Are there any domains that you don’t already collect information on as part of your assessment process?  What about items?</a:t>
            </a:r>
          </a:p>
          <a:p>
            <a:r>
              <a:rPr lang="en-US" dirty="0"/>
              <a:t>Go over the TRIGGER ITEMS and how this works with Modules.</a:t>
            </a:r>
          </a:p>
          <a:p>
            <a:endParaRPr lang="en-US" dirty="0"/>
          </a:p>
          <a:p>
            <a:r>
              <a:rPr lang="en-US" dirty="0"/>
              <a:t>There are 8 domains, 84 items….</a:t>
            </a:r>
          </a:p>
          <a:p>
            <a:r>
              <a:rPr lang="en-US" dirty="0"/>
              <a:t>Talk about early childhood module and supplemental modules</a:t>
            </a:r>
          </a:p>
        </p:txBody>
      </p:sp>
    </p:spTree>
    <p:extLst>
      <p:ext uri="{BB962C8B-B14F-4D97-AF65-F5344CB8AC3E}">
        <p14:creationId xmlns:p14="http://schemas.microsoft.com/office/powerpoint/2010/main" val="3125682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sure that the participants understand when to complete the Transition to Adulthood Domain, and HOW to complete the CANS for Early Childhood.</a:t>
            </a:r>
          </a:p>
        </p:txBody>
      </p:sp>
    </p:spTree>
    <p:extLst>
      <p:ext uri="{BB962C8B-B14F-4D97-AF65-F5344CB8AC3E}">
        <p14:creationId xmlns:p14="http://schemas.microsoft.com/office/powerpoint/2010/main" val="2785265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the TRIGGER ITEMS and Identify the Modules that are triggered.</a:t>
            </a:r>
          </a:p>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Go through each domain, don’t go through every item</a:t>
            </a:r>
          </a:p>
          <a:p>
            <a:pPr marL="0" marR="0" lvl="0" indent="0" defTabSz="457200" eaLnBrk="1" fontAlgn="auto" latinLnBrk="0" hangingPunct="1">
              <a:lnSpc>
                <a:spcPct val="117999"/>
              </a:lnSpc>
              <a:spcBef>
                <a:spcPts val="0"/>
              </a:spcBef>
              <a:spcAft>
                <a:spcPts val="0"/>
              </a:spcAft>
              <a:buClrTx/>
              <a:buSzTx/>
              <a:buFontTx/>
              <a:buNone/>
              <a:tabLst/>
              <a:defRPr/>
            </a:pPr>
            <a:r>
              <a:rPr lang="en-US" dirty="0"/>
              <a:t>Go through ones that people have problems with,</a:t>
            </a:r>
          </a:p>
          <a:p>
            <a:pPr marL="0" marR="0" lvl="0" indent="0" defTabSz="457200" eaLnBrk="1" fontAlgn="auto" latinLnBrk="0" hangingPunct="1">
              <a:lnSpc>
                <a:spcPct val="117999"/>
              </a:lnSpc>
              <a:spcBef>
                <a:spcPts val="0"/>
              </a:spcBef>
              <a:spcAft>
                <a:spcPts val="0"/>
              </a:spcAft>
              <a:buClrTx/>
              <a:buSzTx/>
              <a:buFontTx/>
              <a:buNone/>
              <a:tabLst/>
              <a:defRPr/>
            </a:pPr>
            <a:r>
              <a:rPr lang="en-US" dirty="0"/>
              <a:t>Maybe go through 7 of them</a:t>
            </a:r>
          </a:p>
          <a:p>
            <a:pPr marL="0" marR="0" lvl="0" indent="0" defTabSz="457200" eaLnBrk="1" fontAlgn="auto" latinLnBrk="0" hangingPunct="1">
              <a:lnSpc>
                <a:spcPct val="117999"/>
              </a:lnSpc>
              <a:spcBef>
                <a:spcPts val="0"/>
              </a:spcBef>
              <a:spcAft>
                <a:spcPts val="0"/>
              </a:spcAft>
              <a:buClrTx/>
              <a:buSzTx/>
              <a:buFontTx/>
              <a:buNone/>
              <a:tabLst/>
              <a:defRPr/>
            </a:pPr>
            <a:r>
              <a:rPr lang="en-US" dirty="0"/>
              <a:t>NTCSN</a:t>
            </a:r>
          </a:p>
          <a:p>
            <a:pPr marL="0" marR="0" lvl="0" indent="0" defTabSz="457200" eaLnBrk="1" fontAlgn="auto" latinLnBrk="0" hangingPunct="1">
              <a:lnSpc>
                <a:spcPct val="117999"/>
              </a:lnSpc>
              <a:spcBef>
                <a:spcPts val="0"/>
              </a:spcBef>
              <a:spcAft>
                <a:spcPts val="0"/>
              </a:spcAft>
              <a:buClrTx/>
              <a:buSzTx/>
              <a:buFontTx/>
              <a:buNone/>
              <a:tabLst/>
              <a:defRPr/>
            </a:pPr>
            <a:r>
              <a:rPr lang="en-US" dirty="0"/>
              <a:t>Victim/witness to criminal activity—mom may do drugs but if vignette doesn’t say kids witnessed, then it is not a ‘yes’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Does anyone have any questions about items</a:t>
            </a:r>
          </a:p>
          <a:p>
            <a:pPr marL="0" marR="0" lvl="0" indent="0" defTabSz="457200" eaLnBrk="1" fontAlgn="auto" latinLnBrk="0" hangingPunct="1">
              <a:lnSpc>
                <a:spcPct val="117999"/>
              </a:lnSpc>
              <a:spcBef>
                <a:spcPts val="0"/>
              </a:spcBef>
              <a:spcAft>
                <a:spcPts val="0"/>
              </a:spcAft>
              <a:buClrTx/>
              <a:buSzTx/>
              <a:buFontTx/>
              <a:buNone/>
              <a:tabLst/>
              <a:defRPr/>
            </a:pPr>
            <a:r>
              <a:rPr lang="en-US" dirty="0"/>
              <a:t>Ok, so now practice</a:t>
            </a:r>
          </a:p>
          <a:p>
            <a:endParaRPr dirty="0"/>
          </a:p>
        </p:txBody>
      </p:sp>
    </p:spTree>
    <p:extLst>
      <p:ext uri="{BB962C8B-B14F-4D97-AF65-F5344CB8AC3E}">
        <p14:creationId xmlns:p14="http://schemas.microsoft.com/office/powerpoint/2010/main" val="3669750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These mini vignettes are to help participants get used to vignettes.  </a:t>
            </a:r>
          </a:p>
          <a:p>
            <a:pPr marL="342900" indent="-342900">
              <a:buFont typeface="Arial" panose="020B0604020202020204" pitchFamily="34" charset="0"/>
              <a:buChar char="•"/>
            </a:pPr>
            <a:r>
              <a:rPr lang="en-US" dirty="0"/>
              <a:t>Have the participants identify the trauma exposure items.  There may be other items from other domains noted here, but focus on the trauma items.</a:t>
            </a:r>
          </a:p>
          <a:p>
            <a:pPr marL="342900" indent="-342900">
              <a:buFont typeface="Arial" panose="020B0604020202020204" pitchFamily="34" charset="0"/>
              <a:buChar char="•"/>
            </a:pPr>
            <a:r>
              <a:rPr lang="en-US" dirty="0"/>
              <a:t>For other domains – do not get hung up on the rating, as often there is not enough information to truly rate the item.  Instead, focus on what questions they would ask that would help them get to a clearer rating.</a:t>
            </a:r>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Domain level vignettes from newly certified people</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dirty="0"/>
              <a:t>DO NOT get involved in discussing specific ratings, Point is for them to get familiar with items that they will have to rate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Make sure they have scoresheet they can use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Physical Abuse</a:t>
            </a:r>
          </a:p>
          <a:p>
            <a:pPr marL="0" indent="0">
              <a:buFont typeface="Arial" panose="020B0604020202020204" pitchFamily="34" charset="0"/>
              <a:buNone/>
            </a:pPr>
            <a:r>
              <a:rPr lang="en-US" dirty="0"/>
              <a:t>Emotional Abuse</a:t>
            </a:r>
          </a:p>
          <a:p>
            <a:pPr marL="0" indent="0">
              <a:buFont typeface="Arial" panose="020B0604020202020204" pitchFamily="34" charset="0"/>
              <a:buNone/>
            </a:pPr>
            <a:r>
              <a:rPr lang="en-US" dirty="0"/>
              <a:t>Neglect</a:t>
            </a:r>
          </a:p>
          <a:p>
            <a:pPr marL="0" indent="0">
              <a:buFont typeface="Arial" panose="020B0604020202020204" pitchFamily="34" charset="0"/>
              <a:buNone/>
            </a:pPr>
            <a:r>
              <a:rPr lang="en-US" dirty="0"/>
              <a:t>Disruptions in Caregiving/Attachment Losses</a:t>
            </a:r>
          </a:p>
          <a:p>
            <a:pPr marL="0" indent="0">
              <a:buFont typeface="Arial" panose="020B0604020202020204" pitchFamily="34" charset="0"/>
              <a:buNone/>
            </a:pPr>
            <a:r>
              <a:rPr lang="en-US" dirty="0"/>
              <a:t>System-Induced Trauma</a:t>
            </a:r>
          </a:p>
        </p:txBody>
      </p:sp>
    </p:spTree>
    <p:extLst>
      <p:ext uri="{BB962C8B-B14F-4D97-AF65-F5344CB8AC3E}">
        <p14:creationId xmlns:p14="http://schemas.microsoft.com/office/powerpoint/2010/main" val="1852047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the TRIGGER ITEMS and Identify the Modules that are triggered.</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dirty="0"/>
          </a:p>
        </p:txBody>
      </p:sp>
    </p:spTree>
    <p:extLst>
      <p:ext uri="{BB962C8B-B14F-4D97-AF65-F5344CB8AC3E}">
        <p14:creationId xmlns:p14="http://schemas.microsoft.com/office/powerpoint/2010/main" val="342306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rPr lang="en-US" dirty="0"/>
              <a:t>The TCOM approach is grounded in the concept that the various perspectives in a complex system</a:t>
            </a:r>
            <a:r>
              <a:rPr lang="en-US" baseline="0" dirty="0"/>
              <a:t> are often at odds.  </a:t>
            </a:r>
            <a:endParaRPr lang="en-US" dirty="0"/>
          </a:p>
          <a:p>
            <a:endParaRPr lang="en-US" dirty="0"/>
          </a:p>
          <a:p>
            <a:r>
              <a:rPr lang="en-US" dirty="0"/>
              <a:t>Core Concepts of Transformational Management:</a:t>
            </a:r>
          </a:p>
          <a:p>
            <a:pPr marL="271638" indent="-271638">
              <a:buSzPct val="75000"/>
              <a:buChar char="•"/>
            </a:pPr>
            <a:r>
              <a:rPr lang="en-US" dirty="0"/>
              <a:t>First, The system should be focused on personal change.   TCOM IS NOT a service system. A service system focuses on spending time with people. Whereas TCOM’s work is intended to be transformational—helping people change their lives.</a:t>
            </a:r>
          </a:p>
          <a:p>
            <a:pPr marL="271638" indent="-271638">
              <a:buSzPct val="75000"/>
              <a:buChar char="•"/>
            </a:pPr>
            <a:r>
              <a:rPr lang="en-US" dirty="0"/>
              <a:t>Second, We need to create and communicate a shared</a:t>
            </a:r>
            <a:r>
              <a:rPr lang="en-US" baseline="0" dirty="0"/>
              <a:t> </a:t>
            </a:r>
            <a:r>
              <a:rPr lang="en-US" dirty="0"/>
              <a:t>vision that is about the wellbeing of our children and their families.  The Shared vision has to involve the participation of all key partners in order to ensure trust.</a:t>
            </a:r>
          </a:p>
          <a:p>
            <a:pPr marL="271638" indent="-271638">
              <a:buSzPct val="75000"/>
              <a:buChar char="•"/>
            </a:pPr>
            <a:r>
              <a:rPr lang="en-US" dirty="0"/>
              <a:t>Next, We need to use that information in order to make good decisions that have an impact.  Service systems would rather spend time and space with the youth).  </a:t>
            </a:r>
          </a:p>
          <a:p>
            <a:pPr marL="271638" indent="-271638">
              <a:buSzPct val="75000"/>
              <a:buChar char="•"/>
            </a:pPr>
            <a:r>
              <a:rPr lang="en-US" dirty="0"/>
              <a:t>Finally, The information or story we collect must be used at all levels of the system to ensure that we are working towards the same goals.</a:t>
            </a:r>
          </a:p>
          <a:p>
            <a:pPr marL="0" indent="0">
              <a:buSzPct val="75000"/>
              <a:buNone/>
            </a:pPr>
            <a:endParaRPr lang="en-US" dirty="0"/>
          </a:p>
          <a:p>
            <a:r>
              <a:rPr lang="en-US" dirty="0"/>
              <a:t>AUDIENCE PARTICIPATION:</a:t>
            </a:r>
          </a:p>
          <a:p>
            <a:pPr marL="271638" indent="-271638">
              <a:buSzPct val="75000"/>
              <a:buChar char="•"/>
            </a:pPr>
            <a:r>
              <a:rPr lang="en-US" dirty="0"/>
              <a:t>Can you think of examples when a transformational approach has been successful?</a:t>
            </a:r>
          </a:p>
          <a:p>
            <a:pPr marL="271638" indent="-271638">
              <a:buSzPct val="75000"/>
              <a:buChar char="•"/>
            </a:pPr>
            <a:r>
              <a:rPr lang="en-US" dirty="0"/>
              <a:t>Can you think of examples of when there has been a barrier to a transformational approach?</a:t>
            </a:r>
          </a:p>
          <a:p>
            <a:endParaRPr dirty="0"/>
          </a:p>
        </p:txBody>
      </p:sp>
    </p:spTree>
    <p:extLst>
      <p:ext uri="{BB962C8B-B14F-4D97-AF65-F5344CB8AC3E}">
        <p14:creationId xmlns:p14="http://schemas.microsoft.com/office/powerpoint/2010/main" val="2557952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Attention</a:t>
            </a:r>
          </a:p>
          <a:p>
            <a:r>
              <a:rPr lang="en-US" sz="2200" dirty="0">
                <a:effectLst/>
                <a:latin typeface="Helvetica Neue"/>
                <a:ea typeface="Helvetica Neue"/>
                <a:cs typeface="Helvetica Neue"/>
                <a:sym typeface="Helvetica Neue"/>
              </a:rPr>
              <a:t>Behavioral Regression</a:t>
            </a:r>
          </a:p>
          <a:p>
            <a:r>
              <a:rPr lang="en-US" sz="2200" dirty="0">
                <a:effectLst/>
                <a:latin typeface="Helvetica Neue"/>
                <a:ea typeface="Helvetica Neue"/>
                <a:cs typeface="Helvetica Neue"/>
                <a:sym typeface="Helvetica Neue"/>
              </a:rPr>
              <a:t>Impulsivity/Hyperactivity </a:t>
            </a:r>
          </a:p>
          <a:p>
            <a:r>
              <a:rPr lang="en-US" sz="2200" dirty="0">
                <a:effectLst/>
                <a:latin typeface="Helvetica Neue"/>
                <a:ea typeface="Helvetica Neue"/>
                <a:cs typeface="Helvetica Neue"/>
                <a:sym typeface="Helvetica Neue"/>
              </a:rPr>
              <a:t>Oppositional</a:t>
            </a:r>
          </a:p>
          <a:p>
            <a:r>
              <a:rPr lang="en-US" sz="2200" dirty="0">
                <a:effectLst/>
                <a:latin typeface="Helvetica Neue"/>
                <a:ea typeface="Helvetica Neue"/>
                <a:cs typeface="Helvetica Neue"/>
                <a:sym typeface="Helvetica Neue"/>
              </a:rPr>
              <a:t>Anger Control </a:t>
            </a:r>
          </a:p>
          <a:p>
            <a:r>
              <a:rPr lang="en-US" sz="2200" dirty="0">
                <a:effectLst/>
                <a:latin typeface="Helvetica Neue"/>
                <a:ea typeface="Helvetica Neue"/>
                <a:cs typeface="Helvetica Neue"/>
                <a:sym typeface="Helvetica Neue"/>
              </a:rPr>
              <a:t>Attachment Difficulties</a:t>
            </a:r>
          </a:p>
          <a:p>
            <a:r>
              <a:rPr lang="en-US" sz="2200" dirty="0">
                <a:effectLst/>
                <a:latin typeface="Helvetica Neue"/>
                <a:ea typeface="Helvetica Neue"/>
                <a:cs typeface="Helvetica Neue"/>
                <a:sym typeface="Helvetica Neue"/>
              </a:rPr>
              <a:t>Emotional and/or Physical Regulation</a:t>
            </a:r>
          </a:p>
          <a:p>
            <a:endParaRPr lang="en-US" sz="220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4174624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rPr lang="en-US" dirty="0"/>
              <a:t>Go over the TRIGGER ITEMS and Identify the Modules that are triggered.</a:t>
            </a:r>
          </a:p>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dirty="0"/>
          </a:p>
        </p:txBody>
      </p:sp>
    </p:spTree>
    <p:extLst>
      <p:ext uri="{BB962C8B-B14F-4D97-AF65-F5344CB8AC3E}">
        <p14:creationId xmlns:p14="http://schemas.microsoft.com/office/powerpoint/2010/main" val="957711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Family Functioning </a:t>
            </a:r>
          </a:p>
          <a:p>
            <a:r>
              <a:rPr lang="en-US" sz="2200" dirty="0">
                <a:effectLst/>
                <a:latin typeface="Helvetica Neue"/>
                <a:ea typeface="Helvetica Neue"/>
                <a:cs typeface="Helvetica Neue"/>
                <a:sym typeface="Helvetica Neue"/>
              </a:rPr>
              <a:t>Living Situation (group home)</a:t>
            </a:r>
          </a:p>
          <a:p>
            <a:r>
              <a:rPr lang="en-US" sz="2200" dirty="0">
                <a:effectLst/>
                <a:latin typeface="Helvetica Neue"/>
                <a:ea typeface="Helvetica Neue"/>
                <a:cs typeface="Helvetica Neue"/>
                <a:sym typeface="Helvetica Neue"/>
              </a:rPr>
              <a:t>Social Functioning </a:t>
            </a:r>
          </a:p>
          <a:p>
            <a:r>
              <a:rPr lang="en-US" sz="2200" dirty="0">
                <a:effectLst/>
                <a:latin typeface="Helvetica Neue"/>
                <a:ea typeface="Helvetica Neue"/>
                <a:cs typeface="Helvetica Neue"/>
                <a:sym typeface="Helvetica Neue"/>
              </a:rPr>
              <a:t>School</a:t>
            </a:r>
          </a:p>
          <a:p>
            <a:r>
              <a:rPr lang="en-US" sz="2200" dirty="0">
                <a:effectLst/>
                <a:latin typeface="Helvetica Neue"/>
                <a:sym typeface="Helvetica Neue"/>
              </a:rPr>
              <a:t>Recreational</a:t>
            </a:r>
            <a:endParaRPr lang="en-US" dirty="0"/>
          </a:p>
        </p:txBody>
      </p:sp>
    </p:spTree>
    <p:extLst>
      <p:ext uri="{BB962C8B-B14F-4D97-AF65-F5344CB8AC3E}">
        <p14:creationId xmlns:p14="http://schemas.microsoft.com/office/powerpoint/2010/main" val="1334378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the TRIGGER ITEMS and Identify the Modules that are triggered.</a:t>
            </a:r>
          </a:p>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dirty="0"/>
          </a:p>
        </p:txBody>
      </p:sp>
    </p:spTree>
    <p:extLst>
      <p:ext uri="{BB962C8B-B14F-4D97-AF65-F5344CB8AC3E}">
        <p14:creationId xmlns:p14="http://schemas.microsoft.com/office/powerpoint/2010/main" val="2238462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Suicide Risk </a:t>
            </a:r>
          </a:p>
          <a:p>
            <a:r>
              <a:rPr lang="en-US" sz="2200" dirty="0">
                <a:effectLst/>
                <a:latin typeface="Helvetica Neue"/>
                <a:ea typeface="Helvetica Neue"/>
                <a:cs typeface="Helvetica Neue"/>
                <a:sym typeface="Helvetica Neue"/>
              </a:rPr>
              <a:t>Delinquent Behavior </a:t>
            </a:r>
          </a:p>
          <a:p>
            <a:r>
              <a:rPr lang="en-US" sz="2200" dirty="0">
                <a:effectLst/>
                <a:latin typeface="Helvetica Neue"/>
                <a:ea typeface="Helvetica Neue"/>
                <a:cs typeface="Helvetica Neue"/>
                <a:sym typeface="Helvetica Neue"/>
              </a:rPr>
              <a:t>Danger to Others </a:t>
            </a:r>
          </a:p>
          <a:p>
            <a:r>
              <a:rPr lang="en-US" sz="2200" dirty="0">
                <a:effectLst/>
                <a:latin typeface="Helvetica Neue"/>
                <a:sym typeface="Helvetica Neue"/>
              </a:rPr>
              <a:t>Intentional Misbehavior </a:t>
            </a:r>
          </a:p>
          <a:p>
            <a:r>
              <a:rPr lang="en-US" sz="2200">
                <a:effectLst/>
                <a:latin typeface="Helvetica Neue"/>
                <a:sym typeface="Helvetica Neue"/>
              </a:rPr>
              <a:t>Runaway</a:t>
            </a:r>
          </a:p>
          <a:p>
            <a:endParaRPr lang="en-US" dirty="0"/>
          </a:p>
        </p:txBody>
      </p:sp>
    </p:spTree>
    <p:extLst>
      <p:ext uri="{BB962C8B-B14F-4D97-AF65-F5344CB8AC3E}">
        <p14:creationId xmlns:p14="http://schemas.microsoft.com/office/powerpoint/2010/main" val="1918268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dirty="0"/>
          </a:p>
        </p:txBody>
      </p:sp>
    </p:spTree>
    <p:extLst>
      <p:ext uri="{BB962C8B-B14F-4D97-AF65-F5344CB8AC3E}">
        <p14:creationId xmlns:p14="http://schemas.microsoft.com/office/powerpoint/2010/main" val="3827814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Language </a:t>
            </a:r>
          </a:p>
          <a:p>
            <a:r>
              <a:rPr lang="en-US" sz="2200" dirty="0">
                <a:effectLst/>
                <a:latin typeface="Helvetica Neue"/>
                <a:ea typeface="Helvetica Neue"/>
                <a:cs typeface="Helvetica Neue"/>
                <a:sym typeface="Helvetica Neue"/>
              </a:rPr>
              <a:t>Traditions and rituals </a:t>
            </a:r>
          </a:p>
          <a:p>
            <a:r>
              <a:rPr lang="en-US" sz="2200" dirty="0">
                <a:effectLst/>
                <a:latin typeface="Helvetica Neue"/>
                <a:ea typeface="Helvetica Neue"/>
                <a:cs typeface="Helvetica Neue"/>
                <a:sym typeface="Helvetica Neue"/>
              </a:rPr>
              <a:t>Cultural Stress</a:t>
            </a:r>
          </a:p>
          <a:p>
            <a:r>
              <a:rPr lang="en-US" sz="2200" dirty="0">
                <a:effectLst/>
                <a:latin typeface="Helvetica Neue"/>
                <a:sym typeface="Helvetica Neue"/>
              </a:rPr>
              <a:t>Family Cultural Stress</a:t>
            </a:r>
            <a:endParaRPr lang="en-US" dirty="0"/>
          </a:p>
        </p:txBody>
      </p:sp>
    </p:spTree>
    <p:extLst>
      <p:ext uri="{BB962C8B-B14F-4D97-AF65-F5344CB8AC3E}">
        <p14:creationId xmlns:p14="http://schemas.microsoft.com/office/powerpoint/2010/main" val="2521130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dirty="0"/>
          </a:p>
        </p:txBody>
      </p:sp>
    </p:spTree>
    <p:extLst>
      <p:ext uri="{BB962C8B-B14F-4D97-AF65-F5344CB8AC3E}">
        <p14:creationId xmlns:p14="http://schemas.microsoft.com/office/powerpoint/2010/main" val="843420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Educational Setting </a:t>
            </a:r>
          </a:p>
          <a:p>
            <a:r>
              <a:rPr lang="en-US" sz="2200" dirty="0">
                <a:effectLst/>
                <a:latin typeface="Helvetica Neue"/>
                <a:ea typeface="Helvetica Neue"/>
                <a:cs typeface="Helvetica Neue"/>
                <a:sym typeface="Helvetica Neue"/>
              </a:rPr>
              <a:t>Community Life </a:t>
            </a:r>
          </a:p>
          <a:p>
            <a:r>
              <a:rPr lang="en-US" sz="2200" dirty="0">
                <a:effectLst/>
                <a:latin typeface="Helvetica Neue"/>
                <a:sym typeface="Helvetica Neue"/>
              </a:rPr>
              <a:t>Family Strengths (father)</a:t>
            </a:r>
          </a:p>
          <a:p>
            <a:r>
              <a:rPr lang="en-US" sz="2200" dirty="0">
                <a:effectLst/>
                <a:latin typeface="Helvetica Neue"/>
                <a:sym typeface="Helvetica Neue"/>
              </a:rPr>
              <a:t>Vocational</a:t>
            </a:r>
          </a:p>
          <a:p>
            <a:r>
              <a:rPr lang="en-US" sz="2200" dirty="0">
                <a:effectLst/>
                <a:latin typeface="Helvetica Neue"/>
                <a:sym typeface="Helvetica Neue"/>
              </a:rPr>
              <a:t>Optimism</a:t>
            </a:r>
          </a:p>
          <a:p>
            <a:r>
              <a:rPr lang="en-US" sz="2200" dirty="0">
                <a:effectLst/>
                <a:latin typeface="Helvetica Neue"/>
                <a:sym typeface="Helvetica Neue"/>
              </a:rPr>
              <a:t>Talents and Interests</a:t>
            </a:r>
          </a:p>
          <a:p>
            <a:endParaRPr lang="en-US" dirty="0"/>
          </a:p>
        </p:txBody>
      </p:sp>
    </p:spTree>
    <p:extLst>
      <p:ext uri="{BB962C8B-B14F-4D97-AF65-F5344CB8AC3E}">
        <p14:creationId xmlns:p14="http://schemas.microsoft.com/office/powerpoint/2010/main" val="630919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lang="en-US" dirty="0"/>
          </a:p>
          <a:p>
            <a:r>
              <a:rPr lang="en-US" dirty="0"/>
              <a:t>Go over how to rate the Caregiver Domain when there is only 1 section to complete and there are multiple caregivers – identify the caregiving system and identify the caregiver with the need on each item.  Identify the caregiver with the need, along with the rationale for the rating.</a:t>
            </a:r>
          </a:p>
          <a:p>
            <a:endParaRPr lang="en-US" dirty="0"/>
          </a:p>
          <a:p>
            <a:r>
              <a:rPr lang="en-US" dirty="0"/>
              <a:t>Remember:  If there are multiple children in a family, the Caregiver Domain must be completed for each child.  The caregiving needs for a 17 month old are very different than for a 17 year old.</a:t>
            </a:r>
          </a:p>
          <a:p>
            <a:endParaRPr dirty="0"/>
          </a:p>
        </p:txBody>
      </p:sp>
    </p:spTree>
    <p:extLst>
      <p:ext uri="{BB962C8B-B14F-4D97-AF65-F5344CB8AC3E}">
        <p14:creationId xmlns:p14="http://schemas.microsoft.com/office/powerpoint/2010/main" val="311685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rPr lang="en-US" b="0" dirty="0"/>
              <a:t>Transformational Collaborative Outcomes Management helps connect all involved systems in order to better serve our consumers and return to the shared vision. Examples of system partners include a Mental health therapist, Judge, Social Support, Family Doctor, Client and Family, School etc.</a:t>
            </a:r>
          </a:p>
          <a:p>
            <a:endParaRPr lang="en-US" b="1" dirty="0"/>
          </a:p>
          <a:p>
            <a:r>
              <a:rPr lang="en-US" b="1" dirty="0"/>
              <a:t>With</a:t>
            </a:r>
            <a:r>
              <a:rPr lang="en-US" b="1" baseline="0" dirty="0"/>
              <a:t> the focus of our work is to build consensus, the approach we use are guiding values to frame the “ground rules” for our engagement with one another. With that approach, </a:t>
            </a:r>
          </a:p>
          <a:p>
            <a:endParaRPr lang="en-US" b="1" baseline="0" dirty="0"/>
          </a:p>
          <a:p>
            <a:pPr marL="601980" lvl="1" indent="-342900">
              <a:spcAft>
                <a:spcPts val="1200"/>
              </a:spcAft>
              <a:buClr>
                <a:schemeClr val="accent4"/>
              </a:buClr>
              <a:buFont typeface="Wingdings" pitchFamily="2" charset="2"/>
              <a:buChar char="§"/>
            </a:pPr>
            <a:r>
              <a:rPr lang="en-US" sz="4400" dirty="0">
                <a:solidFill>
                  <a:schemeClr val="tx1">
                    <a:lumMod val="75000"/>
                    <a:lumOff val="25000"/>
                  </a:schemeClr>
                </a:solidFill>
              </a:rPr>
              <a:t>All assessments and interventions should be culturally responsive and respectful.</a:t>
            </a:r>
          </a:p>
          <a:p>
            <a:pPr marL="601980" lvl="1" indent="-342900">
              <a:spcAft>
                <a:spcPts val="1200"/>
              </a:spcAft>
              <a:buClr>
                <a:schemeClr val="accent4"/>
              </a:buClr>
              <a:buFont typeface="Wingdings" pitchFamily="2" charset="2"/>
              <a:buChar char="§"/>
            </a:pPr>
            <a:r>
              <a:rPr lang="en-US" sz="4400" dirty="0">
                <a:solidFill>
                  <a:schemeClr val="tx1">
                    <a:lumMod val="75000"/>
                    <a:lumOff val="25000"/>
                  </a:schemeClr>
                </a:solidFill>
              </a:rPr>
              <a:t>People should have voice and choice regarding their participation in any assessments and interventions.</a:t>
            </a:r>
          </a:p>
          <a:p>
            <a:pPr marL="601980" lvl="1" indent="-342900">
              <a:spcAft>
                <a:spcPts val="1200"/>
              </a:spcAft>
              <a:buClr>
                <a:schemeClr val="accent4"/>
              </a:buClr>
              <a:buFont typeface="Wingdings" pitchFamily="2" charset="2"/>
              <a:buChar char="§"/>
            </a:pPr>
            <a:r>
              <a:rPr lang="en-US" sz="4400" dirty="0">
                <a:solidFill>
                  <a:schemeClr val="tx1">
                    <a:lumMod val="75000"/>
                    <a:lumOff val="25000"/>
                  </a:schemeClr>
                </a:solidFill>
              </a:rPr>
              <a:t>All interventions should be customized, respectful and have value to the people we serve. (values continue on the next slide)</a:t>
            </a:r>
          </a:p>
          <a:p>
            <a:endParaRPr lang="en-US" sz="4400" dirty="0">
              <a:solidFill>
                <a:schemeClr val="tx1">
                  <a:lumMod val="75000"/>
                  <a:lumOff val="25000"/>
                </a:schemeClr>
              </a:solidFill>
            </a:endParaRPr>
          </a:p>
        </p:txBody>
      </p:sp>
    </p:spTree>
    <p:extLst>
      <p:ext uri="{BB962C8B-B14F-4D97-AF65-F5344CB8AC3E}">
        <p14:creationId xmlns:p14="http://schemas.microsoft.com/office/powerpoint/2010/main" val="2598121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Involvement with Care</a:t>
            </a:r>
          </a:p>
          <a:p>
            <a:r>
              <a:rPr lang="en-US" sz="2200" dirty="0">
                <a:effectLst/>
                <a:latin typeface="Helvetica Neue"/>
                <a:ea typeface="Helvetica Neue"/>
                <a:cs typeface="Helvetica Neue"/>
                <a:sym typeface="Helvetica Neue"/>
              </a:rPr>
              <a:t>Supervision</a:t>
            </a:r>
          </a:p>
          <a:p>
            <a:r>
              <a:rPr lang="en-US" sz="2200" dirty="0">
                <a:effectLst/>
                <a:latin typeface="Helvetica Neue"/>
                <a:ea typeface="Helvetica Neue"/>
                <a:cs typeface="Helvetica Neue"/>
                <a:sym typeface="Helvetica Neue"/>
              </a:rPr>
              <a:t>Knowledge </a:t>
            </a:r>
          </a:p>
          <a:p>
            <a:r>
              <a:rPr lang="en-US" sz="2200" dirty="0">
                <a:effectLst/>
                <a:latin typeface="Helvetica Neue"/>
                <a:sym typeface="Helvetica Neue"/>
              </a:rPr>
              <a:t>Family Stress</a:t>
            </a:r>
            <a:endParaRPr lang="en-US" dirty="0"/>
          </a:p>
        </p:txBody>
      </p:sp>
    </p:spTree>
    <p:extLst>
      <p:ext uri="{BB962C8B-B14F-4D97-AF65-F5344CB8AC3E}">
        <p14:creationId xmlns:p14="http://schemas.microsoft.com/office/powerpoint/2010/main" val="894706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dirty="0"/>
          </a:p>
        </p:txBody>
      </p:sp>
    </p:spTree>
    <p:extLst>
      <p:ext uri="{BB962C8B-B14F-4D97-AF65-F5344CB8AC3E}">
        <p14:creationId xmlns:p14="http://schemas.microsoft.com/office/powerpoint/2010/main" val="3575694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Parental/Caregiving Role </a:t>
            </a:r>
          </a:p>
          <a:p>
            <a:r>
              <a:rPr lang="en-US" dirty="0"/>
              <a:t>Youth Educational Attainment</a:t>
            </a:r>
          </a:p>
          <a:p>
            <a:r>
              <a:rPr lang="en-US" dirty="0"/>
              <a:t>Independent Living Skills</a:t>
            </a:r>
          </a:p>
          <a:p>
            <a:r>
              <a:rPr lang="en-US" dirty="0"/>
              <a:t>Accessibility to Child Care Resources and/or Respite</a:t>
            </a:r>
          </a:p>
        </p:txBody>
      </p:sp>
    </p:spTree>
    <p:extLst>
      <p:ext uri="{BB962C8B-B14F-4D97-AF65-F5344CB8AC3E}">
        <p14:creationId xmlns:p14="http://schemas.microsoft.com/office/powerpoint/2010/main" val="1971221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Go over items that tend to be problematic or confusing.</a:t>
            </a:r>
          </a:p>
          <a:p>
            <a:endParaRPr dirty="0"/>
          </a:p>
        </p:txBody>
      </p:sp>
    </p:spTree>
    <p:extLst>
      <p:ext uri="{BB962C8B-B14F-4D97-AF65-F5344CB8AC3E}">
        <p14:creationId xmlns:p14="http://schemas.microsoft.com/office/powerpoint/2010/main" val="3768153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Family Functioning</a:t>
            </a:r>
          </a:p>
          <a:p>
            <a:r>
              <a:rPr lang="en-US" dirty="0"/>
              <a:t>Social and Emotional Functioning</a:t>
            </a:r>
          </a:p>
          <a:p>
            <a:r>
              <a:rPr lang="en-US" dirty="0"/>
              <a:t>Developmental/Intellectual</a:t>
            </a:r>
          </a:p>
          <a:p>
            <a:r>
              <a:rPr lang="en-US" dirty="0"/>
              <a:t>Language</a:t>
            </a:r>
          </a:p>
          <a:p>
            <a:r>
              <a:rPr lang="en-US" dirty="0"/>
              <a:t>Caregiver Emotional Responsiveness</a:t>
            </a:r>
          </a:p>
          <a:p>
            <a:r>
              <a:rPr lang="en-US" dirty="0"/>
              <a:t>Supervision</a:t>
            </a:r>
          </a:p>
          <a:p>
            <a:r>
              <a:rPr lang="en-US" dirty="0"/>
              <a:t>Involvement with Care</a:t>
            </a:r>
          </a:p>
          <a:p>
            <a:r>
              <a:rPr lang="en-US" dirty="0"/>
              <a:t>Knowledge</a:t>
            </a:r>
          </a:p>
          <a:p>
            <a:endParaRPr lang="en-US" dirty="0"/>
          </a:p>
          <a:p>
            <a:endParaRPr lang="en-US" dirty="0"/>
          </a:p>
        </p:txBody>
      </p:sp>
    </p:spTree>
    <p:extLst>
      <p:ext uri="{BB962C8B-B14F-4D97-AF65-F5344CB8AC3E}">
        <p14:creationId xmlns:p14="http://schemas.microsoft.com/office/powerpoint/2010/main" val="25989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8335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used in a team, CFT</a:t>
            </a:r>
          </a:p>
          <a:p>
            <a:r>
              <a:rPr lang="en-US" dirty="0"/>
              <a:t>To get consensus and collaboration</a:t>
            </a:r>
          </a:p>
          <a:p>
            <a:endParaRPr lang="en-US" dirty="0"/>
          </a:p>
          <a:p>
            <a:endParaRPr lang="en-US" dirty="0"/>
          </a:p>
        </p:txBody>
      </p:sp>
    </p:spTree>
    <p:extLst>
      <p:ext uri="{BB962C8B-B14F-4D97-AF65-F5344CB8AC3E}">
        <p14:creationId xmlns:p14="http://schemas.microsoft.com/office/powerpoint/2010/main" val="1849093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used in a team, CFT</a:t>
            </a:r>
          </a:p>
          <a:p>
            <a:r>
              <a:rPr lang="en-US" dirty="0"/>
              <a:t>To get consensus and collaboration</a:t>
            </a:r>
          </a:p>
          <a:p>
            <a:endParaRPr lang="en-US" dirty="0"/>
          </a:p>
          <a:p>
            <a:endParaRPr lang="en-US" dirty="0"/>
          </a:p>
        </p:txBody>
      </p:sp>
    </p:spTree>
    <p:extLst>
      <p:ext uri="{BB962C8B-B14F-4D97-AF65-F5344CB8AC3E}">
        <p14:creationId xmlns:p14="http://schemas.microsoft.com/office/powerpoint/2010/main" val="1920143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noRot="1" noChangeAspect="1"/>
          </p:cNvSpPr>
          <p:nvPr>
            <p:ph type="sldImg"/>
          </p:nvPr>
        </p:nvSpPr>
        <p:spPr>
          <a:xfrm>
            <a:off x="381000" y="685800"/>
            <a:ext cx="6096000" cy="3429000"/>
          </a:xfrm>
          <a:prstGeom prst="rect">
            <a:avLst/>
          </a:prstGeom>
        </p:spPr>
        <p:txBody>
          <a:bodyPr/>
          <a:lstStyle/>
          <a:p>
            <a:endParaRPr/>
          </a:p>
        </p:txBody>
      </p:sp>
      <p:sp>
        <p:nvSpPr>
          <p:cNvPr id="813" name="Shape 813"/>
          <p:cNvSpPr>
            <a:spLocks noGrp="1"/>
          </p:cNvSpPr>
          <p:nvPr>
            <p:ph type="body" sz="quarter" idx="1"/>
          </p:nvPr>
        </p:nvSpPr>
        <p:spPr>
          <a:prstGeom prst="rect">
            <a:avLst/>
          </a:prstGeom>
        </p:spPr>
        <p:txBody>
          <a:bodyPr/>
          <a:lstStyle/>
          <a:p>
            <a:r>
              <a:rPr dirty="0"/>
              <a:t>P</a:t>
            </a:r>
            <a:r>
              <a:rPr lang="en-US" dirty="0"/>
              <a:t>re</a:t>
            </a:r>
            <a:r>
              <a:rPr dirty="0"/>
              <a:t>-rating triangulation:  Getting all the important information from all the relevant/available sources before making a rating.  The rating is done in consultation with the client and family.  This is the heart of therapy:  building and acting on a common understanding (and is why the collaborative assessment process is associated with better engagement and a small treatment effect).</a:t>
            </a:r>
          </a:p>
          <a:p>
            <a:endParaRPr dirty="0"/>
          </a:p>
          <a:p>
            <a:r>
              <a:rPr dirty="0"/>
              <a:t>The CANS is designed to help people get through the toughest, most stigmatizing part of disagreement:  the ‘why’.  It does this by allowing you to build a sense of Why Something is Happening together with the client.</a:t>
            </a:r>
          </a:p>
          <a:p>
            <a:endParaRPr dirty="0"/>
          </a:p>
          <a:p>
            <a:r>
              <a:rPr dirty="0"/>
              <a:t>The more we make the ratings about their action implications, the more useful and reliable they become.</a:t>
            </a:r>
          </a:p>
        </p:txBody>
      </p:sp>
    </p:spTree>
    <p:extLst>
      <p:ext uri="{BB962C8B-B14F-4D97-AF65-F5344CB8AC3E}">
        <p14:creationId xmlns:p14="http://schemas.microsoft.com/office/powerpoint/2010/main" val="1862695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used in a team, CFT</a:t>
            </a:r>
          </a:p>
          <a:p>
            <a:r>
              <a:rPr lang="en-US" dirty="0"/>
              <a:t>To get consensus and collaboration</a:t>
            </a:r>
          </a:p>
          <a:p>
            <a:endParaRPr lang="en-US" dirty="0"/>
          </a:p>
          <a:p>
            <a:endParaRPr lang="en-US" dirty="0"/>
          </a:p>
        </p:txBody>
      </p:sp>
    </p:spTree>
    <p:extLst>
      <p:ext uri="{BB962C8B-B14F-4D97-AF65-F5344CB8AC3E}">
        <p14:creationId xmlns:p14="http://schemas.microsoft.com/office/powerpoint/2010/main" val="346253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marL="601980" lvl="1" indent="-342900">
              <a:spcAft>
                <a:spcPts val="1200"/>
              </a:spcAft>
              <a:buClr>
                <a:schemeClr val="accent4"/>
              </a:buClr>
              <a:buFont typeface="Wingdings" pitchFamily="2" charset="2"/>
              <a:buChar char="§"/>
            </a:pPr>
            <a:r>
              <a:rPr lang="en-US" sz="4400" dirty="0">
                <a:solidFill>
                  <a:schemeClr val="tx1">
                    <a:lumMod val="75000"/>
                    <a:lumOff val="25000"/>
                  </a:schemeClr>
                </a:solidFill>
              </a:rPr>
              <a:t>Collaborative processes, inclusive of children and families, should be used for all decisions at all levels of the system.</a:t>
            </a:r>
          </a:p>
          <a:p>
            <a:pPr marL="601980" lvl="1" indent="-342900">
              <a:spcAft>
                <a:spcPts val="1200"/>
              </a:spcAft>
              <a:buClr>
                <a:schemeClr val="accent4"/>
              </a:buClr>
              <a:buFont typeface="Wingdings" pitchFamily="2" charset="2"/>
              <a:buChar char="§"/>
            </a:pPr>
            <a:r>
              <a:rPr lang="en-US" sz="4400" dirty="0">
                <a:solidFill>
                  <a:schemeClr val="tx1">
                    <a:lumMod val="75000"/>
                    <a:lumOff val="25000"/>
                  </a:schemeClr>
                </a:solidFill>
              </a:rPr>
              <a:t>Consensus on action is the primary outcome of collaborative processes.</a:t>
            </a:r>
          </a:p>
          <a:p>
            <a:pPr marL="601980" lvl="1" indent="-342900">
              <a:spcAft>
                <a:spcPts val="1200"/>
              </a:spcAft>
              <a:buClr>
                <a:schemeClr val="accent4"/>
              </a:buClr>
              <a:buFont typeface="Wingdings" pitchFamily="2" charset="2"/>
              <a:buChar char="§"/>
            </a:pPr>
            <a:r>
              <a:rPr lang="en-US" sz="4400" dirty="0">
                <a:solidFill>
                  <a:schemeClr val="tx1">
                    <a:lumMod val="75000"/>
                    <a:lumOff val="25000"/>
                  </a:schemeClr>
                </a:solidFill>
              </a:rPr>
              <a:t>Information about the people served and their personal change should always inform decision making at all levels of the system. </a:t>
            </a:r>
          </a:p>
          <a:p>
            <a:endParaRPr lang="en-US" sz="4400" dirty="0">
              <a:solidFill>
                <a:schemeClr val="tx1">
                  <a:lumMod val="75000"/>
                  <a:lumOff val="25000"/>
                </a:schemeClr>
              </a:solidFill>
            </a:endParaRPr>
          </a:p>
          <a:p>
            <a:r>
              <a:rPr lang="en-US" sz="4400" dirty="0">
                <a:solidFill>
                  <a:schemeClr val="tx1">
                    <a:lumMod val="75000"/>
                    <a:lumOff val="25000"/>
                  </a:schemeClr>
                </a:solidFill>
              </a:rPr>
              <a:t>With these ground</a:t>
            </a:r>
            <a:r>
              <a:rPr lang="en-US" sz="4400" baseline="0" dirty="0">
                <a:solidFill>
                  <a:schemeClr val="tx1">
                    <a:lumMod val="75000"/>
                    <a:lumOff val="25000"/>
                  </a:schemeClr>
                </a:solidFill>
              </a:rPr>
              <a:t> rules in action, we are better able to effectively realize the </a:t>
            </a:r>
            <a:r>
              <a:rPr lang="en-US" sz="4400" baseline="0" dirty="0" err="1">
                <a:solidFill>
                  <a:schemeClr val="tx1">
                    <a:lumMod val="75000"/>
                    <a:lumOff val="25000"/>
                  </a:schemeClr>
                </a:solidFill>
              </a:rPr>
              <a:t>communimetrics</a:t>
            </a:r>
            <a:r>
              <a:rPr lang="en-US" sz="4400" baseline="0" dirty="0">
                <a:solidFill>
                  <a:schemeClr val="tx1">
                    <a:lumMod val="75000"/>
                    <a:lumOff val="25000"/>
                  </a:schemeClr>
                </a:solidFill>
              </a:rPr>
              <a:t> vision.</a:t>
            </a:r>
            <a:endParaRPr lang="en-US" dirty="0"/>
          </a:p>
          <a:p>
            <a:endParaRPr lang="en-US" sz="4400" dirty="0">
              <a:solidFill>
                <a:schemeClr val="tx1">
                  <a:lumMod val="75000"/>
                  <a:lumOff val="25000"/>
                </a:schemeClr>
              </a:solidFill>
            </a:endParaRPr>
          </a:p>
        </p:txBody>
      </p:sp>
    </p:spTree>
    <p:extLst>
      <p:ext uri="{BB962C8B-B14F-4D97-AF65-F5344CB8AC3E}">
        <p14:creationId xmlns:p14="http://schemas.microsoft.com/office/powerpoint/2010/main" val="39949255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562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1448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 in packet we hand out</a:t>
            </a:r>
          </a:p>
        </p:txBody>
      </p:sp>
    </p:spTree>
    <p:extLst>
      <p:ext uri="{BB962C8B-B14F-4D97-AF65-F5344CB8AC3E}">
        <p14:creationId xmlns:p14="http://schemas.microsoft.com/office/powerpoint/2010/main" val="129436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u="sng" dirty="0"/>
              <a:t>Brainstorm</a:t>
            </a:r>
            <a:r>
              <a:rPr lang="en-US" b="1" u="sng" baseline="0" dirty="0"/>
              <a:t> – could be large group (put in the chat box) or small groups (put in breakouts) </a:t>
            </a:r>
          </a:p>
          <a:p>
            <a:pPr marL="0" marR="0" lvl="0" indent="0" defTabSz="457200" eaLnBrk="1" fontAlgn="auto" latinLnBrk="0" hangingPunct="1">
              <a:lnSpc>
                <a:spcPct val="117999"/>
              </a:lnSpc>
              <a:spcBef>
                <a:spcPts val="0"/>
              </a:spcBef>
              <a:spcAft>
                <a:spcPts val="0"/>
              </a:spcAft>
              <a:buClrTx/>
              <a:buSzTx/>
              <a:buFontTx/>
              <a:buNone/>
              <a:tabLst/>
              <a:defRPr/>
            </a:pPr>
            <a:endParaRPr lang="en-US" b="1" u="sng" baseline="0" dirty="0"/>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that report out, based on size of group and timing for the day’s agenda. </a:t>
            </a:r>
            <a:endParaRPr lang="en-US" dirty="0"/>
          </a:p>
          <a:p>
            <a:endParaRPr lang="en-US" dirty="0"/>
          </a:p>
        </p:txBody>
      </p:sp>
    </p:spTree>
    <p:extLst>
      <p:ext uri="{BB962C8B-B14F-4D97-AF65-F5344CB8AC3E}">
        <p14:creationId xmlns:p14="http://schemas.microsoft.com/office/powerpoint/2010/main" val="4302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defTabSz="931774" rtl="0">
              <a:lnSpc>
                <a:spcPct val="100000"/>
              </a:lnSpc>
              <a:defRPr/>
            </a:pPr>
            <a:r>
              <a:rPr lang="en-US" sz="2000" dirty="0"/>
              <a:t>With TCOM and the CANS we call it collecting a person’s story or their personal narrative.</a:t>
            </a:r>
          </a:p>
          <a:p>
            <a:pPr algn="l" defTabSz="931774" rtl="0">
              <a:lnSpc>
                <a:spcPct val="100000"/>
              </a:lnSpc>
              <a:defRPr/>
            </a:pPr>
            <a:endParaRPr lang="en-US" sz="2000" dirty="0"/>
          </a:p>
          <a:p>
            <a:pPr algn="l" defTabSz="931774" rtl="0">
              <a:lnSpc>
                <a:spcPct val="100000"/>
              </a:lnSpc>
              <a:defRPr/>
            </a:pPr>
            <a:r>
              <a:rPr lang="en-US" sz="2000" dirty="0"/>
              <a:t>Sometimes the person doing the initial interview is also the clinician(s) providing treatment.   However, often the person or family’s story is then shared with the program or clinician who will provide treatment.  This sharing of the story is critical so that people and families are not expected to retell their stories multiple times just to get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66DB6D3-D8E2-BE42-BD23-21FA7CB8094D}" type="slidenum">
              <a:rPr lang="en-US" smtClean="0"/>
              <a:t>9</a:t>
            </a:fld>
            <a:endParaRPr lang="en-US"/>
          </a:p>
        </p:txBody>
      </p:sp>
    </p:spTree>
    <p:extLst>
      <p:ext uri="{BB962C8B-B14F-4D97-AF65-F5344CB8AC3E}">
        <p14:creationId xmlns:p14="http://schemas.microsoft.com/office/powerpoint/2010/main" val="705683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721224" y="2303859"/>
            <a:ext cx="17828839" cy="4643438"/>
          </a:xfrm>
          <a:prstGeom prst="rect">
            <a:avLst/>
          </a:prstGeom>
        </p:spPr>
        <p:txBody>
          <a:bodyPr anchor="b"/>
          <a:lstStyle/>
          <a:p>
            <a:r>
              <a:rPr lang="en-US"/>
              <a:t>Click to edit Master title style</a:t>
            </a:r>
            <a:endParaRPr/>
          </a:p>
        </p:txBody>
      </p:sp>
      <p:sp>
        <p:nvSpPr>
          <p:cNvPr id="14" name="Body Level One…"/>
          <p:cNvSpPr txBox="1">
            <a:spLocks noGrp="1"/>
          </p:cNvSpPr>
          <p:nvPr>
            <p:ph type="body" sz="quarter" idx="1"/>
          </p:nvPr>
        </p:nvSpPr>
        <p:spPr>
          <a:xfrm>
            <a:off x="1721224" y="7072312"/>
            <a:ext cx="17828839" cy="1589485"/>
          </a:xfrm>
          <a:prstGeom prst="rect">
            <a:avLst/>
          </a:prstGeom>
        </p:spPr>
        <p:txBody>
          <a:bodyPr anchor="t"/>
          <a:lstStyle>
            <a:lvl1pPr marL="0" indent="0" algn="l">
              <a:spcBef>
                <a:spcPts val="0"/>
              </a:spcBef>
              <a:buSzTx/>
              <a:buNone/>
              <a:defRPr sz="4400">
                <a:latin typeface="Arial" charset="0"/>
                <a:ea typeface="Arial" charset="0"/>
                <a:cs typeface="Arial" charset="0"/>
              </a:defRPr>
            </a:lvl1pPr>
            <a:lvl2pPr marL="0" indent="228600" algn="l">
              <a:spcBef>
                <a:spcPts val="0"/>
              </a:spcBef>
              <a:buSzTx/>
              <a:buNone/>
              <a:defRPr sz="4400">
                <a:latin typeface="Arial" charset="0"/>
                <a:ea typeface="Arial" charset="0"/>
                <a:cs typeface="Arial" charset="0"/>
              </a:defRPr>
            </a:lvl2pPr>
            <a:lvl3pPr marL="0" indent="457200" algn="l">
              <a:spcBef>
                <a:spcPts val="0"/>
              </a:spcBef>
              <a:buSzTx/>
              <a:buNone/>
              <a:defRPr sz="4400">
                <a:latin typeface="Arial" charset="0"/>
                <a:ea typeface="Arial" charset="0"/>
                <a:cs typeface="Arial" charset="0"/>
              </a:defRPr>
            </a:lvl3pPr>
            <a:lvl4pPr marL="0" indent="685800" algn="l">
              <a:spcBef>
                <a:spcPts val="0"/>
              </a:spcBef>
              <a:buSzTx/>
              <a:buNone/>
              <a:defRPr sz="4400">
                <a:latin typeface="Arial" charset="0"/>
                <a:ea typeface="Arial" charset="0"/>
                <a:cs typeface="Arial" charset="0"/>
              </a:defRPr>
            </a:lvl4pPr>
            <a:lvl5pPr marL="0" indent="914400" algn="l">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69" name="Image"/>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r>
              <a:rPr lang="en-US"/>
              <a:t>Click icon to add picture</a:t>
            </a:r>
            <a:endParaRPr/>
          </a:p>
        </p:txBody>
      </p:sp>
      <p:sp>
        <p:nvSpPr>
          <p:cNvPr id="170" name="Title Text"/>
          <p:cNvSpPr txBox="1">
            <a:spLocks noGrp="1"/>
          </p:cNvSpPr>
          <p:nvPr>
            <p:ph type="title"/>
          </p:nvPr>
        </p:nvSpPr>
        <p:spPr>
          <a:xfrm>
            <a:off x="4833937" y="9447609"/>
            <a:ext cx="14716126" cy="2000251"/>
          </a:xfrm>
          <a:prstGeom prst="rect">
            <a:avLst/>
          </a:prstGeom>
        </p:spPr>
        <p:txBody>
          <a:bodyPr anchor="b"/>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71"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atin typeface="Arial" charset="0"/>
                <a:ea typeface="Arial" charset="0"/>
                <a:cs typeface="Arial" charset="0"/>
              </a:defRPr>
            </a:lvl1pPr>
            <a:lvl2pPr marL="0" indent="228600" algn="ctr">
              <a:spcBef>
                <a:spcPts val="0"/>
              </a:spcBef>
              <a:buSzTx/>
              <a:buNone/>
              <a:defRPr sz="4400">
                <a:latin typeface="Arial" charset="0"/>
                <a:ea typeface="Arial" charset="0"/>
                <a:cs typeface="Arial" charset="0"/>
              </a:defRPr>
            </a:lvl2pPr>
            <a:lvl3pPr marL="0" indent="457200" algn="ctr">
              <a:spcBef>
                <a:spcPts val="0"/>
              </a:spcBef>
              <a:buSzTx/>
              <a:buNone/>
              <a:defRPr sz="4400">
                <a:latin typeface="Arial" charset="0"/>
                <a:ea typeface="Arial" charset="0"/>
                <a:cs typeface="Arial" charset="0"/>
              </a:defRPr>
            </a:lvl3pPr>
            <a:lvl4pPr marL="0" indent="685800" algn="ctr">
              <a:spcBef>
                <a:spcPts val="0"/>
              </a:spcBef>
              <a:buSzTx/>
              <a:buNone/>
              <a:defRPr sz="4400">
                <a:latin typeface="Arial" charset="0"/>
                <a:ea typeface="Arial" charset="0"/>
                <a:cs typeface="Arial" charset="0"/>
              </a:defRPr>
            </a:lvl4pPr>
            <a:lvl5pPr marL="0" indent="914400" algn="ctr">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72" name="Slide Number"/>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80" name="Line"/>
          <p:cNvSpPr/>
          <p:nvPr/>
        </p:nvSpPr>
        <p:spPr>
          <a:xfrm flipV="1">
            <a:off x="1135119" y="914399"/>
            <a:ext cx="21914068" cy="94593"/>
          </a:xfrm>
          <a:prstGeom prst="line">
            <a:avLst/>
          </a:prstGeom>
          <a:ln w="88900">
            <a:solidFill>
              <a:schemeClr val="accent5">
                <a:hueOff val="-176146"/>
                <a:satOff val="3665"/>
                <a:lumOff val="-13986"/>
              </a:schemeClr>
            </a:solidFill>
            <a:miter lim="400000"/>
          </a:ln>
        </p:spPr>
        <p:txBody>
          <a:bodyPr lIns="71437" tIns="71437" rIns="71437" bIns="71437" anchor="ctr"/>
          <a:lstStyle/>
          <a:p>
            <a:pPr>
              <a:defRPr sz="3200"/>
            </a:pPr>
            <a:endParaRPr/>
          </a:p>
        </p:txBody>
      </p:sp>
      <p:sp>
        <p:nvSpPr>
          <p:cNvPr id="182" name="Line"/>
          <p:cNvSpPr/>
          <p:nvPr/>
        </p:nvSpPr>
        <p:spPr>
          <a:xfrm>
            <a:off x="1135118" y="12675475"/>
            <a:ext cx="21914068" cy="31531"/>
          </a:xfrm>
          <a:prstGeom prst="line">
            <a:avLst/>
          </a:prstGeom>
          <a:noFill/>
          <a:ln w="38100" cap="flat">
            <a:solidFill>
              <a:schemeClr val="accent5">
                <a:hueOff val="-176146"/>
                <a:satOff val="3665"/>
                <a:lumOff val="-13986"/>
              </a:schemeClr>
            </a:solidFill>
            <a:prstDash val="solid"/>
            <a:miter lim="400000"/>
          </a:ln>
          <a:effectLst/>
        </p:spPr>
        <p:txBody>
          <a:bodyPr wrap="square" lIns="71437" tIns="71437" rIns="71437" bIns="71437" numCol="1" anchor="ctr">
            <a:noAutofit/>
          </a:bodyPr>
          <a:lstStyle/>
          <a:p>
            <a:pPr>
              <a:defRPr sz="3200"/>
            </a:pPr>
            <a:endParaRP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92" name="Body Level One…"/>
          <p:cNvSpPr txBox="1">
            <a:spLocks noGrp="1"/>
          </p:cNvSpPr>
          <p:nvPr>
            <p:ph type="body" idx="1"/>
          </p:nvPr>
        </p:nvSpPr>
        <p:spPr>
          <a:xfrm>
            <a:off x="4387453" y="3661171"/>
            <a:ext cx="15609094" cy="8840392"/>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4" name="Line"/>
          <p:cNvSpPr/>
          <p:nvPr/>
        </p:nvSpPr>
        <p:spPr>
          <a:xfrm>
            <a:off x="1072056" y="12770069"/>
            <a:ext cx="22166316" cy="0"/>
          </a:xfrm>
          <a:prstGeom prst="line">
            <a:avLst/>
          </a:prstGeom>
          <a:noFill/>
          <a:ln w="38100" cap="flat">
            <a:solidFill>
              <a:schemeClr val="accent5">
                <a:hueOff val="-176146"/>
                <a:satOff val="3665"/>
                <a:lumOff val="-13986"/>
              </a:schemeClr>
            </a:solidFill>
            <a:prstDash val="solid"/>
            <a:miter lim="400000"/>
          </a:ln>
          <a:effectLst/>
        </p:spPr>
        <p:txBody>
          <a:bodyPr wrap="square" lIns="71437" tIns="71437" rIns="71437" bIns="71437" numCol="1" anchor="ctr">
            <a:noAutofit/>
          </a:bodyPr>
          <a:lstStyle/>
          <a:p>
            <a:pPr>
              <a:defRPr sz="3200"/>
            </a:pPr>
            <a:endParaRPr/>
          </a:p>
        </p:txBody>
      </p:sp>
      <p:sp>
        <p:nvSpPr>
          <p:cNvPr id="196" name="Line"/>
          <p:cNvSpPr/>
          <p:nvPr/>
        </p:nvSpPr>
        <p:spPr>
          <a:xfrm flipV="1">
            <a:off x="1072057" y="851338"/>
            <a:ext cx="22166316" cy="63061"/>
          </a:xfrm>
          <a:prstGeom prst="line">
            <a:avLst/>
          </a:prstGeom>
          <a:ln w="88900">
            <a:solidFill>
              <a:schemeClr val="accent5">
                <a:hueOff val="-176146"/>
                <a:satOff val="3665"/>
                <a:lumOff val="-13986"/>
              </a:schemeClr>
            </a:solidFill>
            <a:miter lim="400000"/>
          </a:ln>
        </p:spPr>
        <p:txBody>
          <a:bodyPr lIns="71437" tIns="71437" rIns="71437" bIns="71437" anchor="ctr"/>
          <a:lstStyle/>
          <a:p>
            <a:pPr>
              <a:defRPr sz="3200"/>
            </a:pPr>
            <a:endParaRP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4" name="Image"/>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r>
              <a:rPr lang="en-US"/>
              <a:t>Click icon to add picture</a:t>
            </a:r>
            <a:endParaRPr/>
          </a:p>
        </p:txBody>
      </p:sp>
      <p:sp>
        <p:nvSpPr>
          <p:cNvPr id="205"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206" name="Body Level One…"/>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atin typeface="Arial" charset="0"/>
                <a:ea typeface="Arial" charset="0"/>
                <a:cs typeface="Arial" charset="0"/>
              </a:defRPr>
            </a:lvl1pPr>
            <a:lvl2pPr marL="808264" indent="-465364">
              <a:spcBef>
                <a:spcPts val="4500"/>
              </a:spcBef>
              <a:defRPr sz="3800">
                <a:latin typeface="Arial" charset="0"/>
                <a:ea typeface="Arial" charset="0"/>
                <a:cs typeface="Arial" charset="0"/>
              </a:defRPr>
            </a:lvl2pPr>
            <a:lvl3pPr marL="1151164" indent="-465364">
              <a:spcBef>
                <a:spcPts val="4500"/>
              </a:spcBef>
              <a:defRPr sz="3800">
                <a:latin typeface="Arial" charset="0"/>
                <a:ea typeface="Arial" charset="0"/>
                <a:cs typeface="Arial" charset="0"/>
              </a:defRPr>
            </a:lvl3pPr>
            <a:lvl4pPr marL="1494064" indent="-465364">
              <a:spcBef>
                <a:spcPts val="4500"/>
              </a:spcBef>
              <a:defRPr sz="3800">
                <a:latin typeface="Arial" charset="0"/>
                <a:ea typeface="Arial" charset="0"/>
                <a:cs typeface="Arial" charset="0"/>
              </a:defRPr>
            </a:lvl4pPr>
            <a:lvl5pPr marL="1836964" indent="-465364">
              <a:spcBef>
                <a:spcPts val="4500"/>
              </a:spcBef>
              <a:defRPr sz="38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707FE2-8AF9-49D2-8CAC-F62AEC98262A}"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904950" y="13010554"/>
            <a:ext cx="556242" cy="513601"/>
          </a:xfrm>
        </p:spPr>
        <p:txBody>
          <a:bodyPr/>
          <a:lstStyle/>
          <a:p>
            <a:fld id="{38C788A3-526C-4F12-9F98-64D0C61A9288}" type="slidenum">
              <a:rPr lang="en-US" smtClean="0"/>
              <a:t>‹#›</a:t>
            </a:fld>
            <a:endParaRPr lang="en-US"/>
          </a:p>
        </p:txBody>
      </p:sp>
    </p:spTree>
    <p:extLst>
      <p:ext uri="{BB962C8B-B14F-4D97-AF65-F5344CB8AC3E}">
        <p14:creationId xmlns:p14="http://schemas.microsoft.com/office/powerpoint/2010/main" val="343344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
    <p:spTree>
      <p:nvGrpSpPr>
        <p:cNvPr id="1" name=""/>
        <p:cNvGrpSpPr/>
        <p:nvPr/>
      </p:nvGrpSpPr>
      <p:grpSpPr>
        <a:xfrm>
          <a:off x="0" y="0"/>
          <a:ext cx="0" cy="0"/>
          <a:chOff x="0" y="0"/>
          <a:chExt cx="0" cy="0"/>
        </a:xfrm>
      </p:grpSpPr>
      <p:sp>
        <p:nvSpPr>
          <p:cNvPr id="79" name="Shape 79"/>
          <p:cNvSpPr>
            <a:spLocks noGrp="1"/>
          </p:cNvSpPr>
          <p:nvPr>
            <p:ph type="title"/>
          </p:nvPr>
        </p:nvSpPr>
        <p:spPr>
          <a:xfrm>
            <a:off x="2370388" y="901695"/>
            <a:ext cx="19619412" cy="1791148"/>
          </a:xfrm>
          <a:prstGeom prst="rect">
            <a:avLst/>
          </a:prstGeom>
        </p:spPr>
        <p:txBody>
          <a:bodyPr/>
          <a:lstStyle>
            <a:lvl1pPr>
              <a:defRPr sz="13125" cap="none" spc="654" baseline="0">
                <a:solidFill>
                  <a:schemeClr val="tx1"/>
                </a:solidFill>
              </a:defRPr>
            </a:lvl1pPr>
          </a:lstStyle>
          <a:p>
            <a:r>
              <a:rPr lang="en-US" dirty="0"/>
              <a:t>Click to edit Master title style</a:t>
            </a:r>
            <a:endParaRPr dirty="0"/>
          </a:p>
        </p:txBody>
      </p:sp>
    </p:spTree>
    <p:extLst>
      <p:ext uri="{BB962C8B-B14F-4D97-AF65-F5344CB8AC3E}">
        <p14:creationId xmlns:p14="http://schemas.microsoft.com/office/powerpoint/2010/main" val="11454830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922583" y="13010554"/>
            <a:ext cx="520975" cy="513601"/>
          </a:xfrm>
        </p:spPr>
        <p:txBody>
          <a:bodyPr/>
          <a:lstStyle/>
          <a:p>
            <a:fld id="{4E3EEF4E-FEA8-4738-B8DC-B364C66A1727}" type="slidenum">
              <a:rPr lang="en-US" smtClean="0"/>
              <a:t>‹#›</a:t>
            </a:fld>
            <a:endParaRPr lang="en-US"/>
          </a:p>
        </p:txBody>
      </p:sp>
      <p:sp>
        <p:nvSpPr>
          <p:cNvPr id="5" name="Title 1"/>
          <p:cNvSpPr>
            <a:spLocks noGrp="1"/>
          </p:cNvSpPr>
          <p:nvPr>
            <p:ph type="title"/>
          </p:nvPr>
        </p:nvSpPr>
        <p:spPr>
          <a:xfrm>
            <a:off x="982132" y="269875"/>
            <a:ext cx="20574000" cy="2651126"/>
          </a:xfrm>
        </p:spPr>
        <p:txBody>
          <a:bodyPr anchor="b"/>
          <a:lstStyle/>
          <a:p>
            <a:r>
              <a:rPr lang="en-US"/>
              <a:t>Click to edit Master title style</a:t>
            </a:r>
            <a:endParaRPr lang="en-US" dirty="0"/>
          </a:p>
        </p:txBody>
      </p:sp>
      <p:sp>
        <p:nvSpPr>
          <p:cNvPr id="6" name="Rectangle 5"/>
          <p:cNvSpPr/>
          <p:nvPr/>
        </p:nvSpPr>
        <p:spPr>
          <a:xfrm>
            <a:off x="-1" y="2909302"/>
            <a:ext cx="19998266" cy="133460"/>
          </a:xfrm>
          <a:prstGeom prst="rect">
            <a:avLst/>
          </a:prstGeom>
          <a:solidFill>
            <a:srgbClr val="213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Tree>
    <p:extLst>
      <p:ext uri="{BB962C8B-B14F-4D97-AF65-F5344CB8AC3E}">
        <p14:creationId xmlns:p14="http://schemas.microsoft.com/office/powerpoint/2010/main" val="116834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853898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0051" y="2602721"/>
            <a:ext cx="19225942" cy="5705474"/>
          </a:xfrm>
        </p:spPr>
        <p:txBody>
          <a:bodyPr anchor="b">
            <a:normAutofit/>
          </a:bodyPr>
          <a:lstStyle>
            <a:lvl1pPr algn="r">
              <a:defRPr sz="14400" cap="all" baseline="0">
                <a:solidFill>
                  <a:schemeClr val="tx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1530051" y="8432656"/>
            <a:ext cx="19225942" cy="2286648"/>
          </a:xfrm>
        </p:spPr>
        <p:txBody>
          <a:bodyPr/>
          <a:lstStyle>
            <a:lvl1pPr marL="0" indent="0" algn="r">
              <a:lnSpc>
                <a:spcPct val="112000"/>
              </a:lnSpc>
              <a:spcBef>
                <a:spcPts val="0"/>
              </a:spcBef>
              <a:spcAft>
                <a:spcPts val="0"/>
              </a:spcAft>
              <a:buNone/>
              <a:defRPr sz="4800">
                <a:solidFill>
                  <a:schemeClr val="tx2"/>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477817" y="12906772"/>
            <a:ext cx="3244818" cy="809228"/>
          </a:xfrm>
        </p:spPr>
        <p:txBody>
          <a:bodyPr/>
          <a:lstStyle>
            <a:lvl1pPr>
              <a:defRPr>
                <a:solidFill>
                  <a:schemeClr val="tx2"/>
                </a:solidFill>
              </a:defRPr>
            </a:lvl1pPr>
          </a:lstStyle>
          <a:p>
            <a:fld id="{87DE6118-2437-4B30-8E3C-4D2BE6020583}" type="datetimeFigureOut">
              <a:rPr lang="en-US" dirty="0"/>
              <a:pPr/>
              <a:t>4/27/2022</a:t>
            </a:fld>
            <a:endParaRPr lang="en-US" dirty="0"/>
          </a:p>
        </p:txBody>
      </p:sp>
      <p:sp>
        <p:nvSpPr>
          <p:cNvPr id="5" name="Footer Placeholder 4"/>
          <p:cNvSpPr>
            <a:spLocks noGrp="1"/>
          </p:cNvSpPr>
          <p:nvPr>
            <p:ph type="ftr" sz="quarter" idx="11"/>
          </p:nvPr>
        </p:nvSpPr>
        <p:spPr>
          <a:xfrm>
            <a:off x="5168625" y="12906772"/>
            <a:ext cx="14046754" cy="809228"/>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19661366" y="12906772"/>
            <a:ext cx="3192584" cy="809228"/>
          </a:xfrm>
        </p:spPr>
        <p:txBody>
          <a:bodyPr/>
          <a:lstStyle>
            <a:lvl1pPr>
              <a:defRPr>
                <a:solidFill>
                  <a:schemeClr val="tx2"/>
                </a:solidFill>
              </a:defRPr>
            </a:lvl1pPr>
          </a:lstStyle>
          <a:p>
            <a:fld id="{86CB4B4D-7CA3-9044-876B-883B54F8677D}" type="slidenum">
              <a:rPr lang="en-US" smtClean="0"/>
              <a:t>‹#›</a:t>
            </a:fld>
            <a:endParaRPr lang="en-US"/>
          </a:p>
        </p:txBody>
      </p:sp>
      <p:sp>
        <p:nvSpPr>
          <p:cNvPr id="7" name="Freeform 6" title="Crop Mark"/>
          <p:cNvSpPr/>
          <p:nvPr/>
        </p:nvSpPr>
        <p:spPr bwMode="auto">
          <a:xfrm>
            <a:off x="16303925" y="3371304"/>
            <a:ext cx="6550026" cy="8816976"/>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5"/>
          </a:solidFill>
          <a:ln w="0">
            <a:noFill/>
            <a:prstDash val="solid"/>
            <a:round/>
            <a:headEnd/>
            <a:tailEnd/>
          </a:ln>
        </p:spPr>
      </p:sp>
    </p:spTree>
    <p:extLst>
      <p:ext uri="{BB962C8B-B14F-4D97-AF65-F5344CB8AC3E}">
        <p14:creationId xmlns:p14="http://schemas.microsoft.com/office/powerpoint/2010/main" val="2605881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721224" y="2303859"/>
            <a:ext cx="17828839" cy="4643438"/>
          </a:xfrm>
          <a:prstGeom prst="rect">
            <a:avLst/>
          </a:prstGeom>
        </p:spPr>
        <p:txBody>
          <a:bodyPr anchor="b"/>
          <a:lstStyle/>
          <a:p>
            <a:r>
              <a:rPr lang="en-US"/>
              <a:t>Click to edit Master title style</a:t>
            </a:r>
            <a:endParaRPr/>
          </a:p>
        </p:txBody>
      </p:sp>
      <p:sp>
        <p:nvSpPr>
          <p:cNvPr id="14" name="Body Level One…"/>
          <p:cNvSpPr txBox="1">
            <a:spLocks noGrp="1"/>
          </p:cNvSpPr>
          <p:nvPr>
            <p:ph type="body" sz="quarter" idx="1"/>
          </p:nvPr>
        </p:nvSpPr>
        <p:spPr>
          <a:xfrm>
            <a:off x="1721224" y="7072312"/>
            <a:ext cx="17828839" cy="1589485"/>
          </a:xfrm>
          <a:prstGeom prst="rect">
            <a:avLst/>
          </a:prstGeom>
        </p:spPr>
        <p:txBody>
          <a:bodyPr anchor="t"/>
          <a:lstStyle>
            <a:lvl1pPr marL="0" indent="0" algn="l">
              <a:spcBef>
                <a:spcPts val="0"/>
              </a:spcBef>
              <a:buSzTx/>
              <a:buNone/>
              <a:defRPr sz="4400">
                <a:latin typeface="Arial" charset="0"/>
                <a:ea typeface="Arial" charset="0"/>
                <a:cs typeface="Arial" charset="0"/>
              </a:defRPr>
            </a:lvl1pPr>
            <a:lvl2pPr marL="0" indent="228600" algn="l">
              <a:spcBef>
                <a:spcPts val="0"/>
              </a:spcBef>
              <a:buSzTx/>
              <a:buNone/>
              <a:defRPr sz="4400">
                <a:latin typeface="Arial" charset="0"/>
                <a:ea typeface="Arial" charset="0"/>
                <a:cs typeface="Arial" charset="0"/>
              </a:defRPr>
            </a:lvl2pPr>
            <a:lvl3pPr marL="0" indent="457200" algn="l">
              <a:spcBef>
                <a:spcPts val="0"/>
              </a:spcBef>
              <a:buSzTx/>
              <a:buNone/>
              <a:defRPr sz="4400">
                <a:latin typeface="Arial" charset="0"/>
                <a:ea typeface="Arial" charset="0"/>
                <a:cs typeface="Arial" charset="0"/>
              </a:defRPr>
            </a:lvl3pPr>
            <a:lvl4pPr marL="0" indent="685800" algn="l">
              <a:spcBef>
                <a:spcPts val="0"/>
              </a:spcBef>
              <a:buSzTx/>
              <a:buNone/>
              <a:defRPr sz="4400">
                <a:latin typeface="Arial" charset="0"/>
                <a:ea typeface="Arial" charset="0"/>
                <a:cs typeface="Arial" charset="0"/>
              </a:defRPr>
            </a:lvl4pPr>
            <a:lvl5pPr marL="0" indent="914400" algn="l">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5599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9" name="Image"/>
          <p:cNvSpPr>
            <a:spLocks noGrp="1"/>
          </p:cNvSpPr>
          <p:nvPr>
            <p:ph type="pic" sz="half" idx="13"/>
          </p:nvPr>
        </p:nvSpPr>
        <p:spPr>
          <a:xfrm>
            <a:off x="15248641" y="1071562"/>
            <a:ext cx="7500938" cy="11572876"/>
          </a:xfrm>
          <a:prstGeom prst="rect">
            <a:avLst/>
          </a:prstGeom>
        </p:spPr>
        <p:txBody>
          <a:bodyPr lIns="91439" tIns="45719" rIns="91439" bIns="45719" anchor="t">
            <a:noAutofit/>
          </a:bodyPr>
          <a:lstStyle/>
          <a:p>
            <a:r>
              <a:rPr lang="en-US"/>
              <a:t>Click icon to add picture</a:t>
            </a:r>
            <a:endParaRPr/>
          </a:p>
        </p:txBody>
      </p:sp>
      <p:sp>
        <p:nvSpPr>
          <p:cNvPr id="50" name="Title Text"/>
          <p:cNvSpPr txBox="1">
            <a:spLocks noGrp="1"/>
          </p:cNvSpPr>
          <p:nvPr>
            <p:ph type="title"/>
          </p:nvPr>
        </p:nvSpPr>
        <p:spPr>
          <a:xfrm>
            <a:off x="2364817" y="1013961"/>
            <a:ext cx="11427147" cy="5607845"/>
          </a:xfrm>
          <a:prstGeom prst="rect">
            <a:avLst/>
          </a:prstGeom>
        </p:spPr>
        <p:txBody>
          <a:bodyPr anchor="b">
            <a:normAutofit/>
          </a:bodyPr>
          <a:lstStyle>
            <a:lvl1pPr>
              <a:defRPr sz="9000">
                <a:latin typeface="Arial" panose="020B0604020202020204" pitchFamily="34" charset="0"/>
                <a:ea typeface="Arial" panose="020B0604020202020204" pitchFamily="34" charset="0"/>
                <a:cs typeface="Arial" panose="020B0604020202020204" pitchFamily="34" charset="0"/>
                <a:sym typeface="Helvetica Light"/>
              </a:defRPr>
            </a:lvl1pPr>
          </a:lstStyle>
          <a:p>
            <a:r>
              <a:rPr lang="en-US"/>
              <a:t>Click to edit Master title style</a:t>
            </a:r>
            <a:endParaRPr dirty="0"/>
          </a:p>
        </p:txBody>
      </p:sp>
      <p:sp>
        <p:nvSpPr>
          <p:cNvPr id="51" name="Body Level One…"/>
          <p:cNvSpPr txBox="1">
            <a:spLocks noGrp="1"/>
          </p:cNvSpPr>
          <p:nvPr>
            <p:ph type="body" sz="quarter" idx="1"/>
          </p:nvPr>
        </p:nvSpPr>
        <p:spPr>
          <a:xfrm>
            <a:off x="2364816" y="6699765"/>
            <a:ext cx="11427148" cy="5768579"/>
          </a:xfrm>
          <a:prstGeom prst="rect">
            <a:avLst/>
          </a:prstGeom>
        </p:spPr>
        <p:txBody>
          <a:bodyPr anchor="t"/>
          <a:lstStyle>
            <a:lvl1pPr marL="0" indent="0" algn="l">
              <a:spcBef>
                <a:spcPts val="0"/>
              </a:spcBef>
              <a:buSzTx/>
              <a:buNone/>
              <a:defRPr sz="4400">
                <a:latin typeface="Arial" charset="0"/>
                <a:ea typeface="Arial" charset="0"/>
                <a:cs typeface="Arial" charset="0"/>
              </a:defRPr>
            </a:lvl1pPr>
            <a:lvl2pPr marL="0" indent="228600" algn="l">
              <a:spcBef>
                <a:spcPts val="0"/>
              </a:spcBef>
              <a:buSzTx/>
              <a:buNone/>
              <a:defRPr sz="4400">
                <a:latin typeface="Arial" charset="0"/>
                <a:ea typeface="Arial" charset="0"/>
                <a:cs typeface="Arial" charset="0"/>
              </a:defRPr>
            </a:lvl2pPr>
            <a:lvl3pPr marL="0" indent="457200" algn="l">
              <a:spcBef>
                <a:spcPts val="0"/>
              </a:spcBef>
              <a:buSzTx/>
              <a:buNone/>
              <a:defRPr sz="4400">
                <a:latin typeface="Arial" charset="0"/>
                <a:ea typeface="Arial" charset="0"/>
                <a:cs typeface="Arial" charset="0"/>
              </a:defRPr>
            </a:lvl3pPr>
            <a:lvl4pPr marL="0" indent="685800" algn="l">
              <a:spcBef>
                <a:spcPts val="0"/>
              </a:spcBef>
              <a:buSzTx/>
              <a:buNone/>
              <a:defRPr sz="4400">
                <a:latin typeface="Arial" charset="0"/>
                <a:ea typeface="Arial" charset="0"/>
                <a:cs typeface="Arial" charset="0"/>
              </a:defRPr>
            </a:lvl4pPr>
            <a:lvl5pPr marL="0" indent="914400" algn="l">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9" name="Image"/>
          <p:cNvSpPr>
            <a:spLocks noGrp="1"/>
          </p:cNvSpPr>
          <p:nvPr>
            <p:ph type="pic" sz="half" idx="13"/>
          </p:nvPr>
        </p:nvSpPr>
        <p:spPr>
          <a:xfrm>
            <a:off x="15248641" y="1071562"/>
            <a:ext cx="7500938" cy="11572876"/>
          </a:xfrm>
          <a:prstGeom prst="rect">
            <a:avLst/>
          </a:prstGeom>
        </p:spPr>
        <p:txBody>
          <a:bodyPr lIns="91439" tIns="45719" rIns="91439" bIns="45719" anchor="t">
            <a:noAutofit/>
          </a:bodyPr>
          <a:lstStyle/>
          <a:p>
            <a:r>
              <a:rPr lang="en-US"/>
              <a:t>Click icon to add picture</a:t>
            </a:r>
            <a:endParaRPr/>
          </a:p>
        </p:txBody>
      </p:sp>
      <p:sp>
        <p:nvSpPr>
          <p:cNvPr id="50" name="Title Text"/>
          <p:cNvSpPr txBox="1">
            <a:spLocks noGrp="1"/>
          </p:cNvSpPr>
          <p:nvPr>
            <p:ph type="title"/>
          </p:nvPr>
        </p:nvSpPr>
        <p:spPr>
          <a:xfrm>
            <a:off x="2364817" y="1013961"/>
            <a:ext cx="11427147" cy="5607845"/>
          </a:xfrm>
          <a:prstGeom prst="rect">
            <a:avLst/>
          </a:prstGeom>
        </p:spPr>
        <p:txBody>
          <a:bodyPr anchor="b">
            <a:normAutofit/>
          </a:bodyPr>
          <a:lstStyle>
            <a:lvl1pPr>
              <a:defRPr sz="9000">
                <a:latin typeface="Arial" panose="020B0604020202020204" pitchFamily="34" charset="0"/>
                <a:ea typeface="Arial" panose="020B0604020202020204" pitchFamily="34" charset="0"/>
                <a:cs typeface="Arial" panose="020B0604020202020204" pitchFamily="34" charset="0"/>
                <a:sym typeface="Helvetica Light"/>
              </a:defRPr>
            </a:lvl1pPr>
          </a:lstStyle>
          <a:p>
            <a:r>
              <a:rPr lang="en-US"/>
              <a:t>Click to edit Master title style</a:t>
            </a:r>
            <a:endParaRPr dirty="0"/>
          </a:p>
        </p:txBody>
      </p:sp>
      <p:sp>
        <p:nvSpPr>
          <p:cNvPr id="51" name="Body Level One…"/>
          <p:cNvSpPr txBox="1">
            <a:spLocks noGrp="1"/>
          </p:cNvSpPr>
          <p:nvPr>
            <p:ph type="body" sz="quarter" idx="1"/>
          </p:nvPr>
        </p:nvSpPr>
        <p:spPr>
          <a:xfrm>
            <a:off x="2364816" y="6699765"/>
            <a:ext cx="11427148" cy="5768579"/>
          </a:xfrm>
          <a:prstGeom prst="rect">
            <a:avLst/>
          </a:prstGeom>
        </p:spPr>
        <p:txBody>
          <a:bodyPr anchor="t"/>
          <a:lstStyle>
            <a:lvl1pPr marL="0" indent="0" algn="l">
              <a:spcBef>
                <a:spcPts val="0"/>
              </a:spcBef>
              <a:buSzTx/>
              <a:buNone/>
              <a:defRPr sz="4400">
                <a:latin typeface="Arial" charset="0"/>
                <a:ea typeface="Arial" charset="0"/>
                <a:cs typeface="Arial" charset="0"/>
              </a:defRPr>
            </a:lvl1pPr>
            <a:lvl2pPr marL="0" indent="228600" algn="l">
              <a:spcBef>
                <a:spcPts val="0"/>
              </a:spcBef>
              <a:buSzTx/>
              <a:buNone/>
              <a:defRPr sz="4400">
                <a:latin typeface="Arial" charset="0"/>
                <a:ea typeface="Arial" charset="0"/>
                <a:cs typeface="Arial" charset="0"/>
              </a:defRPr>
            </a:lvl2pPr>
            <a:lvl3pPr marL="0" indent="457200" algn="l">
              <a:spcBef>
                <a:spcPts val="0"/>
              </a:spcBef>
              <a:buSzTx/>
              <a:buNone/>
              <a:defRPr sz="4400">
                <a:latin typeface="Arial" charset="0"/>
                <a:ea typeface="Arial" charset="0"/>
                <a:cs typeface="Arial" charset="0"/>
              </a:defRPr>
            </a:lvl3pPr>
            <a:lvl4pPr marL="0" indent="685800" algn="l">
              <a:spcBef>
                <a:spcPts val="0"/>
              </a:spcBef>
              <a:buSzTx/>
              <a:buNone/>
              <a:defRPr sz="4400">
                <a:latin typeface="Arial" charset="0"/>
                <a:ea typeface="Arial" charset="0"/>
                <a:cs typeface="Arial" charset="0"/>
              </a:defRPr>
            </a:lvl4pPr>
            <a:lvl5pPr marL="0" indent="914400" algn="l">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560373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377996" y="1302940"/>
            <a:ext cx="22046779" cy="2190354"/>
          </a:xfrm>
          <a:prstGeom prst="rect">
            <a:avLst/>
          </a:prstGeom>
        </p:spPr>
        <p:txBody>
          <a:bodyPr/>
          <a:lstStyle>
            <a:lvl1pPr>
              <a:defRPr sz="8000"/>
            </a:lvl1pPr>
          </a:lstStyle>
          <a:p>
            <a:r>
              <a:rPr lang="en-US"/>
              <a:t>Click to edit Master title style</a:t>
            </a: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578727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normAutofit/>
          </a:bodyPr>
          <a:lstStyle>
            <a:lvl1pPr>
              <a:defRPr sz="8000"/>
            </a:lvl1pPr>
          </a:lstStyle>
          <a:p>
            <a:r>
              <a:rPr lang="en-US"/>
              <a:t>Click to edit Master title style</a:t>
            </a:r>
            <a:endParaRPr/>
          </a:p>
        </p:txBody>
      </p:sp>
      <p:sp>
        <p:nvSpPr>
          <p:cNvPr id="72" name="Body Level One…"/>
          <p:cNvSpPr txBox="1">
            <a:spLocks noGrp="1"/>
          </p:cNvSpPr>
          <p:nvPr>
            <p:ph type="body" idx="1"/>
          </p:nvPr>
        </p:nvSpPr>
        <p:spPr>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37402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0" name="Image"/>
          <p:cNvSpPr>
            <a:spLocks noGrp="1"/>
          </p:cNvSpPr>
          <p:nvPr>
            <p:ph type="pic" sz="half" idx="13"/>
          </p:nvPr>
        </p:nvSpPr>
        <p:spPr>
          <a:xfrm>
            <a:off x="15276733" y="1204474"/>
            <a:ext cx="8059797" cy="11297090"/>
          </a:xfrm>
          <a:prstGeom prst="rect">
            <a:avLst/>
          </a:prstGeom>
        </p:spPr>
        <p:txBody>
          <a:bodyPr lIns="91439" tIns="45719" rIns="91439" bIns="45719" anchor="t">
            <a:noAutofit/>
          </a:bodyPr>
          <a:lstStyle/>
          <a:p>
            <a:r>
              <a:rPr lang="en-US"/>
              <a:t>Click icon to add picture</a:t>
            </a:r>
            <a:endParaRPr/>
          </a:p>
        </p:txBody>
      </p:sp>
      <p:sp>
        <p:nvSpPr>
          <p:cNvPr id="81" name="Title Text"/>
          <p:cNvSpPr txBox="1">
            <a:spLocks noGrp="1"/>
          </p:cNvSpPr>
          <p:nvPr>
            <p:ph type="title"/>
          </p:nvPr>
        </p:nvSpPr>
        <p:spPr>
          <a:xfrm>
            <a:off x="1746789" y="1204473"/>
            <a:ext cx="13096611" cy="1532072"/>
          </a:xfrm>
          <a:prstGeom prst="rect">
            <a:avLst/>
          </a:prstGeom>
        </p:spPr>
        <p:txBody>
          <a:bodyPr/>
          <a:lstStyle>
            <a:lvl1pPr>
              <a:defRPr sz="8000"/>
            </a:lvl1pPr>
          </a:lstStyle>
          <a:p>
            <a:r>
              <a:rPr lang="en-US"/>
              <a:t>Click to edit Master title style</a:t>
            </a:r>
            <a:endParaRPr/>
          </a:p>
        </p:txBody>
      </p:sp>
      <p:sp>
        <p:nvSpPr>
          <p:cNvPr id="82" name="Body Level One…"/>
          <p:cNvSpPr txBox="1">
            <a:spLocks noGrp="1"/>
          </p:cNvSpPr>
          <p:nvPr>
            <p:ph type="body" sz="half" idx="1"/>
          </p:nvPr>
        </p:nvSpPr>
        <p:spPr>
          <a:xfrm>
            <a:off x="1746789" y="3464526"/>
            <a:ext cx="12718948" cy="7778925"/>
          </a:xfrm>
          <a:prstGeom prst="rect">
            <a:avLst/>
          </a:prstGeom>
        </p:spPr>
        <p:txBody>
          <a:bodyPr/>
          <a:lstStyle>
            <a:lvl1pPr marL="465364" indent="-465364">
              <a:spcBef>
                <a:spcPts val="4500"/>
              </a:spcBef>
              <a:defRPr sz="3800">
                <a:latin typeface="Arial" charset="0"/>
                <a:ea typeface="Arial" charset="0"/>
                <a:cs typeface="Arial" charset="0"/>
              </a:defRPr>
            </a:lvl1pPr>
            <a:lvl2pPr marL="808264" indent="-465364">
              <a:spcBef>
                <a:spcPts val="4500"/>
              </a:spcBef>
              <a:defRPr sz="3800">
                <a:latin typeface="Arial" charset="0"/>
                <a:ea typeface="Arial" charset="0"/>
                <a:cs typeface="Arial" charset="0"/>
              </a:defRPr>
            </a:lvl2pPr>
            <a:lvl3pPr marL="1151164" indent="-465364">
              <a:spcBef>
                <a:spcPts val="4500"/>
              </a:spcBef>
              <a:defRPr sz="3800">
                <a:latin typeface="Arial" charset="0"/>
                <a:ea typeface="Arial" charset="0"/>
                <a:cs typeface="Arial" charset="0"/>
              </a:defRPr>
            </a:lvl3pPr>
            <a:lvl4pPr marL="1494064" indent="-465364">
              <a:spcBef>
                <a:spcPts val="4500"/>
              </a:spcBef>
              <a:defRPr sz="3800">
                <a:latin typeface="Arial" charset="0"/>
                <a:ea typeface="Arial" charset="0"/>
                <a:cs typeface="Arial" charset="0"/>
              </a:defRPr>
            </a:lvl4pPr>
            <a:lvl5pPr marL="1836964" indent="-465364">
              <a:spcBef>
                <a:spcPts val="4500"/>
              </a:spcBef>
              <a:defRPr sz="38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020910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4387453" y="1785937"/>
            <a:ext cx="15609094" cy="10144126"/>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40907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r>
              <a:rPr lang="en-US"/>
              <a:t>Click icon to add picture</a:t>
            </a:r>
            <a:endParaRPr/>
          </a:p>
        </p:txBody>
      </p:sp>
      <p:sp>
        <p:nvSpPr>
          <p:cNvPr id="105" name="Image"/>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r>
              <a:rPr lang="en-US"/>
              <a:t>Click icon to add picture</a:t>
            </a:r>
            <a:endParaRPr/>
          </a:p>
        </p:txBody>
      </p:sp>
      <p:sp>
        <p:nvSpPr>
          <p:cNvPr id="106"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r>
              <a:rPr lang="en-US"/>
              <a:t>Click icon to add picture</a:t>
            </a:r>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497755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5"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r>
              <a:rPr lang="en-US"/>
              <a:t>Click icon to add picture</a:t>
            </a:r>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17099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1048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normAutofit/>
          </a:bodyPr>
          <a:lstStyle>
            <a:lvl1pPr>
              <a:defRPr sz="8000">
                <a:latin typeface="Arial" panose="020B0604020202020204" pitchFamily="34" charset="0"/>
                <a:ea typeface="Arial" panose="020B0604020202020204" pitchFamily="34" charset="0"/>
                <a:cs typeface="Arial" panose="020B0604020202020204" pitchFamily="34" charset="0"/>
                <a:sym typeface="Helvetica Light"/>
              </a:defRPr>
            </a:lvl1pPr>
          </a:lstStyle>
          <a:p>
            <a:r>
              <a:rPr lang="en-US"/>
              <a:t>Click to edit Master title style</a:t>
            </a:r>
            <a:endParaRPr/>
          </a:p>
        </p:txBody>
      </p:sp>
      <p:sp>
        <p:nvSpPr>
          <p:cNvPr id="141" name="Body Level One…"/>
          <p:cNvSpPr txBox="1">
            <a:spLocks noGrp="1"/>
          </p:cNvSpPr>
          <p:nvPr>
            <p:ph type="body" idx="1"/>
          </p:nvPr>
        </p:nvSpPr>
        <p:spPr>
          <a:xfrm>
            <a:off x="1340440" y="3661171"/>
            <a:ext cx="21703120" cy="8840392"/>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7460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69" name="Image"/>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r>
              <a:rPr lang="en-US"/>
              <a:t>Click icon to add picture</a:t>
            </a:r>
            <a:endParaRPr/>
          </a:p>
        </p:txBody>
      </p:sp>
      <p:sp>
        <p:nvSpPr>
          <p:cNvPr id="170" name="Title Text"/>
          <p:cNvSpPr txBox="1">
            <a:spLocks noGrp="1"/>
          </p:cNvSpPr>
          <p:nvPr>
            <p:ph type="title"/>
          </p:nvPr>
        </p:nvSpPr>
        <p:spPr>
          <a:xfrm>
            <a:off x="4833937" y="9447609"/>
            <a:ext cx="14716126" cy="2000251"/>
          </a:xfrm>
          <a:prstGeom prst="rect">
            <a:avLst/>
          </a:prstGeom>
        </p:spPr>
        <p:txBody>
          <a:bodyPr anchor="b"/>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71"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atin typeface="Arial" charset="0"/>
                <a:ea typeface="Arial" charset="0"/>
                <a:cs typeface="Arial" charset="0"/>
              </a:defRPr>
            </a:lvl1pPr>
            <a:lvl2pPr marL="0" indent="228600" algn="ctr">
              <a:spcBef>
                <a:spcPts val="0"/>
              </a:spcBef>
              <a:buSzTx/>
              <a:buNone/>
              <a:defRPr sz="4400">
                <a:latin typeface="Arial" charset="0"/>
                <a:ea typeface="Arial" charset="0"/>
                <a:cs typeface="Arial" charset="0"/>
              </a:defRPr>
            </a:lvl2pPr>
            <a:lvl3pPr marL="0" indent="457200" algn="ctr">
              <a:spcBef>
                <a:spcPts val="0"/>
              </a:spcBef>
              <a:buSzTx/>
              <a:buNone/>
              <a:defRPr sz="4400">
                <a:latin typeface="Arial" charset="0"/>
                <a:ea typeface="Arial" charset="0"/>
                <a:cs typeface="Arial" charset="0"/>
              </a:defRPr>
            </a:lvl3pPr>
            <a:lvl4pPr marL="0" indent="685800" algn="ctr">
              <a:spcBef>
                <a:spcPts val="0"/>
              </a:spcBef>
              <a:buSzTx/>
              <a:buNone/>
              <a:defRPr sz="4400">
                <a:latin typeface="Arial" charset="0"/>
                <a:ea typeface="Arial" charset="0"/>
                <a:cs typeface="Arial" charset="0"/>
              </a:defRPr>
            </a:lvl4pPr>
            <a:lvl5pPr marL="0" indent="914400" algn="ctr">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72" name="Slide Number"/>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791630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377996" y="1302940"/>
            <a:ext cx="22046779" cy="2190354"/>
          </a:xfrm>
          <a:prstGeom prst="rect">
            <a:avLst/>
          </a:prstGeom>
        </p:spPr>
        <p:txBody>
          <a:bodyPr/>
          <a:lstStyle>
            <a:lvl1pPr>
              <a:defRPr sz="8000"/>
            </a:lvl1pPr>
          </a:lstStyle>
          <a:p>
            <a:r>
              <a:rPr lang="en-US"/>
              <a:t>Click to edit Master title style</a:t>
            </a: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80" name="Line"/>
          <p:cNvSpPr/>
          <p:nvPr/>
        </p:nvSpPr>
        <p:spPr>
          <a:xfrm flipV="1">
            <a:off x="1135119" y="914399"/>
            <a:ext cx="21914068" cy="94593"/>
          </a:xfrm>
          <a:prstGeom prst="line">
            <a:avLst/>
          </a:prstGeom>
          <a:ln w="88900">
            <a:solidFill>
              <a:schemeClr val="accent5">
                <a:hueOff val="-176146"/>
                <a:satOff val="3665"/>
                <a:lumOff val="-13986"/>
              </a:schemeClr>
            </a:solidFill>
            <a:miter lim="400000"/>
          </a:ln>
        </p:spPr>
        <p:txBody>
          <a:bodyPr lIns="71437" tIns="71437" rIns="71437" bIns="71437" anchor="ctr"/>
          <a:lstStyle/>
          <a:p>
            <a:pPr>
              <a:defRPr sz="3200"/>
            </a:pPr>
            <a:endParaRPr/>
          </a:p>
        </p:txBody>
      </p:sp>
      <p:sp>
        <p:nvSpPr>
          <p:cNvPr id="182" name="Line"/>
          <p:cNvSpPr/>
          <p:nvPr/>
        </p:nvSpPr>
        <p:spPr>
          <a:xfrm>
            <a:off x="1135118" y="12675475"/>
            <a:ext cx="21914068" cy="31531"/>
          </a:xfrm>
          <a:prstGeom prst="line">
            <a:avLst/>
          </a:prstGeom>
          <a:noFill/>
          <a:ln w="38100" cap="flat">
            <a:solidFill>
              <a:schemeClr val="accent5">
                <a:hueOff val="-176146"/>
                <a:satOff val="3665"/>
                <a:lumOff val="-13986"/>
              </a:schemeClr>
            </a:solidFill>
            <a:prstDash val="solid"/>
            <a:miter lim="400000"/>
          </a:ln>
          <a:effectLst/>
        </p:spPr>
        <p:txBody>
          <a:bodyPr wrap="square" lIns="71437" tIns="71437" rIns="71437" bIns="71437" numCol="1" anchor="ctr">
            <a:noAutofit/>
          </a:bodyPr>
          <a:lstStyle/>
          <a:p>
            <a:pPr>
              <a:defRPr sz="3200"/>
            </a:pPr>
            <a:endParaRP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491189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92" name="Body Level One…"/>
          <p:cNvSpPr txBox="1">
            <a:spLocks noGrp="1"/>
          </p:cNvSpPr>
          <p:nvPr>
            <p:ph type="body" idx="1"/>
          </p:nvPr>
        </p:nvSpPr>
        <p:spPr>
          <a:xfrm>
            <a:off x="4387453" y="3661171"/>
            <a:ext cx="15609094" cy="8840392"/>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4" name="Line"/>
          <p:cNvSpPr/>
          <p:nvPr/>
        </p:nvSpPr>
        <p:spPr>
          <a:xfrm>
            <a:off x="1072056" y="12770069"/>
            <a:ext cx="22166316" cy="0"/>
          </a:xfrm>
          <a:prstGeom prst="line">
            <a:avLst/>
          </a:prstGeom>
          <a:noFill/>
          <a:ln w="38100" cap="flat">
            <a:solidFill>
              <a:schemeClr val="accent5">
                <a:hueOff val="-176146"/>
                <a:satOff val="3665"/>
                <a:lumOff val="-13986"/>
              </a:schemeClr>
            </a:solidFill>
            <a:prstDash val="solid"/>
            <a:miter lim="400000"/>
          </a:ln>
          <a:effectLst/>
        </p:spPr>
        <p:txBody>
          <a:bodyPr wrap="square" lIns="71437" tIns="71437" rIns="71437" bIns="71437" numCol="1" anchor="ctr">
            <a:noAutofit/>
          </a:bodyPr>
          <a:lstStyle/>
          <a:p>
            <a:pPr>
              <a:defRPr sz="3200"/>
            </a:pPr>
            <a:endParaRPr/>
          </a:p>
        </p:txBody>
      </p:sp>
      <p:sp>
        <p:nvSpPr>
          <p:cNvPr id="196" name="Line"/>
          <p:cNvSpPr/>
          <p:nvPr/>
        </p:nvSpPr>
        <p:spPr>
          <a:xfrm flipV="1">
            <a:off x="1072057" y="851338"/>
            <a:ext cx="22166316" cy="63061"/>
          </a:xfrm>
          <a:prstGeom prst="line">
            <a:avLst/>
          </a:prstGeom>
          <a:ln w="88900">
            <a:solidFill>
              <a:schemeClr val="accent5">
                <a:hueOff val="-176146"/>
                <a:satOff val="3665"/>
                <a:lumOff val="-13986"/>
              </a:schemeClr>
            </a:solidFill>
            <a:miter lim="400000"/>
          </a:ln>
        </p:spPr>
        <p:txBody>
          <a:bodyPr lIns="71437" tIns="71437" rIns="71437" bIns="71437" anchor="ctr"/>
          <a:lstStyle/>
          <a:p>
            <a:pPr>
              <a:defRPr sz="3200"/>
            </a:pPr>
            <a:endParaRP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222251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204" name="Image"/>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r>
              <a:rPr lang="en-US"/>
              <a:t>Click icon to add picture</a:t>
            </a:r>
            <a:endParaRPr/>
          </a:p>
        </p:txBody>
      </p:sp>
      <p:sp>
        <p:nvSpPr>
          <p:cNvPr id="205"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206" name="Body Level One…"/>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atin typeface="Arial" charset="0"/>
                <a:ea typeface="Arial" charset="0"/>
                <a:cs typeface="Arial" charset="0"/>
              </a:defRPr>
            </a:lvl1pPr>
            <a:lvl2pPr marL="808264" indent="-465364">
              <a:spcBef>
                <a:spcPts val="4500"/>
              </a:spcBef>
              <a:defRPr sz="3800">
                <a:latin typeface="Arial" charset="0"/>
                <a:ea typeface="Arial" charset="0"/>
                <a:cs typeface="Arial" charset="0"/>
              </a:defRPr>
            </a:lvl2pPr>
            <a:lvl3pPr marL="1151164" indent="-465364">
              <a:spcBef>
                <a:spcPts val="4500"/>
              </a:spcBef>
              <a:defRPr sz="3800">
                <a:latin typeface="Arial" charset="0"/>
                <a:ea typeface="Arial" charset="0"/>
                <a:cs typeface="Arial" charset="0"/>
              </a:defRPr>
            </a:lvl3pPr>
            <a:lvl4pPr marL="1494064" indent="-465364">
              <a:spcBef>
                <a:spcPts val="4500"/>
              </a:spcBef>
              <a:defRPr sz="3800">
                <a:latin typeface="Arial" charset="0"/>
                <a:ea typeface="Arial" charset="0"/>
                <a:cs typeface="Arial" charset="0"/>
              </a:defRPr>
            </a:lvl4pPr>
            <a:lvl5pPr marL="1836964" indent="-465364">
              <a:spcBef>
                <a:spcPts val="4500"/>
              </a:spcBef>
              <a:defRPr sz="38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0786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111" name="Shape 111"/>
          <p:cNvSpPr>
            <a:spLocks noGrp="1"/>
          </p:cNvSpPr>
          <p:nvPr>
            <p:ph type="title"/>
          </p:nvPr>
        </p:nvSpPr>
        <p:spPr>
          <a:xfrm>
            <a:off x="2370388" y="11073369"/>
            <a:ext cx="19619412" cy="1791149"/>
          </a:xfrm>
          <a:prstGeom prst="rect">
            <a:avLst/>
          </a:prstGeom>
        </p:spPr>
        <p:txBody>
          <a:bodyPr/>
          <a:lstStyle>
            <a:lvl1pPr>
              <a:defRPr sz="13125" cap="none" spc="654" baseline="0">
                <a:solidFill>
                  <a:srgbClr val="0070C0"/>
                </a:solidFill>
              </a:defRPr>
            </a:lvl1pPr>
          </a:lstStyle>
          <a:p>
            <a:r>
              <a:rPr lang="en-US"/>
              <a:t>Click to edit Master title style</a:t>
            </a:r>
            <a:endParaRPr dirty="0"/>
          </a:p>
        </p:txBody>
      </p:sp>
      <p:sp>
        <p:nvSpPr>
          <p:cNvPr id="115" name="Shape 115"/>
          <p:cNvSpPr>
            <a:spLocks noGrp="1"/>
          </p:cNvSpPr>
          <p:nvPr>
            <p:ph type="body" sz="half" idx="1"/>
          </p:nvPr>
        </p:nvSpPr>
        <p:spPr>
          <a:xfrm>
            <a:off x="2370390" y="3035684"/>
            <a:ext cx="19619409" cy="5003023"/>
          </a:xfrm>
          <a:prstGeom prst="rect">
            <a:avLst/>
          </a:prstGeom>
        </p:spPr>
        <p:txBody>
          <a:bodyPr anchor="t"/>
          <a:lstStyle>
            <a:lvl1pPr marL="714385"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1pPr>
            <a:lvl2pPr marL="1143017"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2pPr>
            <a:lvl3pPr marL="1571648"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3pPr>
            <a:lvl4pPr marL="2000279"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4pPr>
            <a:lvl5pPr marL="2428910"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32787335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252" name="Shape 252"/>
          <p:cNvSpPr>
            <a:spLocks noGrp="1"/>
          </p:cNvSpPr>
          <p:nvPr>
            <p:ph type="body" idx="14" hasCustomPrompt="1"/>
          </p:nvPr>
        </p:nvSpPr>
        <p:spPr>
          <a:xfrm flipH="1">
            <a:off x="18017542" y="1"/>
            <a:ext cx="13355837"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864" y="21600"/>
                </a:lnTo>
                <a:lnTo>
                  <a:pt x="0" y="21600"/>
                </a:lnTo>
                <a:lnTo>
                  <a:pt x="0" y="0"/>
                </a:lnTo>
                <a:close/>
              </a:path>
            </a:pathLst>
          </a:custGeom>
          <a:solidFill>
            <a:schemeClr val="accent3">
              <a:alpha val="80217"/>
            </a:schemeClr>
          </a:solidFill>
        </p:spPr>
        <p:txBody>
          <a:bodyPr/>
          <a:lstStyle>
            <a:lvl1pPr>
              <a:defRPr>
                <a:latin typeface="Arial" panose="020B0604020202020204" pitchFamily="34" charset="0"/>
                <a:cs typeface="Arial" panose="020B0604020202020204" pitchFamily="34" charset="0"/>
              </a:defRPr>
            </a:lvl1pPr>
          </a:lstStyle>
          <a:p>
            <a:r>
              <a:rPr lang="en-US"/>
              <a:t> </a:t>
            </a:r>
            <a:endParaRPr/>
          </a:p>
        </p:txBody>
      </p:sp>
      <p:sp>
        <p:nvSpPr>
          <p:cNvPr id="253" name="Shape 253"/>
          <p:cNvSpPr>
            <a:spLocks noGrp="1"/>
          </p:cNvSpPr>
          <p:nvPr>
            <p:ph type="body" sz="half" idx="1"/>
          </p:nvPr>
        </p:nvSpPr>
        <p:spPr>
          <a:xfrm>
            <a:off x="831506" y="3962932"/>
            <a:ext cx="17186037" cy="8931887"/>
          </a:xfrm>
          <a:prstGeom prst="rect">
            <a:avLst/>
          </a:prstGeom>
        </p:spPr>
        <p:txBody>
          <a:bodyPr/>
          <a:lstStyle>
            <a:lvl1pPr marL="714385"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1pPr>
            <a:lvl2pPr marL="1143017"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2pPr>
            <a:lvl3pPr marL="1571648"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3pPr>
            <a:lvl4pPr marL="2000279"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4pPr>
            <a:lvl5pPr marL="2428910"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Shape 201">
            <a:extLst>
              <a:ext uri="{FF2B5EF4-FFF2-40B4-BE49-F238E27FC236}">
                <a16:creationId xmlns:a16="http://schemas.microsoft.com/office/drawing/2014/main" id="{C7ABAE97-BCF7-C44D-B5AC-8B4D65C8759D}"/>
              </a:ext>
            </a:extLst>
          </p:cNvPr>
          <p:cNvSpPr>
            <a:spLocks noGrp="1"/>
          </p:cNvSpPr>
          <p:nvPr>
            <p:ph type="title"/>
          </p:nvPr>
        </p:nvSpPr>
        <p:spPr>
          <a:xfrm>
            <a:off x="831506" y="425855"/>
            <a:ext cx="22287818" cy="2715896"/>
          </a:xfrm>
          <a:prstGeom prst="rect">
            <a:avLst/>
          </a:prstGeom>
        </p:spPr>
        <p:txBody>
          <a:bodyPr anchor="ctr">
            <a:normAutofit/>
          </a:bodyPr>
          <a:lstStyle>
            <a:lvl1pPr algn="l">
              <a:defRPr sz="11250" cap="none" spc="654" baseline="0">
                <a:solidFill>
                  <a:schemeClr val="tx1"/>
                </a:solidFill>
              </a:defRPr>
            </a:lvl1pPr>
          </a:lstStyle>
          <a:p>
            <a:r>
              <a:rPr lang="en-US"/>
              <a:t>Click to edit Master title style</a:t>
            </a:r>
            <a:endParaRPr dirty="0"/>
          </a:p>
        </p:txBody>
      </p:sp>
      <p:sp>
        <p:nvSpPr>
          <p:cNvPr id="2" name="TextBox 1">
            <a:extLst>
              <a:ext uri="{FF2B5EF4-FFF2-40B4-BE49-F238E27FC236}">
                <a16:creationId xmlns:a16="http://schemas.microsoft.com/office/drawing/2014/main" id="{34A5E0E4-82C8-1642-ACB0-F6BC0FE58557}"/>
              </a:ext>
            </a:extLst>
          </p:cNvPr>
          <p:cNvSpPr txBox="1"/>
          <p:nvPr userDrawn="1"/>
        </p:nvSpPr>
        <p:spPr>
          <a:xfrm>
            <a:off x="13572710" y="710803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ctr" defTabSz="821502" rtl="0" fontAlgn="auto" latinLnBrk="0" hangingPunct="0">
              <a:lnSpc>
                <a:spcPct val="110000"/>
              </a:lnSpc>
              <a:spcBef>
                <a:spcPts val="3656"/>
              </a:spcBef>
              <a:spcAft>
                <a:spcPts val="0"/>
              </a:spcAft>
              <a:buClrTx/>
              <a:buSzTx/>
              <a:buFontTx/>
              <a:buNone/>
              <a:tabLst/>
            </a:pPr>
            <a:endParaRPr kumimoji="0" lang="en-US" sz="3656" b="0" i="0" u="none" strike="noStrike" cap="none" spc="0" normalizeH="0" baseline="0" dirty="0">
              <a:ln>
                <a:noFill/>
              </a:ln>
              <a:solidFill>
                <a:srgbClr val="FFFFFF"/>
              </a:solidFill>
              <a:effectLst/>
              <a:uFillTx/>
              <a:latin typeface="Avenir Book"/>
              <a:ea typeface="Avenir Book"/>
              <a:cs typeface="Avenir Book"/>
              <a:sym typeface="Avenir Book"/>
            </a:endParaRPr>
          </a:p>
        </p:txBody>
      </p:sp>
      <p:sp>
        <p:nvSpPr>
          <p:cNvPr id="4" name="TextBox 3">
            <a:extLst>
              <a:ext uri="{FF2B5EF4-FFF2-40B4-BE49-F238E27FC236}">
                <a16:creationId xmlns:a16="http://schemas.microsoft.com/office/drawing/2014/main" id="{651314AC-4B7D-3C47-B9B3-946D0FD87934}"/>
              </a:ext>
            </a:extLst>
          </p:cNvPr>
          <p:cNvSpPr txBox="1"/>
          <p:nvPr userDrawn="1"/>
        </p:nvSpPr>
        <p:spPr>
          <a:xfrm>
            <a:off x="13322687" y="725090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ctr" defTabSz="821502" rtl="0" fontAlgn="auto" latinLnBrk="0" hangingPunct="0">
              <a:lnSpc>
                <a:spcPct val="110000"/>
              </a:lnSpc>
              <a:spcBef>
                <a:spcPts val="3656"/>
              </a:spcBef>
              <a:spcAft>
                <a:spcPts val="0"/>
              </a:spcAft>
              <a:buClrTx/>
              <a:buSzTx/>
              <a:buFontTx/>
              <a:buNone/>
              <a:tabLst/>
            </a:pPr>
            <a:endParaRPr kumimoji="0" lang="en-US" sz="3656" b="0" i="0" u="none" strike="noStrike" cap="none" spc="0" normalizeH="0" baseline="0" dirty="0">
              <a:ln>
                <a:noFill/>
              </a:ln>
              <a:solidFill>
                <a:srgbClr val="FFFFFF"/>
              </a:solidFill>
              <a:effectLst/>
              <a:uFillTx/>
              <a:latin typeface="Avenir Book"/>
              <a:ea typeface="Avenir Book"/>
              <a:cs typeface="Avenir Book"/>
              <a:sym typeface="Avenir Book"/>
            </a:endParaRPr>
          </a:p>
        </p:txBody>
      </p:sp>
      <p:sp>
        <p:nvSpPr>
          <p:cNvPr id="5" name="TextBox 4">
            <a:extLst>
              <a:ext uri="{FF2B5EF4-FFF2-40B4-BE49-F238E27FC236}">
                <a16:creationId xmlns:a16="http://schemas.microsoft.com/office/drawing/2014/main" id="{D19F42E1-31C7-4D4D-9550-D68075F186D5}"/>
              </a:ext>
            </a:extLst>
          </p:cNvPr>
          <p:cNvSpPr txBox="1"/>
          <p:nvPr userDrawn="1"/>
        </p:nvSpPr>
        <p:spPr>
          <a:xfrm>
            <a:off x="16715864" y="1250156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ctr" defTabSz="821502" rtl="0" fontAlgn="auto" latinLnBrk="0" hangingPunct="0">
              <a:lnSpc>
                <a:spcPct val="110000"/>
              </a:lnSpc>
              <a:spcBef>
                <a:spcPts val="3656"/>
              </a:spcBef>
              <a:spcAft>
                <a:spcPts val="0"/>
              </a:spcAft>
              <a:buClrTx/>
              <a:buSzTx/>
              <a:buFontTx/>
              <a:buNone/>
              <a:tabLst/>
            </a:pPr>
            <a:endParaRPr kumimoji="0" lang="en-US" sz="3656" b="0" i="0" u="none" strike="noStrike" cap="none" spc="0" normalizeH="0" baseline="0" dirty="0">
              <a:ln>
                <a:noFill/>
              </a:ln>
              <a:solidFill>
                <a:srgbClr val="FFFFFF"/>
              </a:solidFill>
              <a:effectLst/>
              <a:uFillTx/>
              <a:latin typeface="Avenir Book"/>
              <a:ea typeface="Avenir Book"/>
              <a:cs typeface="Avenir Book"/>
              <a:sym typeface="Avenir Book"/>
            </a:endParaRPr>
          </a:p>
        </p:txBody>
      </p:sp>
    </p:spTree>
    <p:extLst>
      <p:ext uri="{BB962C8B-B14F-4D97-AF65-F5344CB8AC3E}">
        <p14:creationId xmlns:p14="http://schemas.microsoft.com/office/powerpoint/2010/main" val="280647394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707FE2-8AF9-49D2-8CAC-F62AEC98262A}"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904950" y="13010554"/>
            <a:ext cx="556242" cy="513601"/>
          </a:xfrm>
        </p:spPr>
        <p:txBody>
          <a:bodyPr/>
          <a:lstStyle/>
          <a:p>
            <a:fld id="{38C788A3-526C-4F12-9F98-64D0C61A9288}" type="slidenum">
              <a:rPr lang="en-US" smtClean="0"/>
              <a:t>‹#›</a:t>
            </a:fld>
            <a:endParaRPr lang="en-US"/>
          </a:p>
        </p:txBody>
      </p:sp>
    </p:spTree>
    <p:extLst>
      <p:ext uri="{BB962C8B-B14F-4D97-AF65-F5344CB8AC3E}">
        <p14:creationId xmlns:p14="http://schemas.microsoft.com/office/powerpoint/2010/main" val="623575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
    <p:spTree>
      <p:nvGrpSpPr>
        <p:cNvPr id="1" name=""/>
        <p:cNvGrpSpPr/>
        <p:nvPr/>
      </p:nvGrpSpPr>
      <p:grpSpPr>
        <a:xfrm>
          <a:off x="0" y="0"/>
          <a:ext cx="0" cy="0"/>
          <a:chOff x="0" y="0"/>
          <a:chExt cx="0" cy="0"/>
        </a:xfrm>
      </p:grpSpPr>
      <p:sp>
        <p:nvSpPr>
          <p:cNvPr id="79" name="Shape 79"/>
          <p:cNvSpPr>
            <a:spLocks noGrp="1"/>
          </p:cNvSpPr>
          <p:nvPr>
            <p:ph type="title"/>
          </p:nvPr>
        </p:nvSpPr>
        <p:spPr>
          <a:xfrm>
            <a:off x="2370388" y="901695"/>
            <a:ext cx="19619412" cy="1791148"/>
          </a:xfrm>
          <a:prstGeom prst="rect">
            <a:avLst/>
          </a:prstGeom>
        </p:spPr>
        <p:txBody>
          <a:bodyPr/>
          <a:lstStyle>
            <a:lvl1pPr>
              <a:defRPr sz="13125" cap="none" spc="654" baseline="0">
                <a:solidFill>
                  <a:schemeClr val="tx1"/>
                </a:solidFill>
              </a:defRPr>
            </a:lvl1pPr>
          </a:lstStyle>
          <a:p>
            <a:r>
              <a:rPr lang="en-US" dirty="0"/>
              <a:t>Click to edit Master title style</a:t>
            </a:r>
            <a:endParaRPr dirty="0"/>
          </a:p>
        </p:txBody>
      </p:sp>
    </p:spTree>
    <p:extLst>
      <p:ext uri="{BB962C8B-B14F-4D97-AF65-F5344CB8AC3E}">
        <p14:creationId xmlns:p14="http://schemas.microsoft.com/office/powerpoint/2010/main" val="166292439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100" name="Shape 100"/>
          <p:cNvSpPr>
            <a:spLocks noGrp="1"/>
          </p:cNvSpPr>
          <p:nvPr>
            <p:ph type="title"/>
          </p:nvPr>
        </p:nvSpPr>
        <p:spPr>
          <a:xfrm>
            <a:off x="2370388" y="11073369"/>
            <a:ext cx="19619412" cy="1791149"/>
          </a:xfrm>
          <a:prstGeom prst="rect">
            <a:avLst/>
          </a:prstGeom>
        </p:spPr>
        <p:txBody>
          <a:bodyPr/>
          <a:lstStyle>
            <a:lvl1pPr>
              <a:defRPr sz="13125" cap="none" spc="654" baseline="0">
                <a:solidFill>
                  <a:schemeClr val="tx1"/>
                </a:solidFill>
              </a:defRPr>
            </a:lvl1pPr>
          </a:lstStyle>
          <a:p>
            <a:r>
              <a:rPr lang="en-US" dirty="0"/>
              <a:t>Click to edit Master title style</a:t>
            </a:r>
            <a:endParaRPr dirty="0"/>
          </a:p>
        </p:txBody>
      </p:sp>
    </p:spTree>
    <p:extLst>
      <p:ext uri="{BB962C8B-B14F-4D97-AF65-F5344CB8AC3E}">
        <p14:creationId xmlns:p14="http://schemas.microsoft.com/office/powerpoint/2010/main" val="236748269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922583" y="13010554"/>
            <a:ext cx="520975" cy="513601"/>
          </a:xfrm>
        </p:spPr>
        <p:txBody>
          <a:bodyPr/>
          <a:lstStyle/>
          <a:p>
            <a:fld id="{4E3EEF4E-FEA8-4738-B8DC-B364C66A1727}" type="slidenum">
              <a:rPr lang="en-US" smtClean="0"/>
              <a:t>‹#›</a:t>
            </a:fld>
            <a:endParaRPr lang="en-US"/>
          </a:p>
        </p:txBody>
      </p:sp>
      <p:sp>
        <p:nvSpPr>
          <p:cNvPr id="5" name="Title 1"/>
          <p:cNvSpPr>
            <a:spLocks noGrp="1"/>
          </p:cNvSpPr>
          <p:nvPr>
            <p:ph type="title"/>
          </p:nvPr>
        </p:nvSpPr>
        <p:spPr>
          <a:xfrm>
            <a:off x="982132" y="269875"/>
            <a:ext cx="20574000" cy="2651126"/>
          </a:xfrm>
        </p:spPr>
        <p:txBody>
          <a:bodyPr anchor="b"/>
          <a:lstStyle/>
          <a:p>
            <a:r>
              <a:rPr lang="en-US"/>
              <a:t>Click to edit Master title style</a:t>
            </a:r>
            <a:endParaRPr lang="en-US" dirty="0"/>
          </a:p>
        </p:txBody>
      </p:sp>
      <p:sp>
        <p:nvSpPr>
          <p:cNvPr id="6" name="Rectangle 5"/>
          <p:cNvSpPr/>
          <p:nvPr/>
        </p:nvSpPr>
        <p:spPr>
          <a:xfrm>
            <a:off x="-1" y="2909302"/>
            <a:ext cx="19998266" cy="133460"/>
          </a:xfrm>
          <a:prstGeom prst="rect">
            <a:avLst/>
          </a:prstGeom>
          <a:solidFill>
            <a:srgbClr val="213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Tree>
    <p:extLst>
      <p:ext uri="{BB962C8B-B14F-4D97-AF65-F5344CB8AC3E}">
        <p14:creationId xmlns:p14="http://schemas.microsoft.com/office/powerpoint/2010/main" val="1655488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721224" y="2303859"/>
            <a:ext cx="17828839" cy="4643438"/>
          </a:xfrm>
          <a:prstGeom prst="rect">
            <a:avLst/>
          </a:prstGeom>
        </p:spPr>
        <p:txBody>
          <a:bodyPr anchor="b"/>
          <a:lstStyle/>
          <a:p>
            <a:r>
              <a:rPr lang="en-US"/>
              <a:t>Click to edit Master title style</a:t>
            </a:r>
            <a:endParaRPr/>
          </a:p>
        </p:txBody>
      </p:sp>
      <p:sp>
        <p:nvSpPr>
          <p:cNvPr id="14" name="Body Level One…"/>
          <p:cNvSpPr txBox="1">
            <a:spLocks noGrp="1"/>
          </p:cNvSpPr>
          <p:nvPr>
            <p:ph type="body" sz="quarter" idx="1"/>
          </p:nvPr>
        </p:nvSpPr>
        <p:spPr>
          <a:xfrm>
            <a:off x="1721224" y="7072312"/>
            <a:ext cx="17828839" cy="1589485"/>
          </a:xfrm>
          <a:prstGeom prst="rect">
            <a:avLst/>
          </a:prstGeom>
        </p:spPr>
        <p:txBody>
          <a:bodyPr anchor="t"/>
          <a:lstStyle>
            <a:lvl1pPr marL="0" indent="0" algn="l">
              <a:spcBef>
                <a:spcPts val="0"/>
              </a:spcBef>
              <a:buSzTx/>
              <a:buNone/>
              <a:defRPr sz="4400">
                <a:latin typeface="Arial" charset="0"/>
                <a:ea typeface="Arial" charset="0"/>
                <a:cs typeface="Arial" charset="0"/>
              </a:defRPr>
            </a:lvl1pPr>
            <a:lvl2pPr marL="0" indent="228600" algn="l">
              <a:spcBef>
                <a:spcPts val="0"/>
              </a:spcBef>
              <a:buSzTx/>
              <a:buNone/>
              <a:defRPr sz="4400">
                <a:latin typeface="Arial" charset="0"/>
                <a:ea typeface="Arial" charset="0"/>
                <a:cs typeface="Arial" charset="0"/>
              </a:defRPr>
            </a:lvl2pPr>
            <a:lvl3pPr marL="0" indent="457200" algn="l">
              <a:spcBef>
                <a:spcPts val="0"/>
              </a:spcBef>
              <a:buSzTx/>
              <a:buNone/>
              <a:defRPr sz="4400">
                <a:latin typeface="Arial" charset="0"/>
                <a:ea typeface="Arial" charset="0"/>
                <a:cs typeface="Arial" charset="0"/>
              </a:defRPr>
            </a:lvl3pPr>
            <a:lvl4pPr marL="0" indent="685800" algn="l">
              <a:spcBef>
                <a:spcPts val="0"/>
              </a:spcBef>
              <a:buSzTx/>
              <a:buNone/>
              <a:defRPr sz="4400">
                <a:latin typeface="Arial" charset="0"/>
                <a:ea typeface="Arial" charset="0"/>
                <a:cs typeface="Arial" charset="0"/>
              </a:defRPr>
            </a:lvl4pPr>
            <a:lvl5pPr marL="0" indent="914400" algn="l">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07880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normAutofit/>
          </a:bodyPr>
          <a:lstStyle>
            <a:lvl1pPr>
              <a:defRPr sz="8000"/>
            </a:lvl1pPr>
          </a:lstStyle>
          <a:p>
            <a:r>
              <a:rPr lang="en-US"/>
              <a:t>Click to edit Master title style</a:t>
            </a:r>
            <a:endParaRPr/>
          </a:p>
        </p:txBody>
      </p:sp>
      <p:sp>
        <p:nvSpPr>
          <p:cNvPr id="72" name="Body Level One…"/>
          <p:cNvSpPr txBox="1">
            <a:spLocks noGrp="1"/>
          </p:cNvSpPr>
          <p:nvPr>
            <p:ph type="body" idx="1"/>
          </p:nvPr>
        </p:nvSpPr>
        <p:spPr>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9" name="Image"/>
          <p:cNvSpPr>
            <a:spLocks noGrp="1"/>
          </p:cNvSpPr>
          <p:nvPr>
            <p:ph type="pic" sz="half" idx="13"/>
          </p:nvPr>
        </p:nvSpPr>
        <p:spPr>
          <a:xfrm>
            <a:off x="15248641" y="1071562"/>
            <a:ext cx="7500938" cy="11572876"/>
          </a:xfrm>
          <a:prstGeom prst="rect">
            <a:avLst/>
          </a:prstGeom>
        </p:spPr>
        <p:txBody>
          <a:bodyPr lIns="91439" tIns="45719" rIns="91439" bIns="45719" anchor="t">
            <a:noAutofit/>
          </a:bodyPr>
          <a:lstStyle/>
          <a:p>
            <a:r>
              <a:rPr lang="en-US"/>
              <a:t>Click icon to add picture</a:t>
            </a:r>
            <a:endParaRPr/>
          </a:p>
        </p:txBody>
      </p:sp>
      <p:sp>
        <p:nvSpPr>
          <p:cNvPr id="50" name="Title Text"/>
          <p:cNvSpPr txBox="1">
            <a:spLocks noGrp="1"/>
          </p:cNvSpPr>
          <p:nvPr>
            <p:ph type="title"/>
          </p:nvPr>
        </p:nvSpPr>
        <p:spPr>
          <a:xfrm>
            <a:off x="2364817" y="1013961"/>
            <a:ext cx="11427147" cy="5607845"/>
          </a:xfrm>
          <a:prstGeom prst="rect">
            <a:avLst/>
          </a:prstGeom>
        </p:spPr>
        <p:txBody>
          <a:bodyPr anchor="b">
            <a:normAutofit/>
          </a:bodyPr>
          <a:lstStyle>
            <a:lvl1pPr>
              <a:defRPr sz="9000">
                <a:latin typeface="Arial" panose="020B0604020202020204" pitchFamily="34" charset="0"/>
                <a:ea typeface="Arial" panose="020B0604020202020204" pitchFamily="34" charset="0"/>
                <a:cs typeface="Arial" panose="020B0604020202020204" pitchFamily="34" charset="0"/>
                <a:sym typeface="Helvetica Light"/>
              </a:defRPr>
            </a:lvl1pPr>
          </a:lstStyle>
          <a:p>
            <a:r>
              <a:rPr lang="en-US"/>
              <a:t>Click to edit Master title style</a:t>
            </a:r>
            <a:endParaRPr dirty="0"/>
          </a:p>
        </p:txBody>
      </p:sp>
      <p:sp>
        <p:nvSpPr>
          <p:cNvPr id="51" name="Body Level One…"/>
          <p:cNvSpPr txBox="1">
            <a:spLocks noGrp="1"/>
          </p:cNvSpPr>
          <p:nvPr>
            <p:ph type="body" sz="quarter" idx="1"/>
          </p:nvPr>
        </p:nvSpPr>
        <p:spPr>
          <a:xfrm>
            <a:off x="2364816" y="6699765"/>
            <a:ext cx="11427148" cy="5768579"/>
          </a:xfrm>
          <a:prstGeom prst="rect">
            <a:avLst/>
          </a:prstGeom>
        </p:spPr>
        <p:txBody>
          <a:bodyPr anchor="t"/>
          <a:lstStyle>
            <a:lvl1pPr marL="0" indent="0" algn="l">
              <a:spcBef>
                <a:spcPts val="0"/>
              </a:spcBef>
              <a:buSzTx/>
              <a:buNone/>
              <a:defRPr sz="4400">
                <a:latin typeface="Arial" charset="0"/>
                <a:ea typeface="Arial" charset="0"/>
                <a:cs typeface="Arial" charset="0"/>
              </a:defRPr>
            </a:lvl1pPr>
            <a:lvl2pPr marL="0" indent="228600" algn="l">
              <a:spcBef>
                <a:spcPts val="0"/>
              </a:spcBef>
              <a:buSzTx/>
              <a:buNone/>
              <a:defRPr sz="4400">
                <a:latin typeface="Arial" charset="0"/>
                <a:ea typeface="Arial" charset="0"/>
                <a:cs typeface="Arial" charset="0"/>
              </a:defRPr>
            </a:lvl2pPr>
            <a:lvl3pPr marL="0" indent="457200" algn="l">
              <a:spcBef>
                <a:spcPts val="0"/>
              </a:spcBef>
              <a:buSzTx/>
              <a:buNone/>
              <a:defRPr sz="4400">
                <a:latin typeface="Arial" charset="0"/>
                <a:ea typeface="Arial" charset="0"/>
                <a:cs typeface="Arial" charset="0"/>
              </a:defRPr>
            </a:lvl3pPr>
            <a:lvl4pPr marL="0" indent="685800" algn="l">
              <a:spcBef>
                <a:spcPts val="0"/>
              </a:spcBef>
              <a:buSzTx/>
              <a:buNone/>
              <a:defRPr sz="4400">
                <a:latin typeface="Arial" charset="0"/>
                <a:ea typeface="Arial" charset="0"/>
                <a:cs typeface="Arial" charset="0"/>
              </a:defRPr>
            </a:lvl4pPr>
            <a:lvl5pPr marL="0" indent="914400" algn="l">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647003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377996" y="1302940"/>
            <a:ext cx="22046779" cy="2190354"/>
          </a:xfrm>
          <a:prstGeom prst="rect">
            <a:avLst/>
          </a:prstGeom>
        </p:spPr>
        <p:txBody>
          <a:bodyPr/>
          <a:lstStyle>
            <a:lvl1pPr>
              <a:defRPr sz="8000"/>
            </a:lvl1pPr>
          </a:lstStyle>
          <a:p>
            <a:r>
              <a:rPr lang="en-US"/>
              <a:t>Click to edit Master title style</a:t>
            </a: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25522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normAutofit/>
          </a:bodyPr>
          <a:lstStyle>
            <a:lvl1pPr>
              <a:defRPr sz="8000"/>
            </a:lvl1pPr>
          </a:lstStyle>
          <a:p>
            <a:r>
              <a:rPr lang="en-US"/>
              <a:t>Click to edit Master title style</a:t>
            </a:r>
            <a:endParaRPr/>
          </a:p>
        </p:txBody>
      </p:sp>
      <p:sp>
        <p:nvSpPr>
          <p:cNvPr id="72" name="Body Level One…"/>
          <p:cNvSpPr txBox="1">
            <a:spLocks noGrp="1"/>
          </p:cNvSpPr>
          <p:nvPr>
            <p:ph type="body" idx="1"/>
          </p:nvPr>
        </p:nvSpPr>
        <p:spPr>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60073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0" name="Image"/>
          <p:cNvSpPr>
            <a:spLocks noGrp="1"/>
          </p:cNvSpPr>
          <p:nvPr>
            <p:ph type="pic" sz="half" idx="13"/>
          </p:nvPr>
        </p:nvSpPr>
        <p:spPr>
          <a:xfrm>
            <a:off x="15276733" y="1204474"/>
            <a:ext cx="8059797" cy="11297090"/>
          </a:xfrm>
          <a:prstGeom prst="rect">
            <a:avLst/>
          </a:prstGeom>
        </p:spPr>
        <p:txBody>
          <a:bodyPr lIns="91439" tIns="45719" rIns="91439" bIns="45719" anchor="t">
            <a:noAutofit/>
          </a:bodyPr>
          <a:lstStyle/>
          <a:p>
            <a:r>
              <a:rPr lang="en-US"/>
              <a:t>Click icon to add picture</a:t>
            </a:r>
            <a:endParaRPr/>
          </a:p>
        </p:txBody>
      </p:sp>
      <p:sp>
        <p:nvSpPr>
          <p:cNvPr id="81" name="Title Text"/>
          <p:cNvSpPr txBox="1">
            <a:spLocks noGrp="1"/>
          </p:cNvSpPr>
          <p:nvPr>
            <p:ph type="title"/>
          </p:nvPr>
        </p:nvSpPr>
        <p:spPr>
          <a:xfrm>
            <a:off x="1746789" y="1204473"/>
            <a:ext cx="13096611" cy="1532072"/>
          </a:xfrm>
          <a:prstGeom prst="rect">
            <a:avLst/>
          </a:prstGeom>
        </p:spPr>
        <p:txBody>
          <a:bodyPr/>
          <a:lstStyle>
            <a:lvl1pPr>
              <a:defRPr sz="8000"/>
            </a:lvl1pPr>
          </a:lstStyle>
          <a:p>
            <a:r>
              <a:rPr lang="en-US"/>
              <a:t>Click to edit Master title style</a:t>
            </a:r>
            <a:endParaRPr/>
          </a:p>
        </p:txBody>
      </p:sp>
      <p:sp>
        <p:nvSpPr>
          <p:cNvPr id="82" name="Body Level One…"/>
          <p:cNvSpPr txBox="1">
            <a:spLocks noGrp="1"/>
          </p:cNvSpPr>
          <p:nvPr>
            <p:ph type="body" sz="half" idx="1"/>
          </p:nvPr>
        </p:nvSpPr>
        <p:spPr>
          <a:xfrm>
            <a:off x="1746789" y="3464526"/>
            <a:ext cx="12718948" cy="7778925"/>
          </a:xfrm>
          <a:prstGeom prst="rect">
            <a:avLst/>
          </a:prstGeom>
        </p:spPr>
        <p:txBody>
          <a:bodyPr/>
          <a:lstStyle>
            <a:lvl1pPr marL="465364" indent="-465364">
              <a:spcBef>
                <a:spcPts val="4500"/>
              </a:spcBef>
              <a:defRPr sz="3800">
                <a:latin typeface="Arial" charset="0"/>
                <a:ea typeface="Arial" charset="0"/>
                <a:cs typeface="Arial" charset="0"/>
              </a:defRPr>
            </a:lvl1pPr>
            <a:lvl2pPr marL="808264" indent="-465364">
              <a:spcBef>
                <a:spcPts val="4500"/>
              </a:spcBef>
              <a:defRPr sz="3800">
                <a:latin typeface="Arial" charset="0"/>
                <a:ea typeface="Arial" charset="0"/>
                <a:cs typeface="Arial" charset="0"/>
              </a:defRPr>
            </a:lvl2pPr>
            <a:lvl3pPr marL="1151164" indent="-465364">
              <a:spcBef>
                <a:spcPts val="4500"/>
              </a:spcBef>
              <a:defRPr sz="3800">
                <a:latin typeface="Arial" charset="0"/>
                <a:ea typeface="Arial" charset="0"/>
                <a:cs typeface="Arial" charset="0"/>
              </a:defRPr>
            </a:lvl3pPr>
            <a:lvl4pPr marL="1494064" indent="-465364">
              <a:spcBef>
                <a:spcPts val="4500"/>
              </a:spcBef>
              <a:defRPr sz="3800">
                <a:latin typeface="Arial" charset="0"/>
                <a:ea typeface="Arial" charset="0"/>
                <a:cs typeface="Arial" charset="0"/>
              </a:defRPr>
            </a:lvl4pPr>
            <a:lvl5pPr marL="1836964" indent="-465364">
              <a:spcBef>
                <a:spcPts val="4500"/>
              </a:spcBef>
              <a:defRPr sz="38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19824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4387453" y="1785937"/>
            <a:ext cx="15609094" cy="10144126"/>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557003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r>
              <a:rPr lang="en-US"/>
              <a:t>Click icon to add picture</a:t>
            </a:r>
            <a:endParaRPr/>
          </a:p>
        </p:txBody>
      </p:sp>
      <p:sp>
        <p:nvSpPr>
          <p:cNvPr id="105" name="Image"/>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r>
              <a:rPr lang="en-US"/>
              <a:t>Click icon to add picture</a:t>
            </a:r>
            <a:endParaRPr/>
          </a:p>
        </p:txBody>
      </p:sp>
      <p:sp>
        <p:nvSpPr>
          <p:cNvPr id="106"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r>
              <a:rPr lang="en-US"/>
              <a:t>Click icon to add picture</a:t>
            </a:r>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345252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5"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r>
              <a:rPr lang="en-US"/>
              <a:t>Click icon to add picture</a:t>
            </a:r>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62662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071045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normAutofit/>
          </a:bodyPr>
          <a:lstStyle>
            <a:lvl1pPr>
              <a:defRPr sz="8000">
                <a:latin typeface="Arial" panose="020B0604020202020204" pitchFamily="34" charset="0"/>
                <a:ea typeface="Arial" panose="020B0604020202020204" pitchFamily="34" charset="0"/>
                <a:cs typeface="Arial" panose="020B0604020202020204" pitchFamily="34" charset="0"/>
                <a:sym typeface="Helvetica Light"/>
              </a:defRPr>
            </a:lvl1pPr>
          </a:lstStyle>
          <a:p>
            <a:r>
              <a:rPr lang="en-US"/>
              <a:t>Click to edit Master title style</a:t>
            </a:r>
            <a:endParaRPr/>
          </a:p>
        </p:txBody>
      </p:sp>
      <p:sp>
        <p:nvSpPr>
          <p:cNvPr id="141" name="Body Level One…"/>
          <p:cNvSpPr txBox="1">
            <a:spLocks noGrp="1"/>
          </p:cNvSpPr>
          <p:nvPr>
            <p:ph type="body" idx="1"/>
          </p:nvPr>
        </p:nvSpPr>
        <p:spPr>
          <a:xfrm>
            <a:off x="1340440" y="3661171"/>
            <a:ext cx="21703120" cy="8840392"/>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335886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69" name="Image"/>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r>
              <a:rPr lang="en-US"/>
              <a:t>Click icon to add picture</a:t>
            </a:r>
            <a:endParaRPr/>
          </a:p>
        </p:txBody>
      </p:sp>
      <p:sp>
        <p:nvSpPr>
          <p:cNvPr id="170" name="Title Text"/>
          <p:cNvSpPr txBox="1">
            <a:spLocks noGrp="1"/>
          </p:cNvSpPr>
          <p:nvPr>
            <p:ph type="title"/>
          </p:nvPr>
        </p:nvSpPr>
        <p:spPr>
          <a:xfrm>
            <a:off x="4833937" y="9447609"/>
            <a:ext cx="14716126" cy="2000251"/>
          </a:xfrm>
          <a:prstGeom prst="rect">
            <a:avLst/>
          </a:prstGeom>
        </p:spPr>
        <p:txBody>
          <a:bodyPr anchor="b"/>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71"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atin typeface="Arial" charset="0"/>
                <a:ea typeface="Arial" charset="0"/>
                <a:cs typeface="Arial" charset="0"/>
              </a:defRPr>
            </a:lvl1pPr>
            <a:lvl2pPr marL="0" indent="228600" algn="ctr">
              <a:spcBef>
                <a:spcPts val="0"/>
              </a:spcBef>
              <a:buSzTx/>
              <a:buNone/>
              <a:defRPr sz="4400">
                <a:latin typeface="Arial" charset="0"/>
                <a:ea typeface="Arial" charset="0"/>
                <a:cs typeface="Arial" charset="0"/>
              </a:defRPr>
            </a:lvl2pPr>
            <a:lvl3pPr marL="0" indent="457200" algn="ctr">
              <a:spcBef>
                <a:spcPts val="0"/>
              </a:spcBef>
              <a:buSzTx/>
              <a:buNone/>
              <a:defRPr sz="4400">
                <a:latin typeface="Arial" charset="0"/>
                <a:ea typeface="Arial" charset="0"/>
                <a:cs typeface="Arial" charset="0"/>
              </a:defRPr>
            </a:lvl3pPr>
            <a:lvl4pPr marL="0" indent="685800" algn="ctr">
              <a:spcBef>
                <a:spcPts val="0"/>
              </a:spcBef>
              <a:buSzTx/>
              <a:buNone/>
              <a:defRPr sz="4400">
                <a:latin typeface="Arial" charset="0"/>
                <a:ea typeface="Arial" charset="0"/>
                <a:cs typeface="Arial" charset="0"/>
              </a:defRPr>
            </a:lvl4pPr>
            <a:lvl5pPr marL="0" indent="914400" algn="ctr">
              <a:spcBef>
                <a:spcPts val="0"/>
              </a:spcBef>
              <a:buSzTx/>
              <a:buNone/>
              <a:defRPr sz="4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72" name="Slide Number"/>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8012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0" name="Image"/>
          <p:cNvSpPr>
            <a:spLocks noGrp="1"/>
          </p:cNvSpPr>
          <p:nvPr>
            <p:ph type="pic" sz="half" idx="13"/>
          </p:nvPr>
        </p:nvSpPr>
        <p:spPr>
          <a:xfrm>
            <a:off x="15276733" y="1204474"/>
            <a:ext cx="8059797" cy="11297090"/>
          </a:xfrm>
          <a:prstGeom prst="rect">
            <a:avLst/>
          </a:prstGeom>
        </p:spPr>
        <p:txBody>
          <a:bodyPr lIns="91439" tIns="45719" rIns="91439" bIns="45719" anchor="t">
            <a:noAutofit/>
          </a:bodyPr>
          <a:lstStyle/>
          <a:p>
            <a:r>
              <a:rPr lang="en-US"/>
              <a:t>Click icon to add picture</a:t>
            </a:r>
            <a:endParaRPr/>
          </a:p>
        </p:txBody>
      </p:sp>
      <p:sp>
        <p:nvSpPr>
          <p:cNvPr id="81" name="Title Text"/>
          <p:cNvSpPr txBox="1">
            <a:spLocks noGrp="1"/>
          </p:cNvSpPr>
          <p:nvPr>
            <p:ph type="title"/>
          </p:nvPr>
        </p:nvSpPr>
        <p:spPr>
          <a:xfrm>
            <a:off x="1746789" y="1204473"/>
            <a:ext cx="13096611" cy="1532072"/>
          </a:xfrm>
          <a:prstGeom prst="rect">
            <a:avLst/>
          </a:prstGeom>
        </p:spPr>
        <p:txBody>
          <a:bodyPr/>
          <a:lstStyle>
            <a:lvl1pPr>
              <a:defRPr sz="8000"/>
            </a:lvl1pPr>
          </a:lstStyle>
          <a:p>
            <a:r>
              <a:rPr lang="en-US"/>
              <a:t>Click to edit Master title style</a:t>
            </a:r>
            <a:endParaRPr/>
          </a:p>
        </p:txBody>
      </p:sp>
      <p:sp>
        <p:nvSpPr>
          <p:cNvPr id="82" name="Body Level One…"/>
          <p:cNvSpPr txBox="1">
            <a:spLocks noGrp="1"/>
          </p:cNvSpPr>
          <p:nvPr>
            <p:ph type="body" sz="half" idx="1"/>
          </p:nvPr>
        </p:nvSpPr>
        <p:spPr>
          <a:xfrm>
            <a:off x="1746789" y="3464526"/>
            <a:ext cx="12718948" cy="7778925"/>
          </a:xfrm>
          <a:prstGeom prst="rect">
            <a:avLst/>
          </a:prstGeom>
        </p:spPr>
        <p:txBody>
          <a:bodyPr/>
          <a:lstStyle>
            <a:lvl1pPr marL="465364" indent="-465364">
              <a:spcBef>
                <a:spcPts val="4500"/>
              </a:spcBef>
              <a:defRPr sz="3800">
                <a:latin typeface="Arial" charset="0"/>
                <a:ea typeface="Arial" charset="0"/>
                <a:cs typeface="Arial" charset="0"/>
              </a:defRPr>
            </a:lvl1pPr>
            <a:lvl2pPr marL="808264" indent="-465364">
              <a:spcBef>
                <a:spcPts val="4500"/>
              </a:spcBef>
              <a:defRPr sz="3800">
                <a:latin typeface="Arial" charset="0"/>
                <a:ea typeface="Arial" charset="0"/>
                <a:cs typeface="Arial" charset="0"/>
              </a:defRPr>
            </a:lvl2pPr>
            <a:lvl3pPr marL="1151164" indent="-465364">
              <a:spcBef>
                <a:spcPts val="4500"/>
              </a:spcBef>
              <a:defRPr sz="3800">
                <a:latin typeface="Arial" charset="0"/>
                <a:ea typeface="Arial" charset="0"/>
                <a:cs typeface="Arial" charset="0"/>
              </a:defRPr>
            </a:lvl3pPr>
            <a:lvl4pPr marL="1494064" indent="-465364">
              <a:spcBef>
                <a:spcPts val="4500"/>
              </a:spcBef>
              <a:defRPr sz="3800">
                <a:latin typeface="Arial" charset="0"/>
                <a:ea typeface="Arial" charset="0"/>
                <a:cs typeface="Arial" charset="0"/>
              </a:defRPr>
            </a:lvl4pPr>
            <a:lvl5pPr marL="1836964" indent="-465364">
              <a:spcBef>
                <a:spcPts val="4500"/>
              </a:spcBef>
              <a:defRPr sz="38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80" name="Line"/>
          <p:cNvSpPr/>
          <p:nvPr/>
        </p:nvSpPr>
        <p:spPr>
          <a:xfrm flipV="1">
            <a:off x="1135119" y="914399"/>
            <a:ext cx="21914068" cy="94593"/>
          </a:xfrm>
          <a:prstGeom prst="line">
            <a:avLst/>
          </a:prstGeom>
          <a:ln w="88900">
            <a:solidFill>
              <a:schemeClr val="accent5">
                <a:hueOff val="-176146"/>
                <a:satOff val="3665"/>
                <a:lumOff val="-13986"/>
              </a:schemeClr>
            </a:solidFill>
            <a:miter lim="400000"/>
          </a:ln>
        </p:spPr>
        <p:txBody>
          <a:bodyPr lIns="71437" tIns="71437" rIns="71437" bIns="71437" anchor="ctr"/>
          <a:lstStyle/>
          <a:p>
            <a:pPr>
              <a:defRPr sz="3200"/>
            </a:pPr>
            <a:endParaRPr/>
          </a:p>
        </p:txBody>
      </p:sp>
      <p:sp>
        <p:nvSpPr>
          <p:cNvPr id="182" name="Line"/>
          <p:cNvSpPr/>
          <p:nvPr/>
        </p:nvSpPr>
        <p:spPr>
          <a:xfrm>
            <a:off x="1135118" y="12675475"/>
            <a:ext cx="21914068" cy="31531"/>
          </a:xfrm>
          <a:prstGeom prst="line">
            <a:avLst/>
          </a:prstGeom>
          <a:noFill/>
          <a:ln w="38100" cap="flat">
            <a:solidFill>
              <a:schemeClr val="accent5">
                <a:hueOff val="-176146"/>
                <a:satOff val="3665"/>
                <a:lumOff val="-13986"/>
              </a:schemeClr>
            </a:solidFill>
            <a:prstDash val="solid"/>
            <a:miter lim="400000"/>
          </a:ln>
          <a:effectLst/>
        </p:spPr>
        <p:txBody>
          <a:bodyPr wrap="square" lIns="71437" tIns="71437" rIns="71437" bIns="71437" numCol="1" anchor="ctr">
            <a:noAutofit/>
          </a:bodyPr>
          <a:lstStyle/>
          <a:p>
            <a:pPr>
              <a:defRPr sz="3200"/>
            </a:pPr>
            <a:endParaRP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158905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192" name="Body Level One…"/>
          <p:cNvSpPr txBox="1">
            <a:spLocks noGrp="1"/>
          </p:cNvSpPr>
          <p:nvPr>
            <p:ph type="body" idx="1"/>
          </p:nvPr>
        </p:nvSpPr>
        <p:spPr>
          <a:xfrm>
            <a:off x="4387453" y="3661171"/>
            <a:ext cx="15609094" cy="8840392"/>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4" name="Line"/>
          <p:cNvSpPr/>
          <p:nvPr/>
        </p:nvSpPr>
        <p:spPr>
          <a:xfrm>
            <a:off x="1072056" y="12770069"/>
            <a:ext cx="22166316" cy="0"/>
          </a:xfrm>
          <a:prstGeom prst="line">
            <a:avLst/>
          </a:prstGeom>
          <a:noFill/>
          <a:ln w="38100" cap="flat">
            <a:solidFill>
              <a:schemeClr val="accent5">
                <a:hueOff val="-176146"/>
                <a:satOff val="3665"/>
                <a:lumOff val="-13986"/>
              </a:schemeClr>
            </a:solidFill>
            <a:prstDash val="solid"/>
            <a:miter lim="400000"/>
          </a:ln>
          <a:effectLst/>
        </p:spPr>
        <p:txBody>
          <a:bodyPr wrap="square" lIns="71437" tIns="71437" rIns="71437" bIns="71437" numCol="1" anchor="ctr">
            <a:noAutofit/>
          </a:bodyPr>
          <a:lstStyle/>
          <a:p>
            <a:pPr>
              <a:defRPr sz="3200"/>
            </a:pPr>
            <a:endParaRPr/>
          </a:p>
        </p:txBody>
      </p:sp>
      <p:sp>
        <p:nvSpPr>
          <p:cNvPr id="196" name="Line"/>
          <p:cNvSpPr/>
          <p:nvPr/>
        </p:nvSpPr>
        <p:spPr>
          <a:xfrm flipV="1">
            <a:off x="1072057" y="851338"/>
            <a:ext cx="22166316" cy="63061"/>
          </a:xfrm>
          <a:prstGeom prst="line">
            <a:avLst/>
          </a:prstGeom>
          <a:ln w="88900">
            <a:solidFill>
              <a:schemeClr val="accent5">
                <a:hueOff val="-176146"/>
                <a:satOff val="3665"/>
                <a:lumOff val="-13986"/>
              </a:schemeClr>
            </a:solidFill>
            <a:miter lim="400000"/>
          </a:ln>
        </p:spPr>
        <p:txBody>
          <a:bodyPr lIns="71437" tIns="71437" rIns="71437" bIns="71437" anchor="ctr"/>
          <a:lstStyle/>
          <a:p>
            <a:pPr>
              <a:defRPr sz="3200"/>
            </a:pPr>
            <a:endParaRP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77141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204" name="Image"/>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r>
              <a:rPr lang="en-US"/>
              <a:t>Click icon to add picture</a:t>
            </a:r>
            <a:endParaRPr/>
          </a:p>
        </p:txBody>
      </p:sp>
      <p:sp>
        <p:nvSpPr>
          <p:cNvPr id="205" name="Title Text"/>
          <p:cNvSpPr txBox="1">
            <a:spLocks noGrp="1"/>
          </p:cNvSpPr>
          <p:nvPr>
            <p:ph type="title"/>
          </p:nvPr>
        </p:nvSpPr>
        <p:spPr>
          <a:prstGeom prst="rect">
            <a:avLst/>
          </a:prstGeom>
        </p:spPr>
        <p:txBody>
          <a:bodyPr/>
          <a:lstStyle>
            <a:lvl1pPr>
              <a:defRPr sz="11200">
                <a:latin typeface="Arial Narrow" charset="0"/>
                <a:ea typeface="Arial Narrow" charset="0"/>
                <a:cs typeface="Arial Narrow" charset="0"/>
                <a:sym typeface="Helvetica Light"/>
              </a:defRPr>
            </a:lvl1pPr>
          </a:lstStyle>
          <a:p>
            <a:r>
              <a:rPr lang="en-US"/>
              <a:t>Click to edit Master title style</a:t>
            </a:r>
            <a:endParaRPr/>
          </a:p>
        </p:txBody>
      </p:sp>
      <p:sp>
        <p:nvSpPr>
          <p:cNvPr id="206" name="Body Level One…"/>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atin typeface="Arial" charset="0"/>
                <a:ea typeface="Arial" charset="0"/>
                <a:cs typeface="Arial" charset="0"/>
              </a:defRPr>
            </a:lvl1pPr>
            <a:lvl2pPr marL="808264" indent="-465364">
              <a:spcBef>
                <a:spcPts val="4500"/>
              </a:spcBef>
              <a:defRPr sz="3800">
                <a:latin typeface="Arial" charset="0"/>
                <a:ea typeface="Arial" charset="0"/>
                <a:cs typeface="Arial" charset="0"/>
              </a:defRPr>
            </a:lvl2pPr>
            <a:lvl3pPr marL="1151164" indent="-465364">
              <a:spcBef>
                <a:spcPts val="4500"/>
              </a:spcBef>
              <a:defRPr sz="3800">
                <a:latin typeface="Arial" charset="0"/>
                <a:ea typeface="Arial" charset="0"/>
                <a:cs typeface="Arial" charset="0"/>
              </a:defRPr>
            </a:lvl3pPr>
            <a:lvl4pPr marL="1494064" indent="-465364">
              <a:spcBef>
                <a:spcPts val="4500"/>
              </a:spcBef>
              <a:defRPr sz="3800">
                <a:latin typeface="Arial" charset="0"/>
                <a:ea typeface="Arial" charset="0"/>
                <a:cs typeface="Arial" charset="0"/>
              </a:defRPr>
            </a:lvl4pPr>
            <a:lvl5pPr marL="1836964" indent="-465364">
              <a:spcBef>
                <a:spcPts val="4500"/>
              </a:spcBef>
              <a:defRPr sz="38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512406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111" name="Shape 111"/>
          <p:cNvSpPr>
            <a:spLocks noGrp="1"/>
          </p:cNvSpPr>
          <p:nvPr>
            <p:ph type="title"/>
          </p:nvPr>
        </p:nvSpPr>
        <p:spPr>
          <a:xfrm>
            <a:off x="2370388" y="11073369"/>
            <a:ext cx="19619412" cy="1791149"/>
          </a:xfrm>
          <a:prstGeom prst="rect">
            <a:avLst/>
          </a:prstGeom>
        </p:spPr>
        <p:txBody>
          <a:bodyPr/>
          <a:lstStyle>
            <a:lvl1pPr>
              <a:defRPr sz="13125" cap="none" spc="654" baseline="0">
                <a:solidFill>
                  <a:srgbClr val="0070C0"/>
                </a:solidFill>
              </a:defRPr>
            </a:lvl1pPr>
          </a:lstStyle>
          <a:p>
            <a:r>
              <a:rPr lang="en-US"/>
              <a:t>Click to edit Master title style</a:t>
            </a:r>
            <a:endParaRPr dirty="0"/>
          </a:p>
        </p:txBody>
      </p:sp>
      <p:sp>
        <p:nvSpPr>
          <p:cNvPr id="115" name="Shape 115"/>
          <p:cNvSpPr>
            <a:spLocks noGrp="1"/>
          </p:cNvSpPr>
          <p:nvPr>
            <p:ph type="body" sz="half" idx="1"/>
          </p:nvPr>
        </p:nvSpPr>
        <p:spPr>
          <a:xfrm>
            <a:off x="2370390" y="3035684"/>
            <a:ext cx="19619409" cy="5003023"/>
          </a:xfrm>
          <a:prstGeom prst="rect">
            <a:avLst/>
          </a:prstGeom>
        </p:spPr>
        <p:txBody>
          <a:bodyPr anchor="t"/>
          <a:lstStyle>
            <a:lvl1pPr marL="714385"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1pPr>
            <a:lvl2pPr marL="1143017"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2pPr>
            <a:lvl3pPr marL="1571648"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3pPr>
            <a:lvl4pPr marL="2000279"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4pPr>
            <a:lvl5pPr marL="2428910" indent="-714385" algn="l">
              <a:buClr>
                <a:srgbClr val="3CA570"/>
              </a:buClr>
              <a:buSzPct val="100000"/>
              <a:buChar char="•"/>
              <a:defRPr sz="4500" spc="0">
                <a:solidFill>
                  <a:srgbClr val="53585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5580286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252" name="Shape 252"/>
          <p:cNvSpPr>
            <a:spLocks noGrp="1"/>
          </p:cNvSpPr>
          <p:nvPr>
            <p:ph type="body" idx="14" hasCustomPrompt="1"/>
          </p:nvPr>
        </p:nvSpPr>
        <p:spPr>
          <a:xfrm flipH="1">
            <a:off x="18017542" y="1"/>
            <a:ext cx="13355837"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864" y="21600"/>
                </a:lnTo>
                <a:lnTo>
                  <a:pt x="0" y="21600"/>
                </a:lnTo>
                <a:lnTo>
                  <a:pt x="0" y="0"/>
                </a:lnTo>
                <a:close/>
              </a:path>
            </a:pathLst>
          </a:custGeom>
          <a:solidFill>
            <a:schemeClr val="accent3">
              <a:alpha val="80217"/>
            </a:schemeClr>
          </a:solidFill>
        </p:spPr>
        <p:txBody>
          <a:bodyPr/>
          <a:lstStyle>
            <a:lvl1pPr>
              <a:defRPr>
                <a:latin typeface="Arial" panose="020B0604020202020204" pitchFamily="34" charset="0"/>
                <a:cs typeface="Arial" panose="020B0604020202020204" pitchFamily="34" charset="0"/>
              </a:defRPr>
            </a:lvl1pPr>
          </a:lstStyle>
          <a:p>
            <a:r>
              <a:rPr lang="en-US"/>
              <a:t> </a:t>
            </a:r>
            <a:endParaRPr/>
          </a:p>
        </p:txBody>
      </p:sp>
      <p:sp>
        <p:nvSpPr>
          <p:cNvPr id="253" name="Shape 253"/>
          <p:cNvSpPr>
            <a:spLocks noGrp="1"/>
          </p:cNvSpPr>
          <p:nvPr>
            <p:ph type="body" sz="half" idx="1"/>
          </p:nvPr>
        </p:nvSpPr>
        <p:spPr>
          <a:xfrm>
            <a:off x="831506" y="3962932"/>
            <a:ext cx="17186037" cy="8931887"/>
          </a:xfrm>
          <a:prstGeom prst="rect">
            <a:avLst/>
          </a:prstGeom>
        </p:spPr>
        <p:txBody>
          <a:bodyPr/>
          <a:lstStyle>
            <a:lvl1pPr marL="714385"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1pPr>
            <a:lvl2pPr marL="1143017"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2pPr>
            <a:lvl3pPr marL="1571648"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3pPr>
            <a:lvl4pPr marL="2000279"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4pPr>
            <a:lvl5pPr marL="2428910" indent="-714385" algn="l">
              <a:buClr>
                <a:srgbClr val="FFFFFF"/>
              </a:buClr>
              <a:buSzPct val="100000"/>
              <a:buChar char="•"/>
              <a:defRPr sz="4500" spc="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Shape 201">
            <a:extLst>
              <a:ext uri="{FF2B5EF4-FFF2-40B4-BE49-F238E27FC236}">
                <a16:creationId xmlns:a16="http://schemas.microsoft.com/office/drawing/2014/main" id="{C7ABAE97-BCF7-C44D-B5AC-8B4D65C8759D}"/>
              </a:ext>
            </a:extLst>
          </p:cNvPr>
          <p:cNvSpPr>
            <a:spLocks noGrp="1"/>
          </p:cNvSpPr>
          <p:nvPr>
            <p:ph type="title"/>
          </p:nvPr>
        </p:nvSpPr>
        <p:spPr>
          <a:xfrm>
            <a:off x="831506" y="425855"/>
            <a:ext cx="22287818" cy="2715896"/>
          </a:xfrm>
          <a:prstGeom prst="rect">
            <a:avLst/>
          </a:prstGeom>
        </p:spPr>
        <p:txBody>
          <a:bodyPr anchor="ctr">
            <a:normAutofit/>
          </a:bodyPr>
          <a:lstStyle>
            <a:lvl1pPr algn="l">
              <a:defRPr sz="11250" cap="none" spc="654" baseline="0">
                <a:solidFill>
                  <a:schemeClr val="tx1"/>
                </a:solidFill>
              </a:defRPr>
            </a:lvl1pPr>
          </a:lstStyle>
          <a:p>
            <a:r>
              <a:rPr lang="en-US"/>
              <a:t>Click to edit Master title style</a:t>
            </a:r>
            <a:endParaRPr dirty="0"/>
          </a:p>
        </p:txBody>
      </p:sp>
      <p:sp>
        <p:nvSpPr>
          <p:cNvPr id="2" name="TextBox 1">
            <a:extLst>
              <a:ext uri="{FF2B5EF4-FFF2-40B4-BE49-F238E27FC236}">
                <a16:creationId xmlns:a16="http://schemas.microsoft.com/office/drawing/2014/main" id="{34A5E0E4-82C8-1642-ACB0-F6BC0FE58557}"/>
              </a:ext>
            </a:extLst>
          </p:cNvPr>
          <p:cNvSpPr txBox="1"/>
          <p:nvPr userDrawn="1"/>
        </p:nvSpPr>
        <p:spPr>
          <a:xfrm>
            <a:off x="13572710" y="710803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ctr" defTabSz="821502" rtl="0" fontAlgn="auto" latinLnBrk="0" hangingPunct="0">
              <a:lnSpc>
                <a:spcPct val="110000"/>
              </a:lnSpc>
              <a:spcBef>
                <a:spcPts val="3656"/>
              </a:spcBef>
              <a:spcAft>
                <a:spcPts val="0"/>
              </a:spcAft>
              <a:buClrTx/>
              <a:buSzTx/>
              <a:buFontTx/>
              <a:buNone/>
              <a:tabLst/>
            </a:pPr>
            <a:endParaRPr kumimoji="0" lang="en-US" sz="3656" b="0" i="0" u="none" strike="noStrike" cap="none" spc="0" normalizeH="0" baseline="0" dirty="0">
              <a:ln>
                <a:noFill/>
              </a:ln>
              <a:solidFill>
                <a:srgbClr val="FFFFFF"/>
              </a:solidFill>
              <a:effectLst/>
              <a:uFillTx/>
              <a:latin typeface="Avenir Book"/>
              <a:ea typeface="Avenir Book"/>
              <a:cs typeface="Avenir Book"/>
              <a:sym typeface="Avenir Book"/>
            </a:endParaRPr>
          </a:p>
        </p:txBody>
      </p:sp>
      <p:sp>
        <p:nvSpPr>
          <p:cNvPr id="4" name="TextBox 3">
            <a:extLst>
              <a:ext uri="{FF2B5EF4-FFF2-40B4-BE49-F238E27FC236}">
                <a16:creationId xmlns:a16="http://schemas.microsoft.com/office/drawing/2014/main" id="{651314AC-4B7D-3C47-B9B3-946D0FD87934}"/>
              </a:ext>
            </a:extLst>
          </p:cNvPr>
          <p:cNvSpPr txBox="1"/>
          <p:nvPr userDrawn="1"/>
        </p:nvSpPr>
        <p:spPr>
          <a:xfrm>
            <a:off x="13322687" y="725090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ctr" defTabSz="821502" rtl="0" fontAlgn="auto" latinLnBrk="0" hangingPunct="0">
              <a:lnSpc>
                <a:spcPct val="110000"/>
              </a:lnSpc>
              <a:spcBef>
                <a:spcPts val="3656"/>
              </a:spcBef>
              <a:spcAft>
                <a:spcPts val="0"/>
              </a:spcAft>
              <a:buClrTx/>
              <a:buSzTx/>
              <a:buFontTx/>
              <a:buNone/>
              <a:tabLst/>
            </a:pPr>
            <a:endParaRPr kumimoji="0" lang="en-US" sz="3656" b="0" i="0" u="none" strike="noStrike" cap="none" spc="0" normalizeH="0" baseline="0" dirty="0">
              <a:ln>
                <a:noFill/>
              </a:ln>
              <a:solidFill>
                <a:srgbClr val="FFFFFF"/>
              </a:solidFill>
              <a:effectLst/>
              <a:uFillTx/>
              <a:latin typeface="Avenir Book"/>
              <a:ea typeface="Avenir Book"/>
              <a:cs typeface="Avenir Book"/>
              <a:sym typeface="Avenir Book"/>
            </a:endParaRPr>
          </a:p>
        </p:txBody>
      </p:sp>
      <p:sp>
        <p:nvSpPr>
          <p:cNvPr id="5" name="TextBox 4">
            <a:extLst>
              <a:ext uri="{FF2B5EF4-FFF2-40B4-BE49-F238E27FC236}">
                <a16:creationId xmlns:a16="http://schemas.microsoft.com/office/drawing/2014/main" id="{D19F42E1-31C7-4D4D-9550-D68075F186D5}"/>
              </a:ext>
            </a:extLst>
          </p:cNvPr>
          <p:cNvSpPr txBox="1"/>
          <p:nvPr userDrawn="1"/>
        </p:nvSpPr>
        <p:spPr>
          <a:xfrm>
            <a:off x="16715864" y="1250156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ctr" defTabSz="821502" rtl="0" fontAlgn="auto" latinLnBrk="0" hangingPunct="0">
              <a:lnSpc>
                <a:spcPct val="110000"/>
              </a:lnSpc>
              <a:spcBef>
                <a:spcPts val="3656"/>
              </a:spcBef>
              <a:spcAft>
                <a:spcPts val="0"/>
              </a:spcAft>
              <a:buClrTx/>
              <a:buSzTx/>
              <a:buFontTx/>
              <a:buNone/>
              <a:tabLst/>
            </a:pPr>
            <a:endParaRPr kumimoji="0" lang="en-US" sz="3656" b="0" i="0" u="none" strike="noStrike" cap="none" spc="0" normalizeH="0" baseline="0" dirty="0">
              <a:ln>
                <a:noFill/>
              </a:ln>
              <a:solidFill>
                <a:srgbClr val="FFFFFF"/>
              </a:solidFill>
              <a:effectLst/>
              <a:uFillTx/>
              <a:latin typeface="Avenir Book"/>
              <a:ea typeface="Avenir Book"/>
              <a:cs typeface="Avenir Book"/>
              <a:sym typeface="Avenir Book"/>
            </a:endParaRPr>
          </a:p>
        </p:txBody>
      </p:sp>
    </p:spTree>
    <p:extLst>
      <p:ext uri="{BB962C8B-B14F-4D97-AF65-F5344CB8AC3E}">
        <p14:creationId xmlns:p14="http://schemas.microsoft.com/office/powerpoint/2010/main" val="49640465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707FE2-8AF9-49D2-8CAC-F62AEC98262A}"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904950" y="13010554"/>
            <a:ext cx="556242" cy="513601"/>
          </a:xfrm>
        </p:spPr>
        <p:txBody>
          <a:bodyPr/>
          <a:lstStyle/>
          <a:p>
            <a:fld id="{38C788A3-526C-4F12-9F98-64D0C61A9288}" type="slidenum">
              <a:rPr lang="en-US" smtClean="0"/>
              <a:t>‹#›</a:t>
            </a:fld>
            <a:endParaRPr lang="en-US"/>
          </a:p>
        </p:txBody>
      </p:sp>
    </p:spTree>
    <p:extLst>
      <p:ext uri="{BB962C8B-B14F-4D97-AF65-F5344CB8AC3E}">
        <p14:creationId xmlns:p14="http://schemas.microsoft.com/office/powerpoint/2010/main" val="2740918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
    <p:spTree>
      <p:nvGrpSpPr>
        <p:cNvPr id="1" name=""/>
        <p:cNvGrpSpPr/>
        <p:nvPr/>
      </p:nvGrpSpPr>
      <p:grpSpPr>
        <a:xfrm>
          <a:off x="0" y="0"/>
          <a:ext cx="0" cy="0"/>
          <a:chOff x="0" y="0"/>
          <a:chExt cx="0" cy="0"/>
        </a:xfrm>
      </p:grpSpPr>
      <p:sp>
        <p:nvSpPr>
          <p:cNvPr id="79" name="Shape 79"/>
          <p:cNvSpPr>
            <a:spLocks noGrp="1"/>
          </p:cNvSpPr>
          <p:nvPr>
            <p:ph type="title"/>
          </p:nvPr>
        </p:nvSpPr>
        <p:spPr>
          <a:xfrm>
            <a:off x="2370388" y="901695"/>
            <a:ext cx="19619412" cy="1791148"/>
          </a:xfrm>
          <a:prstGeom prst="rect">
            <a:avLst/>
          </a:prstGeom>
        </p:spPr>
        <p:txBody>
          <a:bodyPr/>
          <a:lstStyle>
            <a:lvl1pPr>
              <a:defRPr sz="13125" cap="none" spc="654" baseline="0">
                <a:solidFill>
                  <a:schemeClr val="tx1"/>
                </a:solidFill>
              </a:defRPr>
            </a:lvl1pPr>
          </a:lstStyle>
          <a:p>
            <a:r>
              <a:rPr lang="en-US" dirty="0"/>
              <a:t>Click to edit Master title style</a:t>
            </a:r>
            <a:endParaRPr dirty="0"/>
          </a:p>
        </p:txBody>
      </p:sp>
    </p:spTree>
    <p:extLst>
      <p:ext uri="{BB962C8B-B14F-4D97-AF65-F5344CB8AC3E}">
        <p14:creationId xmlns:p14="http://schemas.microsoft.com/office/powerpoint/2010/main" val="313344375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100" name="Shape 100"/>
          <p:cNvSpPr>
            <a:spLocks noGrp="1"/>
          </p:cNvSpPr>
          <p:nvPr>
            <p:ph type="title"/>
          </p:nvPr>
        </p:nvSpPr>
        <p:spPr>
          <a:xfrm>
            <a:off x="2370388" y="11073369"/>
            <a:ext cx="19619412" cy="1791149"/>
          </a:xfrm>
          <a:prstGeom prst="rect">
            <a:avLst/>
          </a:prstGeom>
        </p:spPr>
        <p:txBody>
          <a:bodyPr/>
          <a:lstStyle>
            <a:lvl1pPr>
              <a:defRPr sz="13125" cap="none" spc="654" baseline="0">
                <a:solidFill>
                  <a:schemeClr val="tx1"/>
                </a:solidFill>
              </a:defRPr>
            </a:lvl1pPr>
          </a:lstStyle>
          <a:p>
            <a:r>
              <a:rPr lang="en-US" dirty="0"/>
              <a:t>Click to edit Master title style</a:t>
            </a:r>
            <a:endParaRPr dirty="0"/>
          </a:p>
        </p:txBody>
      </p:sp>
    </p:spTree>
    <p:extLst>
      <p:ext uri="{BB962C8B-B14F-4D97-AF65-F5344CB8AC3E}">
        <p14:creationId xmlns:p14="http://schemas.microsoft.com/office/powerpoint/2010/main" val="292651905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922583" y="13010554"/>
            <a:ext cx="520975" cy="513601"/>
          </a:xfrm>
        </p:spPr>
        <p:txBody>
          <a:bodyPr/>
          <a:lstStyle/>
          <a:p>
            <a:fld id="{4E3EEF4E-FEA8-4738-B8DC-B364C66A1727}" type="slidenum">
              <a:rPr lang="en-US" smtClean="0"/>
              <a:t>‹#›</a:t>
            </a:fld>
            <a:endParaRPr lang="en-US"/>
          </a:p>
        </p:txBody>
      </p:sp>
      <p:sp>
        <p:nvSpPr>
          <p:cNvPr id="5" name="Title 1"/>
          <p:cNvSpPr>
            <a:spLocks noGrp="1"/>
          </p:cNvSpPr>
          <p:nvPr>
            <p:ph type="title"/>
          </p:nvPr>
        </p:nvSpPr>
        <p:spPr>
          <a:xfrm>
            <a:off x="982132" y="269875"/>
            <a:ext cx="20574000" cy="2651126"/>
          </a:xfrm>
        </p:spPr>
        <p:txBody>
          <a:bodyPr anchor="b"/>
          <a:lstStyle/>
          <a:p>
            <a:r>
              <a:rPr lang="en-US"/>
              <a:t>Click to edit Master title style</a:t>
            </a:r>
            <a:endParaRPr lang="en-US" dirty="0"/>
          </a:p>
        </p:txBody>
      </p:sp>
      <p:sp>
        <p:nvSpPr>
          <p:cNvPr id="6" name="Rectangle 5"/>
          <p:cNvSpPr/>
          <p:nvPr/>
        </p:nvSpPr>
        <p:spPr>
          <a:xfrm>
            <a:off x="-1" y="2909302"/>
            <a:ext cx="19998266" cy="133460"/>
          </a:xfrm>
          <a:prstGeom prst="rect">
            <a:avLst/>
          </a:prstGeom>
          <a:solidFill>
            <a:srgbClr val="213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Tree>
    <p:extLst>
      <p:ext uri="{BB962C8B-B14F-4D97-AF65-F5344CB8AC3E}">
        <p14:creationId xmlns:p14="http://schemas.microsoft.com/office/powerpoint/2010/main" val="2751192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85242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4387453" y="1785937"/>
            <a:ext cx="15609094" cy="10144126"/>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r>
              <a:rPr lang="en-US"/>
              <a:t>Click icon to add picture</a:t>
            </a:r>
            <a:endParaRPr/>
          </a:p>
        </p:txBody>
      </p:sp>
      <p:sp>
        <p:nvSpPr>
          <p:cNvPr id="105" name="Image"/>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r>
              <a:rPr lang="en-US"/>
              <a:t>Click icon to add picture</a:t>
            </a:r>
            <a:endParaRPr/>
          </a:p>
        </p:txBody>
      </p:sp>
      <p:sp>
        <p:nvSpPr>
          <p:cNvPr id="106"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r>
              <a:rPr lang="en-US"/>
              <a:t>Click icon to add picture</a:t>
            </a:r>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5"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r>
              <a:rPr lang="en-US"/>
              <a:t>Click icon to add picture</a:t>
            </a:r>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16000"/>
          </a:srgb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340440" y="625077"/>
            <a:ext cx="21703120" cy="303609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rPr dirty="0"/>
              <a:t>Title Text</a:t>
            </a:r>
          </a:p>
        </p:txBody>
      </p:sp>
      <p:sp>
        <p:nvSpPr>
          <p:cNvPr id="3" name="Body Level One…"/>
          <p:cNvSpPr txBox="1">
            <a:spLocks noGrp="1"/>
          </p:cNvSpPr>
          <p:nvPr>
            <p:ph type="body" idx="1"/>
          </p:nvPr>
        </p:nvSpPr>
        <p:spPr>
          <a:xfrm>
            <a:off x="1340440" y="3661171"/>
            <a:ext cx="21703120" cy="8141051"/>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lide Number"/>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9" r:id="rId8"/>
    <p:sldLayoutId id="2147483660" r:id="rId9"/>
    <p:sldLayoutId id="2147483664" r:id="rId10"/>
    <p:sldLayoutId id="2147483665" r:id="rId11"/>
    <p:sldLayoutId id="2147483666" r:id="rId12"/>
    <p:sldLayoutId id="2147483667" r:id="rId13"/>
    <p:sldLayoutId id="2147483700" r:id="rId14"/>
    <p:sldLayoutId id="2147483701" r:id="rId15"/>
    <p:sldLayoutId id="2147483703" r:id="rId16"/>
    <p:sldLayoutId id="2147483704" r:id="rId17"/>
    <p:sldLayoutId id="2147483705" r:id="rId18"/>
  </p:sldLayoutIdLst>
  <p:transition spd="med"/>
  <p:txStyles>
    <p:titleStyle>
      <a:lvl1pPr marL="0" marR="0" indent="0" algn="l" defTabSz="821531" rtl="0" eaLnBrk="1" latinLnBrk="0" hangingPunct="1">
        <a:lnSpc>
          <a:spcPct val="100000"/>
        </a:lnSpc>
        <a:spcBef>
          <a:spcPts val="0"/>
        </a:spcBef>
        <a:spcAft>
          <a:spcPts val="0"/>
        </a:spcAft>
        <a:buClrTx/>
        <a:buSzTx/>
        <a:buFontTx/>
        <a:buNone/>
        <a:tabLst/>
        <a:defRPr sz="8000" b="0" i="0" u="none" strike="noStrike" cap="none" spc="0" baseline="0">
          <a:ln>
            <a:noFill/>
          </a:ln>
          <a:solidFill>
            <a:schemeClr val="accent1">
              <a:lumMod val="75000"/>
            </a:schemeClr>
          </a:solidFill>
          <a:uFillTx/>
          <a:latin typeface="Arial" panose="020B0604020202020204" pitchFamily="34" charset="0"/>
          <a:ea typeface="+mj-ea"/>
          <a:cs typeface="Arial" panose="020B0604020202020204" pitchFamily="34" charset="0"/>
          <a:sym typeface="Avenir Next Condensed Medium"/>
        </a:defRPr>
      </a:lvl1pPr>
      <a:lvl2pPr marL="0" marR="0" indent="2286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2pPr>
      <a:lvl3pPr marL="0" marR="0" indent="4572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3pPr>
      <a:lvl4pPr marL="0" marR="0" indent="6858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4pPr>
      <a:lvl5pPr marL="0" marR="0" indent="9144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5pPr>
      <a:lvl6pPr marL="0" marR="0" indent="11430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6pPr>
      <a:lvl7pPr marL="0" marR="0" indent="13716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7pPr>
      <a:lvl8pPr marL="0" marR="0" indent="16002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8pPr>
      <a:lvl9pPr marL="0" marR="0" indent="18288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9pPr>
    </p:titleStyle>
    <p:bodyStyle>
      <a:lvl1pPr marL="617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1pPr>
      <a:lvl2pPr marL="1061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2pPr>
      <a:lvl3pPr marL="1506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3pPr>
      <a:lvl4pPr marL="1950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4pPr>
      <a:lvl5pPr marL="2395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5pPr>
      <a:lvl6pPr marL="2839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6000"/>
          </a:srgb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340440" y="625077"/>
            <a:ext cx="21703120" cy="303609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Title Text</a:t>
            </a:r>
          </a:p>
        </p:txBody>
      </p:sp>
      <p:sp>
        <p:nvSpPr>
          <p:cNvPr id="3" name="Body Level One…"/>
          <p:cNvSpPr txBox="1">
            <a:spLocks noGrp="1"/>
          </p:cNvSpPr>
          <p:nvPr>
            <p:ph type="body" idx="1"/>
          </p:nvPr>
        </p:nvSpPr>
        <p:spPr>
          <a:xfrm>
            <a:off x="1340440" y="3661171"/>
            <a:ext cx="21703120" cy="8141051"/>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lide Number"/>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38150348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Lst>
  <p:transition spd="med"/>
  <p:txStyles>
    <p:titleStyle>
      <a:lvl1pPr marL="0" marR="0" indent="0" algn="l" defTabSz="821531" rtl="0" eaLnBrk="1" latinLnBrk="0" hangingPunct="1">
        <a:lnSpc>
          <a:spcPct val="100000"/>
        </a:lnSpc>
        <a:spcBef>
          <a:spcPts val="0"/>
        </a:spcBef>
        <a:spcAft>
          <a:spcPts val="0"/>
        </a:spcAft>
        <a:buClrTx/>
        <a:buSzTx/>
        <a:buFontTx/>
        <a:buNone/>
        <a:tabLst/>
        <a:defRPr sz="8000" b="0" i="0" u="none" strike="noStrike" cap="none" spc="0" baseline="0">
          <a:ln>
            <a:noFill/>
          </a:ln>
          <a:solidFill>
            <a:schemeClr val="accent1">
              <a:lumMod val="75000"/>
            </a:schemeClr>
          </a:solidFill>
          <a:uFillTx/>
          <a:latin typeface="Arial" panose="020B0604020202020204" pitchFamily="34" charset="0"/>
          <a:ea typeface="+mj-ea"/>
          <a:cs typeface="Arial" panose="020B0604020202020204" pitchFamily="34" charset="0"/>
          <a:sym typeface="Avenir Next Condensed Medium"/>
        </a:defRPr>
      </a:lvl1pPr>
      <a:lvl2pPr marL="0" marR="0" indent="2286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2pPr>
      <a:lvl3pPr marL="0" marR="0" indent="4572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3pPr>
      <a:lvl4pPr marL="0" marR="0" indent="6858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4pPr>
      <a:lvl5pPr marL="0" marR="0" indent="9144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5pPr>
      <a:lvl6pPr marL="0" marR="0" indent="11430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6pPr>
      <a:lvl7pPr marL="0" marR="0" indent="13716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7pPr>
      <a:lvl8pPr marL="0" marR="0" indent="16002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8pPr>
      <a:lvl9pPr marL="0" marR="0" indent="18288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9pPr>
    </p:titleStyle>
    <p:bodyStyle>
      <a:lvl1pPr marL="617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1pPr>
      <a:lvl2pPr marL="1061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2pPr>
      <a:lvl3pPr marL="1506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3pPr>
      <a:lvl4pPr marL="1950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4pPr>
      <a:lvl5pPr marL="2395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5pPr>
      <a:lvl6pPr marL="2839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alpha val="16000"/>
          </a:srgb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340440" y="625077"/>
            <a:ext cx="21703120" cy="303609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Title Text</a:t>
            </a:r>
          </a:p>
        </p:txBody>
      </p:sp>
      <p:sp>
        <p:nvSpPr>
          <p:cNvPr id="3" name="Body Level One…"/>
          <p:cNvSpPr txBox="1">
            <a:spLocks noGrp="1"/>
          </p:cNvSpPr>
          <p:nvPr>
            <p:ph type="body" idx="1"/>
          </p:nvPr>
        </p:nvSpPr>
        <p:spPr>
          <a:xfrm>
            <a:off x="1340440" y="3661171"/>
            <a:ext cx="21703120" cy="8141051"/>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lide Number"/>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309981667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Lst>
  <p:transition spd="med"/>
  <p:txStyles>
    <p:titleStyle>
      <a:lvl1pPr marL="0" marR="0" indent="0" algn="l" defTabSz="821531" rtl="0" eaLnBrk="1" latinLnBrk="0" hangingPunct="1">
        <a:lnSpc>
          <a:spcPct val="100000"/>
        </a:lnSpc>
        <a:spcBef>
          <a:spcPts val="0"/>
        </a:spcBef>
        <a:spcAft>
          <a:spcPts val="0"/>
        </a:spcAft>
        <a:buClrTx/>
        <a:buSzTx/>
        <a:buFontTx/>
        <a:buNone/>
        <a:tabLst/>
        <a:defRPr sz="8000" b="0" i="0" u="none" strike="noStrike" cap="none" spc="0" baseline="0">
          <a:ln>
            <a:noFill/>
          </a:ln>
          <a:solidFill>
            <a:schemeClr val="accent1">
              <a:lumMod val="75000"/>
            </a:schemeClr>
          </a:solidFill>
          <a:uFillTx/>
          <a:latin typeface="Arial" panose="020B0604020202020204" pitchFamily="34" charset="0"/>
          <a:ea typeface="+mj-ea"/>
          <a:cs typeface="Arial" panose="020B0604020202020204" pitchFamily="34" charset="0"/>
          <a:sym typeface="Avenir Next Condensed Medium"/>
        </a:defRPr>
      </a:lvl1pPr>
      <a:lvl2pPr marL="0" marR="0" indent="2286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2pPr>
      <a:lvl3pPr marL="0" marR="0" indent="4572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3pPr>
      <a:lvl4pPr marL="0" marR="0" indent="6858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4pPr>
      <a:lvl5pPr marL="0" marR="0" indent="9144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5pPr>
      <a:lvl6pPr marL="0" marR="0" indent="11430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6pPr>
      <a:lvl7pPr marL="0" marR="0" indent="13716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7pPr>
      <a:lvl8pPr marL="0" marR="0" indent="16002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8pPr>
      <a:lvl9pPr marL="0" marR="0" indent="1828800" algn="ctr" defTabSz="821531" rtl="0" eaLnBrk="1" latinLnBrk="0" hangingPunct="1">
        <a:lnSpc>
          <a:spcPct val="100000"/>
        </a:lnSpc>
        <a:spcBef>
          <a:spcPts val="0"/>
        </a:spcBef>
        <a:spcAft>
          <a:spcPts val="0"/>
        </a:spcAft>
        <a:buClrTx/>
        <a:buSzTx/>
        <a:buFontTx/>
        <a:buNone/>
        <a:tabLst/>
        <a:defRPr sz="9000" b="0" i="0" u="none" strike="noStrike" cap="none" spc="0" baseline="0">
          <a:ln>
            <a:noFill/>
          </a:ln>
          <a:solidFill>
            <a:srgbClr val="000000"/>
          </a:solidFill>
          <a:uFillTx/>
          <a:latin typeface="+mj-lt"/>
          <a:ea typeface="+mj-ea"/>
          <a:cs typeface="+mj-cs"/>
          <a:sym typeface="Avenir Next Condensed Medium"/>
        </a:defRPr>
      </a:lvl9pPr>
    </p:titleStyle>
    <p:bodyStyle>
      <a:lvl1pPr marL="617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1pPr>
      <a:lvl2pPr marL="1061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2pPr>
      <a:lvl3pPr marL="1506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3pPr>
      <a:lvl4pPr marL="1950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4pPr>
      <a:lvl5pPr marL="2395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5pPr>
      <a:lvl6pPr marL="2839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picpedia.org/chalkboard/b/break.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hyperlink" Target="http://genealogybyginger.blogspot.com/2011/06/fgs-luncheon-tickets-still-available.html" TargetMode="External"/><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www.freeimageslive.co.uk/free_stock_image/pausebreakkeyjpg" TargetMode="External"/><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hyperlink" Target="mailto:AGuevara@dcfs.nv.gov" TargetMode="Externa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ransformational Collaborative Outcomes Management and the San Mateo County Juvenile Justice CANS"/>
          <p:cNvSpPr txBox="1">
            <a:spLocks noGrp="1"/>
          </p:cNvSpPr>
          <p:nvPr>
            <p:ph type="ctrTitle"/>
          </p:nvPr>
        </p:nvSpPr>
        <p:spPr>
          <a:xfrm>
            <a:off x="1075765" y="744052"/>
            <a:ext cx="21853187" cy="3125872"/>
          </a:xfrm>
          <a:prstGeom prst="rect">
            <a:avLst/>
          </a:prstGeom>
        </p:spPr>
        <p:txBody>
          <a:bodyPr/>
          <a:lstStyle>
            <a:lvl1pPr defTabSz="649009">
              <a:defRPr sz="8848"/>
            </a:lvl1pPr>
          </a:lstStyle>
          <a:p>
            <a:r>
              <a:rPr dirty="0"/>
              <a:t>Transformational Collaborative Outcomes Management</a:t>
            </a:r>
            <a:r>
              <a:rPr lang="en-US" dirty="0"/>
              <a:t> </a:t>
            </a:r>
            <a:r>
              <a:rPr dirty="0"/>
              <a:t>and the</a:t>
            </a:r>
            <a:r>
              <a:rPr lang="en-US" dirty="0"/>
              <a:t> Nevada </a:t>
            </a:r>
            <a:r>
              <a:rPr dirty="0"/>
              <a:t>CANS</a:t>
            </a:r>
            <a:r>
              <a:rPr lang="en-US" dirty="0"/>
              <a:t> 2.0 </a:t>
            </a:r>
            <a:r>
              <a:rPr dirty="0"/>
              <a:t> </a:t>
            </a:r>
          </a:p>
        </p:txBody>
      </p:sp>
      <p:sp>
        <p:nvSpPr>
          <p:cNvPr id="240" name="Orientation and Overview Training"/>
          <p:cNvSpPr txBox="1">
            <a:spLocks noGrp="1"/>
          </p:cNvSpPr>
          <p:nvPr>
            <p:ph type="subTitle" sz="quarter" idx="1"/>
          </p:nvPr>
        </p:nvSpPr>
        <p:spPr>
          <a:xfrm>
            <a:off x="1075765" y="4112513"/>
            <a:ext cx="17828839" cy="1589485"/>
          </a:xfrm>
          <a:prstGeom prst="rect">
            <a:avLst/>
          </a:prstGeom>
        </p:spPr>
        <p:txBody>
          <a:bodyPr>
            <a:normAutofit/>
          </a:bodyPr>
          <a:lstStyle/>
          <a:p>
            <a:pPr defTabSz="584200">
              <a:spcBef>
                <a:spcPts val="1000"/>
              </a:spcBef>
              <a:defRPr spc="0">
                <a:solidFill>
                  <a:srgbClr val="53585F"/>
                </a:solidFill>
                <a:latin typeface="Avenir Next Demi Bold"/>
                <a:ea typeface="Avenir Next Demi Bold"/>
                <a:cs typeface="Avenir Next Demi Bold"/>
                <a:sym typeface="Avenir Next Demi Bold"/>
              </a:defRPr>
            </a:pPr>
            <a:r>
              <a:rPr lang="en-US" sz="6000" dirty="0">
                <a:solidFill>
                  <a:schemeClr val="tx1">
                    <a:lumMod val="65000"/>
                    <a:lumOff val="35000"/>
                  </a:schemeClr>
                </a:solidFill>
              </a:rPr>
              <a:t>General Session Orientation and Overview</a:t>
            </a:r>
            <a:endParaRPr sz="6000" dirty="0">
              <a:solidFill>
                <a:schemeClr val="tx1">
                  <a:lumMod val="65000"/>
                  <a:lumOff val="35000"/>
                </a:schemeClr>
              </a:solidFill>
            </a:endParaRPr>
          </a:p>
        </p:txBody>
      </p:sp>
      <p:sp>
        <p:nvSpPr>
          <p:cNvPr id="241" name="April D. Fernando, PhD"/>
          <p:cNvSpPr txBox="1"/>
          <p:nvPr/>
        </p:nvSpPr>
        <p:spPr>
          <a:xfrm>
            <a:off x="1327001" y="7210898"/>
            <a:ext cx="13669758" cy="2175595"/>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2800">
                <a:solidFill>
                  <a:schemeClr val="accent5">
                    <a:hueOff val="-176146"/>
                    <a:satOff val="3665"/>
                    <a:lumOff val="-13986"/>
                  </a:schemeClr>
                </a:solidFill>
                <a:latin typeface="Avenir Heavy"/>
                <a:ea typeface="Avenir Heavy"/>
                <a:cs typeface="Avenir Heavy"/>
                <a:sym typeface="Avenir Heavy"/>
              </a:defRPr>
            </a:lvl1pPr>
          </a:lstStyle>
          <a:p>
            <a:pPr algn="l"/>
            <a:r>
              <a:rPr lang="en-US" sz="4400" dirty="0"/>
              <a:t>Amy Guevara, Psy.D. </a:t>
            </a:r>
          </a:p>
          <a:p>
            <a:pPr algn="l"/>
            <a:r>
              <a:rPr lang="en-US" sz="4400" dirty="0"/>
              <a:t>Karen Chandler, MFT</a:t>
            </a:r>
          </a:p>
          <a:p>
            <a:pPr algn="l"/>
            <a:r>
              <a:rPr lang="en-US" sz="4400" dirty="0"/>
              <a:t>Erica Smith, LCPC</a:t>
            </a:r>
          </a:p>
        </p:txBody>
      </p:sp>
      <p:pic>
        <p:nvPicPr>
          <p:cNvPr id="243" name="pasted-image.tiff" descr="pasted-image.tiff"/>
          <p:cNvPicPr>
            <a:picLocks noChangeAspect="1"/>
          </p:cNvPicPr>
          <p:nvPr/>
        </p:nvPicPr>
        <p:blipFill>
          <a:blip r:embed="rId3"/>
          <a:stretch>
            <a:fillRect/>
          </a:stretch>
        </p:blipFill>
        <p:spPr>
          <a:xfrm>
            <a:off x="19882019" y="11862392"/>
            <a:ext cx="2646062" cy="960521"/>
          </a:xfrm>
          <a:prstGeom prst="rect">
            <a:avLst/>
          </a:prstGeom>
          <a:ln w="12700">
            <a:miter lim="400000"/>
          </a:ln>
        </p:spPr>
      </p:pic>
      <p:pic>
        <p:nvPicPr>
          <p:cNvPr id="2" name="Picture 1">
            <a:extLst>
              <a:ext uri="{FF2B5EF4-FFF2-40B4-BE49-F238E27FC236}">
                <a16:creationId xmlns:a16="http://schemas.microsoft.com/office/drawing/2014/main" id="{5C0770DC-C647-4042-AFEA-EA7B0E662B60}"/>
              </a:ext>
            </a:extLst>
          </p:cNvPr>
          <p:cNvPicPr>
            <a:picLocks noChangeAspect="1"/>
          </p:cNvPicPr>
          <p:nvPr/>
        </p:nvPicPr>
        <p:blipFill>
          <a:blip r:embed="rId4"/>
          <a:stretch>
            <a:fillRect/>
          </a:stretch>
        </p:blipFill>
        <p:spPr>
          <a:xfrm>
            <a:off x="19656532" y="9818716"/>
            <a:ext cx="3097036" cy="1688738"/>
          </a:xfrm>
          <a:prstGeom prst="rect">
            <a:avLst/>
          </a:prstGeom>
        </p:spPr>
      </p:pic>
      <p:pic>
        <p:nvPicPr>
          <p:cNvPr id="6" name="Picture 5">
            <a:extLst>
              <a:ext uri="{FF2B5EF4-FFF2-40B4-BE49-F238E27FC236}">
                <a16:creationId xmlns:a16="http://schemas.microsoft.com/office/drawing/2014/main" id="{66B00545-3DE7-486F-9CB3-29C81A4D2674}"/>
              </a:ext>
            </a:extLst>
          </p:cNvPr>
          <p:cNvPicPr>
            <a:picLocks noChangeAspect="1"/>
          </p:cNvPicPr>
          <p:nvPr/>
        </p:nvPicPr>
        <p:blipFill>
          <a:blip r:embed="rId5"/>
          <a:stretch>
            <a:fillRect/>
          </a:stretch>
        </p:blipFill>
        <p:spPr>
          <a:xfrm>
            <a:off x="1011014" y="9923930"/>
            <a:ext cx="3462472" cy="3462472"/>
          </a:xfrm>
          <a:prstGeom prst="rect">
            <a:avLst/>
          </a:prstGeom>
        </p:spPr>
      </p:pic>
      <p:pic>
        <p:nvPicPr>
          <p:cNvPr id="7" name="Picture 6">
            <a:extLst>
              <a:ext uri="{FF2B5EF4-FFF2-40B4-BE49-F238E27FC236}">
                <a16:creationId xmlns:a16="http://schemas.microsoft.com/office/drawing/2014/main" id="{24EF4A24-1CE8-4C94-9AA7-8F6A139B4BAF}"/>
              </a:ext>
            </a:extLst>
          </p:cNvPr>
          <p:cNvPicPr>
            <a:picLocks noChangeAspect="1"/>
          </p:cNvPicPr>
          <p:nvPr/>
        </p:nvPicPr>
        <p:blipFill>
          <a:blip r:embed="rId6"/>
          <a:stretch>
            <a:fillRect/>
          </a:stretch>
        </p:blipFill>
        <p:spPr>
          <a:xfrm>
            <a:off x="5210662" y="10792940"/>
            <a:ext cx="1666484" cy="2226317"/>
          </a:xfrm>
          <a:prstGeom prst="rect">
            <a:avLst/>
          </a:prstGeom>
        </p:spPr>
      </p:pic>
      <p:pic>
        <p:nvPicPr>
          <p:cNvPr id="8" name="Picture 7">
            <a:extLst>
              <a:ext uri="{FF2B5EF4-FFF2-40B4-BE49-F238E27FC236}">
                <a16:creationId xmlns:a16="http://schemas.microsoft.com/office/drawing/2014/main" id="{A513B0C9-90A3-439E-932C-6B7F505193ED}"/>
              </a:ext>
            </a:extLst>
          </p:cNvPr>
          <p:cNvPicPr>
            <a:picLocks noChangeAspect="1"/>
          </p:cNvPicPr>
          <p:nvPr/>
        </p:nvPicPr>
        <p:blipFill>
          <a:blip r:embed="rId7"/>
          <a:stretch>
            <a:fillRect/>
          </a:stretch>
        </p:blipFill>
        <p:spPr>
          <a:xfrm>
            <a:off x="7549571" y="10749233"/>
            <a:ext cx="2221968" cy="2226317"/>
          </a:xfrm>
          <a:prstGeom prst="rect">
            <a:avLst/>
          </a:prstGeom>
        </p:spPr>
      </p:pic>
      <p:pic>
        <p:nvPicPr>
          <p:cNvPr id="9" name="Picture 8">
            <a:extLst>
              <a:ext uri="{FF2B5EF4-FFF2-40B4-BE49-F238E27FC236}">
                <a16:creationId xmlns:a16="http://schemas.microsoft.com/office/drawing/2014/main" id="{C51C0C0D-0FEF-4BC7-80F6-6F89758EEC72}"/>
              </a:ext>
            </a:extLst>
          </p:cNvPr>
          <p:cNvPicPr>
            <a:picLocks noChangeAspect="1"/>
          </p:cNvPicPr>
          <p:nvPr/>
        </p:nvPicPr>
        <p:blipFill>
          <a:blip r:embed="rId8"/>
          <a:stretch>
            <a:fillRect/>
          </a:stretch>
        </p:blipFill>
        <p:spPr>
          <a:xfrm>
            <a:off x="9888480" y="10663085"/>
            <a:ext cx="3505200" cy="2486025"/>
          </a:xfrm>
          <a:prstGeom prst="rect">
            <a:avLst/>
          </a:prstGeom>
        </p:spPr>
      </p:pic>
      <p:pic>
        <p:nvPicPr>
          <p:cNvPr id="10" name="Picture 9">
            <a:extLst>
              <a:ext uri="{FF2B5EF4-FFF2-40B4-BE49-F238E27FC236}">
                <a16:creationId xmlns:a16="http://schemas.microsoft.com/office/drawing/2014/main" id="{BCF47F3D-3B7C-4609-B973-877D2118E9E7}"/>
              </a:ext>
            </a:extLst>
          </p:cNvPr>
          <p:cNvPicPr>
            <a:picLocks noChangeAspect="1"/>
          </p:cNvPicPr>
          <p:nvPr/>
        </p:nvPicPr>
        <p:blipFill>
          <a:blip r:embed="rId9"/>
          <a:stretch>
            <a:fillRect/>
          </a:stretch>
        </p:blipFill>
        <p:spPr>
          <a:xfrm>
            <a:off x="13510621" y="10332097"/>
            <a:ext cx="2692343" cy="281701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F0CC25-D76D-CD4E-83FE-AC4EE2FB7D53}"/>
              </a:ext>
            </a:extLst>
          </p:cNvPr>
          <p:cNvSpPr>
            <a:spLocks noGrp="1"/>
          </p:cNvSpPr>
          <p:nvPr>
            <p:ph type="title"/>
          </p:nvPr>
        </p:nvSpPr>
        <p:spPr/>
        <p:txBody>
          <a:bodyPr>
            <a:normAutofit/>
          </a:bodyPr>
          <a:lstStyle/>
          <a:p>
            <a:r>
              <a:rPr lang="en-US" b="1" dirty="0">
                <a:solidFill>
                  <a:schemeClr val="accent1">
                    <a:lumMod val="75000"/>
                  </a:schemeClr>
                </a:solidFill>
                <a:latin typeface="+mj-lt"/>
              </a:rPr>
              <a:t>What is the CANS?</a:t>
            </a:r>
          </a:p>
        </p:txBody>
      </p:sp>
      <p:sp>
        <p:nvSpPr>
          <p:cNvPr id="5" name="Content Placeholder 4">
            <a:extLst>
              <a:ext uri="{FF2B5EF4-FFF2-40B4-BE49-F238E27FC236}">
                <a16:creationId xmlns:a16="http://schemas.microsoft.com/office/drawing/2014/main" id="{74105E69-95DA-4442-91B3-3C004CC1ED7D}"/>
              </a:ext>
            </a:extLst>
          </p:cNvPr>
          <p:cNvSpPr>
            <a:spLocks noGrp="1"/>
          </p:cNvSpPr>
          <p:nvPr>
            <p:ph sz="half" idx="1"/>
          </p:nvPr>
        </p:nvSpPr>
        <p:spPr>
          <a:xfrm>
            <a:off x="2743200" y="2937164"/>
            <a:ext cx="10545135" cy="10169236"/>
          </a:xfrm>
        </p:spPr>
        <p:txBody>
          <a:bodyPr anchor="ctr">
            <a:normAutofit/>
          </a:bodyPr>
          <a:lstStyle/>
          <a:p>
            <a:pPr marL="0" indent="0">
              <a:lnSpc>
                <a:spcPct val="100000"/>
              </a:lnSpc>
              <a:buNone/>
            </a:pPr>
            <a:r>
              <a:rPr lang="en-US" sz="4800" dirty="0">
                <a:solidFill>
                  <a:schemeClr val="tx1"/>
                </a:solidFill>
                <a:latin typeface="+mj-lt"/>
              </a:rPr>
              <a:t>The Child and Adolescent Needs and Strengths (CANS) is a tool that summarizes the information gathered through an assessment process.  The CANS is an </a:t>
            </a:r>
            <a:r>
              <a:rPr lang="en-US" sz="4800" b="1" dirty="0">
                <a:solidFill>
                  <a:schemeClr val="accent1">
                    <a:lumMod val="75000"/>
                  </a:schemeClr>
                </a:solidFill>
                <a:latin typeface="+mj-lt"/>
                <a:ea typeface="Avenir Heavy"/>
                <a:sym typeface="Avenir Heavy"/>
              </a:rPr>
              <a:t>information integration </a:t>
            </a:r>
            <a:r>
              <a:rPr lang="en-US" sz="4800" dirty="0">
                <a:solidFill>
                  <a:schemeClr val="tx1"/>
                </a:solidFill>
                <a:latin typeface="+mj-lt"/>
                <a:ea typeface="Avenir Heavy"/>
                <a:sym typeface="Avenir Heavy"/>
              </a:rPr>
              <a:t>tool </a:t>
            </a:r>
            <a:r>
              <a:rPr lang="en-US" sz="4800" dirty="0">
                <a:solidFill>
                  <a:schemeClr val="tx1"/>
                </a:solidFill>
                <a:latin typeface="+mj-lt"/>
              </a:rPr>
              <a:t>that is used to identify the needs and strengths of children/youth and their families. The goal of the CANS is the </a:t>
            </a:r>
            <a:r>
              <a:rPr lang="en-US" sz="4800" b="1" dirty="0">
                <a:solidFill>
                  <a:schemeClr val="accent1">
                    <a:lumMod val="75000"/>
                  </a:schemeClr>
                </a:solidFill>
                <a:latin typeface="+mj-lt"/>
              </a:rPr>
              <a:t>transformational change </a:t>
            </a:r>
            <a:r>
              <a:rPr lang="en-US" sz="4800" dirty="0">
                <a:solidFill>
                  <a:schemeClr val="tx1"/>
                </a:solidFill>
                <a:latin typeface="+mj-lt"/>
              </a:rPr>
              <a:t>of children/youth and their families.</a:t>
            </a:r>
          </a:p>
        </p:txBody>
      </p:sp>
      <p:pic>
        <p:nvPicPr>
          <p:cNvPr id="8" name="Picture 7">
            <a:extLst>
              <a:ext uri="{FF2B5EF4-FFF2-40B4-BE49-F238E27FC236}">
                <a16:creationId xmlns:a16="http://schemas.microsoft.com/office/drawing/2014/main" id="{254B74D4-D7D9-B74F-93B8-383F6D2A9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8865" y="5181598"/>
            <a:ext cx="10545135" cy="7027344"/>
          </a:xfrm>
          <a:prstGeom prst="rect">
            <a:avLst/>
          </a:prstGeom>
        </p:spPr>
      </p:pic>
    </p:spTree>
    <p:extLst>
      <p:ext uri="{BB962C8B-B14F-4D97-AF65-F5344CB8AC3E}">
        <p14:creationId xmlns:p14="http://schemas.microsoft.com/office/powerpoint/2010/main" val="6278258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C10FDC-BF5A-9340-9B88-00B6E33BFF07}"/>
              </a:ext>
            </a:extLst>
          </p:cNvPr>
          <p:cNvSpPr>
            <a:spLocks noGrp="1"/>
          </p:cNvSpPr>
          <p:nvPr>
            <p:ph type="title"/>
          </p:nvPr>
        </p:nvSpPr>
        <p:spPr>
          <a:xfrm>
            <a:off x="2819400" y="10038730"/>
            <a:ext cx="21703120" cy="3036094"/>
          </a:xfrm>
        </p:spPr>
        <p:txBody>
          <a:bodyPr>
            <a:normAutofit/>
          </a:bodyPr>
          <a:lstStyle/>
          <a:p>
            <a:r>
              <a:rPr lang="en-US" sz="8800" b="1" dirty="0">
                <a:solidFill>
                  <a:schemeClr val="accent1">
                    <a:lumMod val="75000"/>
                  </a:schemeClr>
                </a:solidFill>
              </a:rPr>
              <a:t>What is the CANS?</a:t>
            </a:r>
          </a:p>
        </p:txBody>
      </p:sp>
      <p:sp>
        <p:nvSpPr>
          <p:cNvPr id="14" name="Text Placeholder 13">
            <a:extLst>
              <a:ext uri="{FF2B5EF4-FFF2-40B4-BE49-F238E27FC236}">
                <a16:creationId xmlns:a16="http://schemas.microsoft.com/office/drawing/2014/main" id="{95652549-2187-F540-B09D-700EB0A14383}"/>
              </a:ext>
            </a:extLst>
          </p:cNvPr>
          <p:cNvSpPr>
            <a:spLocks noGrp="1"/>
          </p:cNvSpPr>
          <p:nvPr>
            <p:ph type="body" idx="1"/>
          </p:nvPr>
        </p:nvSpPr>
        <p:spPr>
          <a:xfrm>
            <a:off x="2819400" y="1907248"/>
            <a:ext cx="20224160" cy="8141051"/>
          </a:xfrm>
        </p:spPr>
        <p:txBody>
          <a:bodyPr>
            <a:normAutofit/>
          </a:bodyPr>
          <a:lstStyle/>
          <a:p>
            <a:pPr marL="457199" indent="-457199" defTabSz="591502">
              <a:lnSpc>
                <a:spcPct val="100000"/>
              </a:lnSpc>
              <a:spcBef>
                <a:spcPts val="2600"/>
              </a:spcBef>
              <a:buClr>
                <a:schemeClr val="accent4"/>
              </a:buClr>
              <a:buSzPct val="75000"/>
              <a:defRPr>
                <a:solidFill>
                  <a:srgbClr val="000000"/>
                </a:solidFill>
                <a:latin typeface="Avenir Book"/>
                <a:ea typeface="Avenir Book"/>
                <a:cs typeface="Avenir Book"/>
                <a:sym typeface="Avenir Book"/>
              </a:defRPr>
            </a:pPr>
            <a:r>
              <a:rPr lang="en-US" sz="4800" dirty="0">
                <a:latin typeface="+mn-lt"/>
                <a:cs typeface="Arial" panose="020B0604020202020204" pitchFamily="34" charset="0"/>
              </a:rPr>
              <a:t>Its </a:t>
            </a:r>
            <a:r>
              <a:rPr lang="en-US" sz="4800" dirty="0">
                <a:latin typeface="+mn-lt"/>
                <a:ea typeface="Avenir Heavy"/>
                <a:cs typeface="Arial" panose="020B0604020202020204" pitchFamily="34" charset="0"/>
                <a:sym typeface="Avenir Heavy"/>
              </a:rPr>
              <a:t>underlying philosophy and approach is</a:t>
            </a:r>
            <a:r>
              <a:rPr lang="en-US" sz="4800" b="1" dirty="0">
                <a:latin typeface="+mn-lt"/>
                <a:ea typeface="Avenir Heavy"/>
                <a:cs typeface="Arial" panose="020B0604020202020204" pitchFamily="34" charset="0"/>
                <a:sym typeface="Avenir Heavy"/>
              </a:rPr>
              <a:t> </a:t>
            </a:r>
            <a:r>
              <a:rPr lang="en-US" sz="4800" b="1" dirty="0">
                <a:solidFill>
                  <a:schemeClr val="accent1">
                    <a:lumMod val="75000"/>
                  </a:schemeClr>
                </a:solidFill>
                <a:latin typeface="+mn-lt"/>
                <a:ea typeface="Avenir Heavy"/>
                <a:cs typeface="Arial" panose="020B0604020202020204" pitchFamily="34" charset="0"/>
                <a:sym typeface="Avenir Heavy"/>
              </a:rPr>
              <a:t>person-centered</a:t>
            </a:r>
            <a:r>
              <a:rPr lang="en-US" sz="4800" dirty="0">
                <a:latin typeface="+mn-lt"/>
                <a:cs typeface="Arial" panose="020B0604020202020204" pitchFamily="34" charset="0"/>
              </a:rPr>
              <a:t>: continuously aligning the work of all persons with the identified strengths and needs of children and families at all levels of the system. </a:t>
            </a:r>
          </a:p>
          <a:p>
            <a:pPr marL="457199" indent="-457199" defTabSz="591502">
              <a:lnSpc>
                <a:spcPct val="100000"/>
              </a:lnSpc>
              <a:spcBef>
                <a:spcPts val="2600"/>
              </a:spcBef>
              <a:buClr>
                <a:schemeClr val="accent4"/>
              </a:buClr>
              <a:buSzPct val="75000"/>
              <a:defRPr>
                <a:solidFill>
                  <a:srgbClr val="000000"/>
                </a:solidFill>
                <a:latin typeface="Avenir Book"/>
                <a:ea typeface="Avenir Book"/>
                <a:cs typeface="Avenir Book"/>
                <a:sym typeface="Avenir Book"/>
              </a:defRPr>
            </a:pPr>
            <a:r>
              <a:rPr lang="en-US" sz="4800" dirty="0">
                <a:latin typeface="+mn-lt"/>
                <a:cs typeface="Arial" panose="020B0604020202020204" pitchFamily="34" charset="0"/>
              </a:rPr>
              <a:t>Consensus ratings by multiple informants across a consistent and comprehensive set of strengths and needs helps achieve </a:t>
            </a:r>
            <a:r>
              <a:rPr lang="en-US" sz="4800" dirty="0">
                <a:latin typeface="+mn-lt"/>
                <a:ea typeface="Avenir Heavy"/>
                <a:cs typeface="Arial" panose="020B0604020202020204" pitchFamily="34" charset="0"/>
                <a:sym typeface="Avenir Heavy"/>
              </a:rPr>
              <a:t>collaborative, </a:t>
            </a:r>
            <a:r>
              <a:rPr lang="en-US" sz="4800" b="1" dirty="0">
                <a:solidFill>
                  <a:schemeClr val="accent1">
                    <a:lumMod val="75000"/>
                  </a:schemeClr>
                </a:solidFill>
                <a:latin typeface="+mn-lt"/>
                <a:ea typeface="Avenir Heavy"/>
                <a:cs typeface="Arial" panose="020B0604020202020204" pitchFamily="34" charset="0"/>
                <a:sym typeface="Avenir Heavy"/>
              </a:rPr>
              <a:t>consensus-based assessment </a:t>
            </a:r>
            <a:r>
              <a:rPr lang="en-US" sz="4800" dirty="0">
                <a:latin typeface="+mn-lt"/>
                <a:cs typeface="Arial" panose="020B0604020202020204" pitchFamily="34" charset="0"/>
              </a:rPr>
              <a:t>– a common language framework that aids system understanding of presenting issues, impact, and effectiveness across multiple levels—family, program, system. </a:t>
            </a:r>
          </a:p>
        </p:txBody>
      </p:sp>
      <p:grpSp>
        <p:nvGrpSpPr>
          <p:cNvPr id="15" name="officeArt object">
            <a:extLst>
              <a:ext uri="{FF2B5EF4-FFF2-40B4-BE49-F238E27FC236}">
                <a16:creationId xmlns:a16="http://schemas.microsoft.com/office/drawing/2014/main" id="{5BB94EA2-B2E4-744A-9EB3-9140CCF59367}"/>
              </a:ext>
            </a:extLst>
          </p:cNvPr>
          <p:cNvGrpSpPr/>
          <p:nvPr/>
        </p:nvGrpSpPr>
        <p:grpSpPr>
          <a:xfrm>
            <a:off x="14303829" y="8414599"/>
            <a:ext cx="6083379" cy="3988373"/>
            <a:chOff x="-2" y="25"/>
            <a:chExt cx="4629150" cy="3879811"/>
          </a:xfrm>
        </p:grpSpPr>
        <p:sp>
          <p:nvSpPr>
            <p:cNvPr id="16" name="Shape 1073741869">
              <a:extLst>
                <a:ext uri="{FF2B5EF4-FFF2-40B4-BE49-F238E27FC236}">
                  <a16:creationId xmlns:a16="http://schemas.microsoft.com/office/drawing/2014/main" id="{B04AE21F-8BB3-ED48-895E-70F18FAA11DF}"/>
                </a:ext>
              </a:extLst>
            </p:cNvPr>
            <p:cNvSpPr/>
            <p:nvPr/>
          </p:nvSpPr>
          <p:spPr>
            <a:xfrm>
              <a:off x="2638948" y="1864108"/>
              <a:ext cx="1159962" cy="1967958"/>
            </a:xfrm>
            <a:custGeom>
              <a:avLst/>
              <a:gdLst/>
              <a:ahLst/>
              <a:cxnLst>
                <a:cxn ang="0">
                  <a:pos x="wd2" y="hd2"/>
                </a:cxn>
                <a:cxn ang="5400000">
                  <a:pos x="wd2" y="hd2"/>
                </a:cxn>
                <a:cxn ang="10800000">
                  <a:pos x="wd2" y="hd2"/>
                </a:cxn>
                <a:cxn ang="16200000">
                  <a:pos x="wd2" y="hd2"/>
                </a:cxn>
              </a:cxnLst>
              <a:rect l="0" t="0" r="r" b="b"/>
              <a:pathLst>
                <a:path w="20992" h="20873" extrusionOk="0">
                  <a:moveTo>
                    <a:pt x="20724" y="473"/>
                  </a:moveTo>
                  <a:cubicBezTo>
                    <a:pt x="19941" y="-274"/>
                    <a:pt x="18113" y="-17"/>
                    <a:pt x="17111" y="426"/>
                  </a:cubicBezTo>
                  <a:cubicBezTo>
                    <a:pt x="13944" y="1825"/>
                    <a:pt x="9643" y="6766"/>
                    <a:pt x="4559" y="4588"/>
                  </a:cubicBezTo>
                  <a:cubicBezTo>
                    <a:pt x="3618" y="4185"/>
                    <a:pt x="3250" y="3418"/>
                    <a:pt x="1884" y="3398"/>
                  </a:cubicBezTo>
                  <a:cubicBezTo>
                    <a:pt x="575" y="3380"/>
                    <a:pt x="-44" y="3979"/>
                    <a:pt x="2" y="4689"/>
                  </a:cubicBezTo>
                  <a:cubicBezTo>
                    <a:pt x="120" y="6531"/>
                    <a:pt x="3620" y="7767"/>
                    <a:pt x="4899" y="9315"/>
                  </a:cubicBezTo>
                  <a:cubicBezTo>
                    <a:pt x="6249" y="10948"/>
                    <a:pt x="6290" y="12263"/>
                    <a:pt x="5967" y="14051"/>
                  </a:cubicBezTo>
                  <a:cubicBezTo>
                    <a:pt x="5671" y="15691"/>
                    <a:pt x="4968" y="17352"/>
                    <a:pt x="5543" y="19001"/>
                  </a:cubicBezTo>
                  <a:cubicBezTo>
                    <a:pt x="5956" y="20188"/>
                    <a:pt x="7550" y="20461"/>
                    <a:pt x="8663" y="19409"/>
                  </a:cubicBezTo>
                  <a:cubicBezTo>
                    <a:pt x="9887" y="18254"/>
                    <a:pt x="9413" y="16782"/>
                    <a:pt x="9818" y="15510"/>
                  </a:cubicBezTo>
                  <a:cubicBezTo>
                    <a:pt x="9966" y="15046"/>
                    <a:pt x="10127" y="14643"/>
                    <a:pt x="10500" y="14225"/>
                  </a:cubicBezTo>
                  <a:cubicBezTo>
                    <a:pt x="11787" y="12782"/>
                    <a:pt x="12417" y="15734"/>
                    <a:pt x="12549" y="16159"/>
                  </a:cubicBezTo>
                  <a:cubicBezTo>
                    <a:pt x="12920" y="17355"/>
                    <a:pt x="12915" y="18589"/>
                    <a:pt x="13284" y="19787"/>
                  </a:cubicBezTo>
                  <a:cubicBezTo>
                    <a:pt x="13630" y="20908"/>
                    <a:pt x="15193" y="21326"/>
                    <a:pt x="16074" y="20240"/>
                  </a:cubicBezTo>
                  <a:cubicBezTo>
                    <a:pt x="17216" y="18832"/>
                    <a:pt x="16547" y="17226"/>
                    <a:pt x="16320" y="15763"/>
                  </a:cubicBezTo>
                  <a:cubicBezTo>
                    <a:pt x="16105" y="14381"/>
                    <a:pt x="15703" y="13025"/>
                    <a:pt x="15415" y="11649"/>
                  </a:cubicBezTo>
                  <a:cubicBezTo>
                    <a:pt x="15101" y="10155"/>
                    <a:pt x="14640" y="8343"/>
                    <a:pt x="14918" y="6843"/>
                  </a:cubicBezTo>
                  <a:cubicBezTo>
                    <a:pt x="15178" y="5432"/>
                    <a:pt x="17447" y="3982"/>
                    <a:pt x="19032" y="2985"/>
                  </a:cubicBezTo>
                  <a:cubicBezTo>
                    <a:pt x="19937" y="2417"/>
                    <a:pt x="21556" y="1405"/>
                    <a:pt x="20793" y="544"/>
                  </a:cubicBezTo>
                  <a:cubicBezTo>
                    <a:pt x="20771" y="519"/>
                    <a:pt x="20748" y="496"/>
                    <a:pt x="20724" y="473"/>
                  </a:cubicBezTo>
                  <a:close/>
                </a:path>
              </a:pathLst>
            </a:custGeom>
            <a:solidFill>
              <a:srgbClr val="F9DA40">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17" name="Shape 1073741870">
              <a:extLst>
                <a:ext uri="{FF2B5EF4-FFF2-40B4-BE49-F238E27FC236}">
                  <a16:creationId xmlns:a16="http://schemas.microsoft.com/office/drawing/2014/main" id="{CE6D3A92-CD61-7D42-A415-9826330B6361}"/>
                </a:ext>
              </a:extLst>
            </p:cNvPr>
            <p:cNvSpPr/>
            <p:nvPr/>
          </p:nvSpPr>
          <p:spPr>
            <a:xfrm>
              <a:off x="1487031" y="921606"/>
              <a:ext cx="1701554" cy="2953484"/>
            </a:xfrm>
            <a:custGeom>
              <a:avLst/>
              <a:gdLst/>
              <a:ahLst/>
              <a:cxnLst>
                <a:cxn ang="0">
                  <a:pos x="wd2" y="hd2"/>
                </a:cxn>
                <a:cxn ang="5400000">
                  <a:pos x="wd2" y="hd2"/>
                </a:cxn>
                <a:cxn ang="10800000">
                  <a:pos x="wd2" y="hd2"/>
                </a:cxn>
                <a:cxn ang="16200000">
                  <a:pos x="wd2" y="hd2"/>
                </a:cxn>
              </a:cxnLst>
              <a:rect l="0" t="0" r="r" b="b"/>
              <a:pathLst>
                <a:path w="21493" h="21166" extrusionOk="0">
                  <a:moveTo>
                    <a:pt x="16226" y="13346"/>
                  </a:moveTo>
                  <a:cubicBezTo>
                    <a:pt x="16202" y="12311"/>
                    <a:pt x="16312" y="11289"/>
                    <a:pt x="16825" y="10327"/>
                  </a:cubicBezTo>
                  <a:cubicBezTo>
                    <a:pt x="17351" y="9341"/>
                    <a:pt x="17994" y="8322"/>
                    <a:pt x="18921" y="7430"/>
                  </a:cubicBezTo>
                  <a:cubicBezTo>
                    <a:pt x="19258" y="7107"/>
                    <a:pt x="19604" y="6772"/>
                    <a:pt x="19898" y="6435"/>
                  </a:cubicBezTo>
                  <a:cubicBezTo>
                    <a:pt x="20293" y="5982"/>
                    <a:pt x="20574" y="5480"/>
                    <a:pt x="20880" y="5006"/>
                  </a:cubicBezTo>
                  <a:cubicBezTo>
                    <a:pt x="21316" y="4335"/>
                    <a:pt x="21592" y="3728"/>
                    <a:pt x="21460" y="3006"/>
                  </a:cubicBezTo>
                  <a:cubicBezTo>
                    <a:pt x="21358" y="2442"/>
                    <a:pt x="21108" y="1863"/>
                    <a:pt x="20806" y="1324"/>
                  </a:cubicBezTo>
                  <a:cubicBezTo>
                    <a:pt x="20612" y="976"/>
                    <a:pt x="19832" y="-285"/>
                    <a:pt x="18751" y="59"/>
                  </a:cubicBezTo>
                  <a:cubicBezTo>
                    <a:pt x="18423" y="163"/>
                    <a:pt x="18238" y="468"/>
                    <a:pt x="18163" y="664"/>
                  </a:cubicBezTo>
                  <a:cubicBezTo>
                    <a:pt x="17918" y="1307"/>
                    <a:pt x="18320" y="2037"/>
                    <a:pt x="18199" y="2696"/>
                  </a:cubicBezTo>
                  <a:cubicBezTo>
                    <a:pt x="17950" y="4053"/>
                    <a:pt x="16013" y="4615"/>
                    <a:pt x="13854" y="4720"/>
                  </a:cubicBezTo>
                  <a:cubicBezTo>
                    <a:pt x="11866" y="4817"/>
                    <a:pt x="9730" y="4758"/>
                    <a:pt x="7747" y="4641"/>
                  </a:cubicBezTo>
                  <a:cubicBezTo>
                    <a:pt x="6965" y="4595"/>
                    <a:pt x="6126" y="4407"/>
                    <a:pt x="5436" y="4202"/>
                  </a:cubicBezTo>
                  <a:cubicBezTo>
                    <a:pt x="4145" y="3817"/>
                    <a:pt x="3227" y="3302"/>
                    <a:pt x="3164" y="2449"/>
                  </a:cubicBezTo>
                  <a:cubicBezTo>
                    <a:pt x="3127" y="1938"/>
                    <a:pt x="3595" y="1267"/>
                    <a:pt x="2556" y="954"/>
                  </a:cubicBezTo>
                  <a:cubicBezTo>
                    <a:pt x="1894" y="755"/>
                    <a:pt x="933" y="960"/>
                    <a:pt x="509" y="1296"/>
                  </a:cubicBezTo>
                  <a:cubicBezTo>
                    <a:pt x="124" y="1602"/>
                    <a:pt x="3" y="1983"/>
                    <a:pt x="0" y="2352"/>
                  </a:cubicBezTo>
                  <a:cubicBezTo>
                    <a:pt x="-8" y="3176"/>
                    <a:pt x="551" y="3937"/>
                    <a:pt x="1140" y="4674"/>
                  </a:cubicBezTo>
                  <a:cubicBezTo>
                    <a:pt x="2043" y="5804"/>
                    <a:pt x="3160" y="6879"/>
                    <a:pt x="4471" y="7876"/>
                  </a:cubicBezTo>
                  <a:cubicBezTo>
                    <a:pt x="6556" y="9461"/>
                    <a:pt x="6526" y="11926"/>
                    <a:pt x="6321" y="13803"/>
                  </a:cubicBezTo>
                  <a:cubicBezTo>
                    <a:pt x="6158" y="15283"/>
                    <a:pt x="6265" y="16537"/>
                    <a:pt x="6349" y="18023"/>
                  </a:cubicBezTo>
                  <a:cubicBezTo>
                    <a:pt x="6395" y="18828"/>
                    <a:pt x="6069" y="21315"/>
                    <a:pt x="8653" y="21159"/>
                  </a:cubicBezTo>
                  <a:cubicBezTo>
                    <a:pt x="10782" y="21031"/>
                    <a:pt x="10273" y="18925"/>
                    <a:pt x="10339" y="18148"/>
                  </a:cubicBezTo>
                  <a:cubicBezTo>
                    <a:pt x="10381" y="17648"/>
                    <a:pt x="10329" y="17195"/>
                    <a:pt x="10665" y="16717"/>
                  </a:cubicBezTo>
                  <a:cubicBezTo>
                    <a:pt x="11604" y="15379"/>
                    <a:pt x="12204" y="16910"/>
                    <a:pt x="12370" y="17550"/>
                  </a:cubicBezTo>
                  <a:cubicBezTo>
                    <a:pt x="12595" y="18417"/>
                    <a:pt x="12071" y="20869"/>
                    <a:pt x="14259" y="21030"/>
                  </a:cubicBezTo>
                  <a:cubicBezTo>
                    <a:pt x="16799" y="21216"/>
                    <a:pt x="16326" y="18307"/>
                    <a:pt x="16407" y="17498"/>
                  </a:cubicBezTo>
                  <a:cubicBezTo>
                    <a:pt x="16540" y="16166"/>
                    <a:pt x="16260" y="14744"/>
                    <a:pt x="16226" y="13346"/>
                  </a:cubicBezTo>
                  <a:close/>
                </a:path>
              </a:pathLst>
            </a:custGeom>
            <a:solidFill>
              <a:srgbClr val="F66953">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18" name="Shape 1073741871">
              <a:extLst>
                <a:ext uri="{FF2B5EF4-FFF2-40B4-BE49-F238E27FC236}">
                  <a16:creationId xmlns:a16="http://schemas.microsoft.com/office/drawing/2014/main" id="{FABEA187-3E55-174B-85AF-AFC8D8207399}"/>
                </a:ext>
              </a:extLst>
            </p:cNvPr>
            <p:cNvSpPr/>
            <p:nvPr/>
          </p:nvSpPr>
          <p:spPr>
            <a:xfrm>
              <a:off x="3749002" y="2199190"/>
              <a:ext cx="880147" cy="1672409"/>
            </a:xfrm>
            <a:custGeom>
              <a:avLst/>
              <a:gdLst/>
              <a:ahLst/>
              <a:cxnLst>
                <a:cxn ang="0">
                  <a:pos x="wd2" y="hd2"/>
                </a:cxn>
                <a:cxn ang="5400000">
                  <a:pos x="wd2" y="hd2"/>
                </a:cxn>
                <a:cxn ang="10800000">
                  <a:pos x="wd2" y="hd2"/>
                </a:cxn>
                <a:cxn ang="16200000">
                  <a:pos x="wd2" y="hd2"/>
                </a:cxn>
              </a:cxnLst>
              <a:rect l="0" t="0" r="r" b="b"/>
              <a:pathLst>
                <a:path w="19802" h="20930" extrusionOk="0">
                  <a:moveTo>
                    <a:pt x="15028" y="4728"/>
                  </a:moveTo>
                  <a:cubicBezTo>
                    <a:pt x="16519" y="3010"/>
                    <a:pt x="16366" y="348"/>
                    <a:pt x="13079" y="33"/>
                  </a:cubicBezTo>
                  <a:cubicBezTo>
                    <a:pt x="8299" y="-425"/>
                    <a:pt x="6478" y="4054"/>
                    <a:pt x="9471" y="5581"/>
                  </a:cubicBezTo>
                  <a:cubicBezTo>
                    <a:pt x="11832" y="6786"/>
                    <a:pt x="13901" y="6027"/>
                    <a:pt x="15028" y="4728"/>
                  </a:cubicBezTo>
                  <a:close/>
                  <a:moveTo>
                    <a:pt x="7766" y="20920"/>
                  </a:moveTo>
                  <a:cubicBezTo>
                    <a:pt x="7487" y="20896"/>
                    <a:pt x="7168" y="20810"/>
                    <a:pt x="6801" y="20652"/>
                  </a:cubicBezTo>
                  <a:cubicBezTo>
                    <a:pt x="4533" y="19672"/>
                    <a:pt x="6248" y="16926"/>
                    <a:pt x="6322" y="15608"/>
                  </a:cubicBezTo>
                  <a:cubicBezTo>
                    <a:pt x="6490" y="12572"/>
                    <a:pt x="5578" y="9821"/>
                    <a:pt x="2371" y="7261"/>
                  </a:cubicBezTo>
                  <a:cubicBezTo>
                    <a:pt x="1557" y="6613"/>
                    <a:pt x="-1235" y="4640"/>
                    <a:pt x="629" y="3966"/>
                  </a:cubicBezTo>
                  <a:cubicBezTo>
                    <a:pt x="2370" y="3337"/>
                    <a:pt x="5126" y="5212"/>
                    <a:pt x="6248" y="5716"/>
                  </a:cubicBezTo>
                  <a:cubicBezTo>
                    <a:pt x="8642" y="6792"/>
                    <a:pt x="10983" y="6686"/>
                    <a:pt x="13947" y="7014"/>
                  </a:cubicBezTo>
                  <a:cubicBezTo>
                    <a:pt x="16592" y="7307"/>
                    <a:pt x="18212" y="8537"/>
                    <a:pt x="19013" y="9877"/>
                  </a:cubicBezTo>
                  <a:cubicBezTo>
                    <a:pt x="19483" y="10662"/>
                    <a:pt x="20365" y="13043"/>
                    <a:pt x="19293" y="13756"/>
                  </a:cubicBezTo>
                  <a:cubicBezTo>
                    <a:pt x="18999" y="13951"/>
                    <a:pt x="18352" y="13673"/>
                    <a:pt x="18024" y="13846"/>
                  </a:cubicBezTo>
                  <a:cubicBezTo>
                    <a:pt x="15418" y="15219"/>
                    <a:pt x="18802" y="20257"/>
                    <a:pt x="15775" y="20860"/>
                  </a:cubicBezTo>
                  <a:cubicBezTo>
                    <a:pt x="14945" y="21025"/>
                    <a:pt x="13695" y="20251"/>
                    <a:pt x="13406" y="19951"/>
                  </a:cubicBezTo>
                  <a:cubicBezTo>
                    <a:pt x="12855" y="19380"/>
                    <a:pt x="13745" y="16986"/>
                    <a:pt x="12141" y="16833"/>
                  </a:cubicBezTo>
                  <a:cubicBezTo>
                    <a:pt x="8513" y="16485"/>
                    <a:pt x="10656" y="21175"/>
                    <a:pt x="7766" y="20920"/>
                  </a:cubicBezTo>
                  <a:close/>
                </a:path>
              </a:pathLst>
            </a:custGeom>
            <a:solidFill>
              <a:srgbClr val="6296CE">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19" name="Shape 1073741872">
              <a:extLst>
                <a:ext uri="{FF2B5EF4-FFF2-40B4-BE49-F238E27FC236}">
                  <a16:creationId xmlns:a16="http://schemas.microsoft.com/office/drawing/2014/main" id="{9B8C7995-43E9-7C4E-BA79-0E41B7D29CA6}"/>
                </a:ext>
              </a:extLst>
            </p:cNvPr>
            <p:cNvSpPr/>
            <p:nvPr/>
          </p:nvSpPr>
          <p:spPr>
            <a:xfrm>
              <a:off x="1570783" y="25"/>
              <a:ext cx="1457795" cy="2097316"/>
            </a:xfrm>
            <a:custGeom>
              <a:avLst/>
              <a:gdLst/>
              <a:ahLst/>
              <a:cxnLst>
                <a:cxn ang="0">
                  <a:pos x="wd2" y="hd2"/>
                </a:cxn>
                <a:cxn ang="5400000">
                  <a:pos x="wd2" y="hd2"/>
                </a:cxn>
                <a:cxn ang="10800000">
                  <a:pos x="wd2" y="hd2"/>
                </a:cxn>
                <a:cxn ang="16200000">
                  <a:pos x="wd2" y="hd2"/>
                </a:cxn>
              </a:cxnLst>
              <a:rect l="0" t="0" r="r" b="b"/>
              <a:pathLst>
                <a:path w="20890" h="20697" extrusionOk="0">
                  <a:moveTo>
                    <a:pt x="8324" y="1289"/>
                  </a:moveTo>
                  <a:cubicBezTo>
                    <a:pt x="7474" y="2905"/>
                    <a:pt x="9156" y="5859"/>
                    <a:pt x="12197" y="4859"/>
                  </a:cubicBezTo>
                  <a:cubicBezTo>
                    <a:pt x="14814" y="3998"/>
                    <a:pt x="14093" y="638"/>
                    <a:pt x="11466" y="52"/>
                  </a:cubicBezTo>
                  <a:cubicBezTo>
                    <a:pt x="10323" y="-203"/>
                    <a:pt x="8724" y="528"/>
                    <a:pt x="8324" y="1289"/>
                  </a:cubicBezTo>
                  <a:close/>
                  <a:moveTo>
                    <a:pt x="9698" y="20423"/>
                  </a:moveTo>
                  <a:cubicBezTo>
                    <a:pt x="8128" y="21395"/>
                    <a:pt x="6535" y="19530"/>
                    <a:pt x="6118" y="18710"/>
                  </a:cubicBezTo>
                  <a:cubicBezTo>
                    <a:pt x="5102" y="16710"/>
                    <a:pt x="5895" y="14298"/>
                    <a:pt x="6225" y="12234"/>
                  </a:cubicBezTo>
                  <a:cubicBezTo>
                    <a:pt x="6321" y="11636"/>
                    <a:pt x="6985" y="10266"/>
                    <a:pt x="6756" y="9675"/>
                  </a:cubicBezTo>
                  <a:cubicBezTo>
                    <a:pt x="6541" y="9121"/>
                    <a:pt x="7080" y="9091"/>
                    <a:pt x="6065" y="8817"/>
                  </a:cubicBezTo>
                  <a:cubicBezTo>
                    <a:pt x="4788" y="8472"/>
                    <a:pt x="2047" y="12183"/>
                    <a:pt x="523" y="11340"/>
                  </a:cubicBezTo>
                  <a:cubicBezTo>
                    <a:pt x="-594" y="10719"/>
                    <a:pt x="333" y="9477"/>
                    <a:pt x="938" y="8887"/>
                  </a:cubicBezTo>
                  <a:cubicBezTo>
                    <a:pt x="2907" y="6963"/>
                    <a:pt x="6223" y="5832"/>
                    <a:pt x="9560" y="5593"/>
                  </a:cubicBezTo>
                  <a:cubicBezTo>
                    <a:pt x="10489" y="5527"/>
                    <a:pt x="11435" y="5442"/>
                    <a:pt x="12371" y="5469"/>
                  </a:cubicBezTo>
                  <a:cubicBezTo>
                    <a:pt x="15964" y="5572"/>
                    <a:pt x="18141" y="7261"/>
                    <a:pt x="19830" y="9260"/>
                  </a:cubicBezTo>
                  <a:cubicBezTo>
                    <a:pt x="20306" y="9824"/>
                    <a:pt x="20637" y="10585"/>
                    <a:pt x="20834" y="11216"/>
                  </a:cubicBezTo>
                  <a:cubicBezTo>
                    <a:pt x="21006" y="11769"/>
                    <a:pt x="20826" y="12943"/>
                    <a:pt x="19579" y="12316"/>
                  </a:cubicBezTo>
                  <a:cubicBezTo>
                    <a:pt x="18793" y="11921"/>
                    <a:pt x="16170" y="6747"/>
                    <a:pt x="15349" y="10373"/>
                  </a:cubicBezTo>
                  <a:cubicBezTo>
                    <a:pt x="14906" y="12329"/>
                    <a:pt x="17117" y="14195"/>
                    <a:pt x="17208" y="16083"/>
                  </a:cubicBezTo>
                  <a:cubicBezTo>
                    <a:pt x="17242" y="16785"/>
                    <a:pt x="17296" y="21397"/>
                    <a:pt x="14903" y="20588"/>
                  </a:cubicBezTo>
                  <a:cubicBezTo>
                    <a:pt x="13796" y="20214"/>
                    <a:pt x="14099" y="19150"/>
                    <a:pt x="14073" y="18506"/>
                  </a:cubicBezTo>
                  <a:cubicBezTo>
                    <a:pt x="14054" y="18060"/>
                    <a:pt x="14103" y="17619"/>
                    <a:pt x="14044" y="17172"/>
                  </a:cubicBezTo>
                  <a:cubicBezTo>
                    <a:pt x="13911" y="16151"/>
                    <a:pt x="13706" y="14872"/>
                    <a:pt x="12205" y="14341"/>
                  </a:cubicBezTo>
                  <a:cubicBezTo>
                    <a:pt x="10712" y="13814"/>
                    <a:pt x="9383" y="15040"/>
                    <a:pt x="9100" y="15954"/>
                  </a:cubicBezTo>
                  <a:cubicBezTo>
                    <a:pt x="8893" y="16623"/>
                    <a:pt x="9083" y="17514"/>
                    <a:pt x="9262" y="18182"/>
                  </a:cubicBezTo>
                  <a:cubicBezTo>
                    <a:pt x="9420" y="18768"/>
                    <a:pt x="10411" y="19681"/>
                    <a:pt x="9892" y="20265"/>
                  </a:cubicBezTo>
                  <a:cubicBezTo>
                    <a:pt x="9842" y="20321"/>
                    <a:pt x="9778" y="20374"/>
                    <a:pt x="9698" y="20423"/>
                  </a:cubicBezTo>
                  <a:close/>
                </a:path>
              </a:pathLst>
            </a:custGeom>
            <a:solidFill>
              <a:srgbClr val="FCAD23">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20" name="Shape 1073741873">
              <a:extLst>
                <a:ext uri="{FF2B5EF4-FFF2-40B4-BE49-F238E27FC236}">
                  <a16:creationId xmlns:a16="http://schemas.microsoft.com/office/drawing/2014/main" id="{0BC22A9B-5D7C-8641-8C17-3CFAB1E1A581}"/>
                </a:ext>
              </a:extLst>
            </p:cNvPr>
            <p:cNvSpPr/>
            <p:nvPr/>
          </p:nvSpPr>
          <p:spPr>
            <a:xfrm>
              <a:off x="2911246" y="1759400"/>
              <a:ext cx="367080" cy="505827"/>
            </a:xfrm>
            <a:custGeom>
              <a:avLst/>
              <a:gdLst/>
              <a:ahLst/>
              <a:cxnLst>
                <a:cxn ang="0">
                  <a:pos x="wd2" y="hd2"/>
                </a:cxn>
                <a:cxn ang="5400000">
                  <a:pos x="wd2" y="hd2"/>
                </a:cxn>
                <a:cxn ang="10800000">
                  <a:pos x="wd2" y="hd2"/>
                </a:cxn>
                <a:cxn ang="16200000">
                  <a:pos x="wd2" y="hd2"/>
                </a:cxn>
              </a:cxnLst>
              <a:rect l="0" t="0" r="r" b="b"/>
              <a:pathLst>
                <a:path w="16342" h="16679" extrusionOk="0">
                  <a:moveTo>
                    <a:pt x="13497" y="14047"/>
                  </a:moveTo>
                  <a:cubicBezTo>
                    <a:pt x="19286" y="8822"/>
                    <a:pt x="16188" y="-4365"/>
                    <a:pt x="4685" y="1453"/>
                  </a:cubicBezTo>
                  <a:cubicBezTo>
                    <a:pt x="-936" y="4297"/>
                    <a:pt x="-2314" y="14501"/>
                    <a:pt x="5117" y="16414"/>
                  </a:cubicBezTo>
                  <a:cubicBezTo>
                    <a:pt x="8309" y="17235"/>
                    <a:pt x="11260" y="16067"/>
                    <a:pt x="13497" y="14047"/>
                  </a:cubicBezTo>
                  <a:close/>
                </a:path>
              </a:pathLst>
            </a:custGeom>
            <a:solidFill>
              <a:srgbClr val="F9DA40">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21" name="Shape 1073741874">
              <a:extLst>
                <a:ext uri="{FF2B5EF4-FFF2-40B4-BE49-F238E27FC236}">
                  <a16:creationId xmlns:a16="http://schemas.microsoft.com/office/drawing/2014/main" id="{664CD00F-3F8D-CD44-AA70-E8BCFD6B6C0F}"/>
                </a:ext>
              </a:extLst>
            </p:cNvPr>
            <p:cNvSpPr/>
            <p:nvPr/>
          </p:nvSpPr>
          <p:spPr>
            <a:xfrm>
              <a:off x="24" y="607341"/>
              <a:ext cx="1495726" cy="3272496"/>
            </a:xfrm>
            <a:custGeom>
              <a:avLst/>
              <a:gdLst/>
              <a:ahLst/>
              <a:cxnLst>
                <a:cxn ang="0">
                  <a:pos x="wd2" y="hd2"/>
                </a:cxn>
                <a:cxn ang="5400000">
                  <a:pos x="wd2" y="hd2"/>
                </a:cxn>
                <a:cxn ang="10800000">
                  <a:pos x="wd2" y="hd2"/>
                </a:cxn>
                <a:cxn ang="16200000">
                  <a:pos x="wd2" y="hd2"/>
                </a:cxn>
              </a:cxnLst>
              <a:rect l="0" t="0" r="r" b="b"/>
              <a:pathLst>
                <a:path w="20867" h="20060" extrusionOk="0">
                  <a:moveTo>
                    <a:pt x="11877" y="216"/>
                  </a:moveTo>
                  <a:cubicBezTo>
                    <a:pt x="11854" y="210"/>
                    <a:pt x="11831" y="204"/>
                    <a:pt x="11808" y="198"/>
                  </a:cubicBezTo>
                  <a:cubicBezTo>
                    <a:pt x="7443" y="-902"/>
                    <a:pt x="5242" y="2886"/>
                    <a:pt x="8623" y="3860"/>
                  </a:cubicBezTo>
                  <a:cubicBezTo>
                    <a:pt x="13716" y="5326"/>
                    <a:pt x="15903" y="1283"/>
                    <a:pt x="11877" y="216"/>
                  </a:cubicBezTo>
                  <a:close/>
                  <a:moveTo>
                    <a:pt x="5804" y="15542"/>
                  </a:moveTo>
                  <a:cubicBezTo>
                    <a:pt x="5582" y="14562"/>
                    <a:pt x="5701" y="13555"/>
                    <a:pt x="5506" y="12569"/>
                  </a:cubicBezTo>
                  <a:cubicBezTo>
                    <a:pt x="5499" y="12530"/>
                    <a:pt x="5597" y="12298"/>
                    <a:pt x="5520" y="12243"/>
                  </a:cubicBezTo>
                  <a:cubicBezTo>
                    <a:pt x="4680" y="11643"/>
                    <a:pt x="2616" y="11406"/>
                    <a:pt x="1621" y="10825"/>
                  </a:cubicBezTo>
                  <a:cubicBezTo>
                    <a:pt x="-599" y="9530"/>
                    <a:pt x="-553" y="8109"/>
                    <a:pt x="1850" y="6850"/>
                  </a:cubicBezTo>
                  <a:cubicBezTo>
                    <a:pt x="4272" y="5581"/>
                    <a:pt x="9741" y="4109"/>
                    <a:pt x="13774" y="4526"/>
                  </a:cubicBezTo>
                  <a:cubicBezTo>
                    <a:pt x="17144" y="4875"/>
                    <a:pt x="18934" y="6052"/>
                    <a:pt x="19961" y="7409"/>
                  </a:cubicBezTo>
                  <a:cubicBezTo>
                    <a:pt x="20937" y="8699"/>
                    <a:pt x="21001" y="10065"/>
                    <a:pt x="20728" y="11409"/>
                  </a:cubicBezTo>
                  <a:cubicBezTo>
                    <a:pt x="20654" y="11772"/>
                    <a:pt x="20579" y="12469"/>
                    <a:pt x="19873" y="12723"/>
                  </a:cubicBezTo>
                  <a:cubicBezTo>
                    <a:pt x="18778" y="13119"/>
                    <a:pt x="18775" y="12445"/>
                    <a:pt x="18236" y="12149"/>
                  </a:cubicBezTo>
                  <a:cubicBezTo>
                    <a:pt x="17223" y="12415"/>
                    <a:pt x="17069" y="13703"/>
                    <a:pt x="17111" y="14172"/>
                  </a:cubicBezTo>
                  <a:cubicBezTo>
                    <a:pt x="17193" y="15083"/>
                    <a:pt x="17194" y="20038"/>
                    <a:pt x="13433" y="19746"/>
                  </a:cubicBezTo>
                  <a:cubicBezTo>
                    <a:pt x="11563" y="19600"/>
                    <a:pt x="12239" y="17890"/>
                    <a:pt x="12004" y="17339"/>
                  </a:cubicBezTo>
                  <a:cubicBezTo>
                    <a:pt x="11776" y="16806"/>
                    <a:pt x="11254" y="16313"/>
                    <a:pt x="10477" y="17062"/>
                  </a:cubicBezTo>
                  <a:cubicBezTo>
                    <a:pt x="10132" y="17395"/>
                    <a:pt x="9646" y="20698"/>
                    <a:pt x="7562" y="19950"/>
                  </a:cubicBezTo>
                  <a:cubicBezTo>
                    <a:pt x="6471" y="19559"/>
                    <a:pt x="6481" y="18946"/>
                    <a:pt x="6404" y="18399"/>
                  </a:cubicBezTo>
                  <a:cubicBezTo>
                    <a:pt x="6269" y="17446"/>
                    <a:pt x="6020" y="16495"/>
                    <a:pt x="5804" y="15542"/>
                  </a:cubicBezTo>
                  <a:close/>
                </a:path>
              </a:pathLst>
            </a:custGeom>
            <a:solidFill>
              <a:srgbClr val="DA7BB4">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22" name="Shape 1073741875">
              <a:extLst>
                <a:ext uri="{FF2B5EF4-FFF2-40B4-BE49-F238E27FC236}">
                  <a16:creationId xmlns:a16="http://schemas.microsoft.com/office/drawing/2014/main" id="{99FA10A2-7AF5-294C-B80D-CEDD47304D07}"/>
                </a:ext>
              </a:extLst>
            </p:cNvPr>
            <p:cNvSpPr/>
            <p:nvPr/>
          </p:nvSpPr>
          <p:spPr>
            <a:xfrm>
              <a:off x="-3" y="1110109"/>
              <a:ext cx="854052" cy="1600159"/>
            </a:xfrm>
            <a:custGeom>
              <a:avLst/>
              <a:gdLst/>
              <a:ahLst/>
              <a:cxnLst>
                <a:cxn ang="0">
                  <a:pos x="wd2" y="hd2"/>
                </a:cxn>
                <a:cxn ang="5400000">
                  <a:pos x="wd2" y="hd2"/>
                </a:cxn>
                <a:cxn ang="10800000">
                  <a:pos x="wd2" y="hd2"/>
                </a:cxn>
                <a:cxn ang="16200000">
                  <a:pos x="wd2" y="hd2"/>
                </a:cxn>
              </a:cxnLst>
              <a:rect l="0" t="0" r="r" b="b"/>
              <a:pathLst>
                <a:path w="18394" h="19163" extrusionOk="0">
                  <a:moveTo>
                    <a:pt x="17825" y="5117"/>
                  </a:moveTo>
                  <a:cubicBezTo>
                    <a:pt x="18112" y="4452"/>
                    <a:pt x="17935" y="3953"/>
                    <a:pt x="16825" y="3926"/>
                  </a:cubicBezTo>
                  <a:cubicBezTo>
                    <a:pt x="15082" y="3885"/>
                    <a:pt x="14243" y="5893"/>
                    <a:pt x="13207" y="6444"/>
                  </a:cubicBezTo>
                  <a:cubicBezTo>
                    <a:pt x="11508" y="7348"/>
                    <a:pt x="8811" y="7252"/>
                    <a:pt x="6844" y="7874"/>
                  </a:cubicBezTo>
                  <a:cubicBezTo>
                    <a:pt x="2736" y="9173"/>
                    <a:pt x="4919" y="12236"/>
                    <a:pt x="6972" y="13875"/>
                  </a:cubicBezTo>
                  <a:cubicBezTo>
                    <a:pt x="8366" y="14988"/>
                    <a:pt x="10825" y="14403"/>
                    <a:pt x="12637" y="14927"/>
                  </a:cubicBezTo>
                  <a:cubicBezTo>
                    <a:pt x="13480" y="15170"/>
                    <a:pt x="14560" y="15591"/>
                    <a:pt x="14415" y="16208"/>
                  </a:cubicBezTo>
                  <a:cubicBezTo>
                    <a:pt x="14340" y="16523"/>
                    <a:pt x="13213" y="16775"/>
                    <a:pt x="13196" y="17373"/>
                  </a:cubicBezTo>
                  <a:cubicBezTo>
                    <a:pt x="13171" y="18267"/>
                    <a:pt x="14737" y="19992"/>
                    <a:pt x="16070" y="18699"/>
                  </a:cubicBezTo>
                  <a:cubicBezTo>
                    <a:pt x="17020" y="17777"/>
                    <a:pt x="19033" y="15911"/>
                    <a:pt x="18194" y="14818"/>
                  </a:cubicBezTo>
                  <a:cubicBezTo>
                    <a:pt x="17400" y="13783"/>
                    <a:pt x="14644" y="13383"/>
                    <a:pt x="13440" y="12474"/>
                  </a:cubicBezTo>
                  <a:cubicBezTo>
                    <a:pt x="12490" y="11755"/>
                    <a:pt x="11583" y="10177"/>
                    <a:pt x="12607" y="9392"/>
                  </a:cubicBezTo>
                  <a:cubicBezTo>
                    <a:pt x="12911" y="9159"/>
                    <a:pt x="13896" y="8772"/>
                    <a:pt x="14313" y="8592"/>
                  </a:cubicBezTo>
                  <a:cubicBezTo>
                    <a:pt x="14957" y="8313"/>
                    <a:pt x="17265" y="6405"/>
                    <a:pt x="17825" y="5117"/>
                  </a:cubicBezTo>
                  <a:close/>
                  <a:moveTo>
                    <a:pt x="1653" y="322"/>
                  </a:moveTo>
                  <a:cubicBezTo>
                    <a:pt x="7305" y="-1608"/>
                    <a:pt x="13037" y="5740"/>
                    <a:pt x="6925" y="6534"/>
                  </a:cubicBezTo>
                  <a:cubicBezTo>
                    <a:pt x="2062" y="7165"/>
                    <a:pt x="-2567" y="1763"/>
                    <a:pt x="1653" y="322"/>
                  </a:cubicBezTo>
                  <a:close/>
                </a:path>
              </a:pathLst>
            </a:custGeom>
            <a:solidFill>
              <a:srgbClr val="F9DA40">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23" name="Shape 1073741876">
              <a:extLst>
                <a:ext uri="{FF2B5EF4-FFF2-40B4-BE49-F238E27FC236}">
                  <a16:creationId xmlns:a16="http://schemas.microsoft.com/office/drawing/2014/main" id="{999C229A-78A2-BD40-95AC-D71A6F04F5A9}"/>
                </a:ext>
              </a:extLst>
            </p:cNvPr>
            <p:cNvSpPr/>
            <p:nvPr/>
          </p:nvSpPr>
          <p:spPr>
            <a:xfrm>
              <a:off x="2073483" y="816857"/>
              <a:ext cx="544222" cy="698738"/>
            </a:xfrm>
            <a:custGeom>
              <a:avLst/>
              <a:gdLst/>
              <a:ahLst/>
              <a:cxnLst>
                <a:cxn ang="0">
                  <a:pos x="wd2" y="hd2"/>
                </a:cxn>
                <a:cxn ang="5400000">
                  <a:pos x="wd2" y="hd2"/>
                </a:cxn>
                <a:cxn ang="10800000">
                  <a:pos x="wd2" y="hd2"/>
                </a:cxn>
                <a:cxn ang="16200000">
                  <a:pos x="wd2" y="hd2"/>
                </a:cxn>
              </a:cxnLst>
              <a:rect l="0" t="0" r="r" b="b"/>
              <a:pathLst>
                <a:path w="18087" h="18205" extrusionOk="0">
                  <a:moveTo>
                    <a:pt x="10347" y="188"/>
                  </a:moveTo>
                  <a:cubicBezTo>
                    <a:pt x="1492" y="-1503"/>
                    <a:pt x="-1477" y="8644"/>
                    <a:pt x="668" y="13110"/>
                  </a:cubicBezTo>
                  <a:cubicBezTo>
                    <a:pt x="3283" y="18557"/>
                    <a:pt x="11523" y="20097"/>
                    <a:pt x="16039" y="15458"/>
                  </a:cubicBezTo>
                  <a:cubicBezTo>
                    <a:pt x="20123" y="11262"/>
                    <a:pt x="18015" y="1736"/>
                    <a:pt x="10472" y="212"/>
                  </a:cubicBezTo>
                  <a:cubicBezTo>
                    <a:pt x="10430" y="204"/>
                    <a:pt x="10389" y="196"/>
                    <a:pt x="10347" y="188"/>
                  </a:cubicBezTo>
                  <a:close/>
                </a:path>
              </a:pathLst>
            </a:custGeom>
            <a:solidFill>
              <a:srgbClr val="F66953">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grpSp>
      <p:grpSp>
        <p:nvGrpSpPr>
          <p:cNvPr id="24" name="officeArt object">
            <a:extLst>
              <a:ext uri="{FF2B5EF4-FFF2-40B4-BE49-F238E27FC236}">
                <a16:creationId xmlns:a16="http://schemas.microsoft.com/office/drawing/2014/main" id="{685B8DE6-57B2-BE43-9172-0DDF93AEAF4C}"/>
              </a:ext>
            </a:extLst>
          </p:cNvPr>
          <p:cNvGrpSpPr/>
          <p:nvPr/>
        </p:nvGrpSpPr>
        <p:grpSpPr>
          <a:xfrm>
            <a:off x="20427263" y="9254287"/>
            <a:ext cx="3276917" cy="3140552"/>
            <a:chOff x="-6" y="-50"/>
            <a:chExt cx="2518057" cy="2761655"/>
          </a:xfrm>
        </p:grpSpPr>
        <p:sp>
          <p:nvSpPr>
            <p:cNvPr id="25" name="Shape 1073741862">
              <a:extLst>
                <a:ext uri="{FF2B5EF4-FFF2-40B4-BE49-F238E27FC236}">
                  <a16:creationId xmlns:a16="http://schemas.microsoft.com/office/drawing/2014/main" id="{8CA9B64B-AC16-5F49-81EA-E18AE120C15A}"/>
                </a:ext>
              </a:extLst>
            </p:cNvPr>
            <p:cNvSpPr/>
            <p:nvPr/>
          </p:nvSpPr>
          <p:spPr>
            <a:xfrm>
              <a:off x="1428250" y="1206025"/>
              <a:ext cx="1089801" cy="1546369"/>
            </a:xfrm>
            <a:custGeom>
              <a:avLst/>
              <a:gdLst/>
              <a:ahLst/>
              <a:cxnLst>
                <a:cxn ang="0">
                  <a:pos x="wd2" y="hd2"/>
                </a:cxn>
                <a:cxn ang="5400000">
                  <a:pos x="wd2" y="hd2"/>
                </a:cxn>
                <a:cxn ang="10800000">
                  <a:pos x="wd2" y="hd2"/>
                </a:cxn>
                <a:cxn ang="16200000">
                  <a:pos x="wd2" y="hd2"/>
                </a:cxn>
              </a:cxnLst>
              <a:rect l="0" t="0" r="r" b="b"/>
              <a:pathLst>
                <a:path w="19738" h="20475" extrusionOk="0">
                  <a:moveTo>
                    <a:pt x="12250" y="4586"/>
                  </a:moveTo>
                  <a:cubicBezTo>
                    <a:pt x="13465" y="2919"/>
                    <a:pt x="13341" y="337"/>
                    <a:pt x="10661" y="32"/>
                  </a:cubicBezTo>
                  <a:cubicBezTo>
                    <a:pt x="6765" y="-413"/>
                    <a:pt x="5280" y="3932"/>
                    <a:pt x="7720" y="5413"/>
                  </a:cubicBezTo>
                  <a:cubicBezTo>
                    <a:pt x="9645" y="6583"/>
                    <a:pt x="11331" y="5846"/>
                    <a:pt x="12250" y="4586"/>
                  </a:cubicBezTo>
                  <a:close/>
                  <a:moveTo>
                    <a:pt x="6382" y="20301"/>
                  </a:moveTo>
                  <a:cubicBezTo>
                    <a:pt x="4388" y="19282"/>
                    <a:pt x="5072" y="15377"/>
                    <a:pt x="5162" y="14088"/>
                  </a:cubicBezTo>
                  <a:cubicBezTo>
                    <a:pt x="5330" y="11648"/>
                    <a:pt x="4022" y="9029"/>
                    <a:pt x="1932" y="7044"/>
                  </a:cubicBezTo>
                  <a:cubicBezTo>
                    <a:pt x="1269" y="6414"/>
                    <a:pt x="-1007" y="4501"/>
                    <a:pt x="513" y="3847"/>
                  </a:cubicBezTo>
                  <a:cubicBezTo>
                    <a:pt x="1932" y="3237"/>
                    <a:pt x="4178" y="5055"/>
                    <a:pt x="5094" y="5545"/>
                  </a:cubicBezTo>
                  <a:cubicBezTo>
                    <a:pt x="8233" y="7224"/>
                    <a:pt x="13689" y="7384"/>
                    <a:pt x="16398" y="5356"/>
                  </a:cubicBezTo>
                  <a:cubicBezTo>
                    <a:pt x="17287" y="4690"/>
                    <a:pt x="18391" y="3178"/>
                    <a:pt x="19425" y="4449"/>
                  </a:cubicBezTo>
                  <a:cubicBezTo>
                    <a:pt x="20593" y="5884"/>
                    <a:pt x="18220" y="7286"/>
                    <a:pt x="16783" y="7974"/>
                  </a:cubicBezTo>
                  <a:cubicBezTo>
                    <a:pt x="12029" y="10250"/>
                    <a:pt x="14297" y="15390"/>
                    <a:pt x="12427" y="18642"/>
                  </a:cubicBezTo>
                  <a:cubicBezTo>
                    <a:pt x="12162" y="19103"/>
                    <a:pt x="10599" y="21187"/>
                    <a:pt x="10058" y="19614"/>
                  </a:cubicBezTo>
                  <a:cubicBezTo>
                    <a:pt x="9874" y="19078"/>
                    <a:pt x="10571" y="16811"/>
                    <a:pt x="9390" y="16543"/>
                  </a:cubicBezTo>
                  <a:cubicBezTo>
                    <a:pt x="8422" y="16324"/>
                    <a:pt x="8147" y="17210"/>
                    <a:pt x="7969" y="17674"/>
                  </a:cubicBezTo>
                  <a:cubicBezTo>
                    <a:pt x="7878" y="17915"/>
                    <a:pt x="8047" y="20843"/>
                    <a:pt x="6720" y="20437"/>
                  </a:cubicBezTo>
                  <a:cubicBezTo>
                    <a:pt x="6600" y="20400"/>
                    <a:pt x="6487" y="20355"/>
                    <a:pt x="6382" y="20301"/>
                  </a:cubicBezTo>
                  <a:close/>
                </a:path>
              </a:pathLst>
            </a:custGeom>
            <a:solidFill>
              <a:srgbClr val="DA7BB4">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26" name="Shape 1073741863">
              <a:extLst>
                <a:ext uri="{FF2B5EF4-FFF2-40B4-BE49-F238E27FC236}">
                  <a16:creationId xmlns:a16="http://schemas.microsoft.com/office/drawing/2014/main" id="{9B7F7938-B7DB-0541-B9ED-6065652614D6}"/>
                </a:ext>
              </a:extLst>
            </p:cNvPr>
            <p:cNvSpPr/>
            <p:nvPr/>
          </p:nvSpPr>
          <p:spPr>
            <a:xfrm>
              <a:off x="96477" y="-51"/>
              <a:ext cx="1508614" cy="2740228"/>
            </a:xfrm>
            <a:custGeom>
              <a:avLst/>
              <a:gdLst/>
              <a:ahLst/>
              <a:cxnLst>
                <a:cxn ang="0">
                  <a:pos x="wd2" y="hd2"/>
                </a:cxn>
                <a:cxn ang="5400000">
                  <a:pos x="wd2" y="hd2"/>
                </a:cxn>
                <a:cxn ang="10800000">
                  <a:pos x="wd2" y="hd2"/>
                </a:cxn>
                <a:cxn ang="16200000">
                  <a:pos x="wd2" y="hd2"/>
                </a:cxn>
              </a:cxnLst>
              <a:rect l="0" t="0" r="r" b="b"/>
              <a:pathLst>
                <a:path w="19927" h="19985" extrusionOk="0">
                  <a:moveTo>
                    <a:pt x="18939" y="8803"/>
                  </a:moveTo>
                  <a:cubicBezTo>
                    <a:pt x="18213" y="7962"/>
                    <a:pt x="17244" y="7158"/>
                    <a:pt x="16600" y="6771"/>
                  </a:cubicBezTo>
                  <a:cubicBezTo>
                    <a:pt x="14888" y="5745"/>
                    <a:pt x="12723" y="5273"/>
                    <a:pt x="10065" y="5400"/>
                  </a:cubicBezTo>
                  <a:cubicBezTo>
                    <a:pt x="6561" y="5568"/>
                    <a:pt x="3130" y="6426"/>
                    <a:pt x="1762" y="8065"/>
                  </a:cubicBezTo>
                  <a:cubicBezTo>
                    <a:pt x="1358" y="8549"/>
                    <a:pt x="-1435" y="11897"/>
                    <a:pt x="958" y="11919"/>
                  </a:cubicBezTo>
                  <a:cubicBezTo>
                    <a:pt x="2743" y="11935"/>
                    <a:pt x="2805" y="10141"/>
                    <a:pt x="3883" y="9655"/>
                  </a:cubicBezTo>
                  <a:cubicBezTo>
                    <a:pt x="5771" y="8804"/>
                    <a:pt x="5164" y="10723"/>
                    <a:pt x="5215" y="11127"/>
                  </a:cubicBezTo>
                  <a:cubicBezTo>
                    <a:pt x="5442" y="12916"/>
                    <a:pt x="5150" y="15105"/>
                    <a:pt x="6097" y="16832"/>
                  </a:cubicBezTo>
                  <a:cubicBezTo>
                    <a:pt x="6390" y="17367"/>
                    <a:pt x="7478" y="19942"/>
                    <a:pt x="8968" y="19923"/>
                  </a:cubicBezTo>
                  <a:cubicBezTo>
                    <a:pt x="10722" y="19902"/>
                    <a:pt x="9943" y="17973"/>
                    <a:pt x="9971" y="17536"/>
                  </a:cubicBezTo>
                  <a:cubicBezTo>
                    <a:pt x="9989" y="17249"/>
                    <a:pt x="10087" y="16294"/>
                    <a:pt x="10821" y="16176"/>
                  </a:cubicBezTo>
                  <a:cubicBezTo>
                    <a:pt x="11979" y="15990"/>
                    <a:pt x="12496" y="19431"/>
                    <a:pt x="13198" y="19810"/>
                  </a:cubicBezTo>
                  <a:cubicBezTo>
                    <a:pt x="14443" y="20481"/>
                    <a:pt x="15242" y="19032"/>
                    <a:pt x="15337" y="18667"/>
                  </a:cubicBezTo>
                  <a:cubicBezTo>
                    <a:pt x="15553" y="17842"/>
                    <a:pt x="15550" y="17026"/>
                    <a:pt x="15830" y="16196"/>
                  </a:cubicBezTo>
                  <a:cubicBezTo>
                    <a:pt x="16310" y="14766"/>
                    <a:pt x="16159" y="13183"/>
                    <a:pt x="16034" y="11737"/>
                  </a:cubicBezTo>
                  <a:cubicBezTo>
                    <a:pt x="15961" y="10898"/>
                    <a:pt x="15218" y="10143"/>
                    <a:pt x="15909" y="9301"/>
                  </a:cubicBezTo>
                  <a:cubicBezTo>
                    <a:pt x="17118" y="9856"/>
                    <a:pt x="18357" y="13223"/>
                    <a:pt x="19807" y="11079"/>
                  </a:cubicBezTo>
                  <a:cubicBezTo>
                    <a:pt x="20165" y="10550"/>
                    <a:pt x="19677" y="9658"/>
                    <a:pt x="18939" y="8803"/>
                  </a:cubicBezTo>
                  <a:close/>
                  <a:moveTo>
                    <a:pt x="6170" y="2349"/>
                  </a:moveTo>
                  <a:cubicBezTo>
                    <a:pt x="6461" y="-113"/>
                    <a:pt x="12622" y="-1119"/>
                    <a:pt x="13656" y="1716"/>
                  </a:cubicBezTo>
                  <a:cubicBezTo>
                    <a:pt x="14037" y="2763"/>
                    <a:pt x="13418" y="3553"/>
                    <a:pt x="12396" y="4041"/>
                  </a:cubicBezTo>
                  <a:cubicBezTo>
                    <a:pt x="10132" y="5121"/>
                    <a:pt x="5895" y="4720"/>
                    <a:pt x="6170" y="2349"/>
                  </a:cubicBezTo>
                  <a:close/>
                </a:path>
              </a:pathLst>
            </a:custGeom>
            <a:solidFill>
              <a:srgbClr val="FCAD23">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sp>
          <p:nvSpPr>
            <p:cNvPr id="27" name="Shape 1073741864">
              <a:extLst>
                <a:ext uri="{FF2B5EF4-FFF2-40B4-BE49-F238E27FC236}">
                  <a16:creationId xmlns:a16="http://schemas.microsoft.com/office/drawing/2014/main" id="{113ACF03-152D-E645-A3FE-524C3ADC451B}"/>
                </a:ext>
              </a:extLst>
            </p:cNvPr>
            <p:cNvSpPr/>
            <p:nvPr/>
          </p:nvSpPr>
          <p:spPr>
            <a:xfrm>
              <a:off x="-7" y="1712895"/>
              <a:ext cx="367404" cy="1048711"/>
            </a:xfrm>
            <a:custGeom>
              <a:avLst/>
              <a:gdLst/>
              <a:ahLst/>
              <a:cxnLst>
                <a:cxn ang="0">
                  <a:pos x="wd2" y="hd2"/>
                </a:cxn>
                <a:cxn ang="5400000">
                  <a:pos x="wd2" y="hd2"/>
                </a:cxn>
                <a:cxn ang="10800000">
                  <a:pos x="wd2" y="hd2"/>
                </a:cxn>
                <a:cxn ang="16200000">
                  <a:pos x="wd2" y="hd2"/>
                </a:cxn>
              </a:cxnLst>
              <a:rect l="0" t="0" r="r" b="b"/>
              <a:pathLst>
                <a:path w="17769" h="21540" extrusionOk="0">
                  <a:moveTo>
                    <a:pt x="9755" y="72"/>
                  </a:moveTo>
                  <a:cubicBezTo>
                    <a:pt x="14912" y="595"/>
                    <a:pt x="14393" y="5002"/>
                    <a:pt x="14997" y="6548"/>
                  </a:cubicBezTo>
                  <a:cubicBezTo>
                    <a:pt x="15354" y="7462"/>
                    <a:pt x="17676" y="21530"/>
                    <a:pt x="17769" y="21527"/>
                  </a:cubicBezTo>
                  <a:cubicBezTo>
                    <a:pt x="15866" y="21578"/>
                    <a:pt x="13488" y="21486"/>
                    <a:pt x="11701" y="21229"/>
                  </a:cubicBezTo>
                  <a:cubicBezTo>
                    <a:pt x="11734" y="17023"/>
                    <a:pt x="10812" y="12987"/>
                    <a:pt x="10915" y="8759"/>
                  </a:cubicBezTo>
                  <a:cubicBezTo>
                    <a:pt x="10929" y="8179"/>
                    <a:pt x="10083" y="683"/>
                    <a:pt x="6299" y="2294"/>
                  </a:cubicBezTo>
                  <a:cubicBezTo>
                    <a:pt x="4579" y="3026"/>
                    <a:pt x="7107" y="5169"/>
                    <a:pt x="2882" y="5320"/>
                  </a:cubicBezTo>
                  <a:cubicBezTo>
                    <a:pt x="-3831" y="5560"/>
                    <a:pt x="2700" y="246"/>
                    <a:pt x="7120" y="28"/>
                  </a:cubicBezTo>
                  <a:cubicBezTo>
                    <a:pt x="8141" y="-22"/>
                    <a:pt x="9012" y="-3"/>
                    <a:pt x="9755" y="72"/>
                  </a:cubicBezTo>
                  <a:close/>
                </a:path>
              </a:pathLst>
            </a:custGeom>
            <a:solidFill>
              <a:srgbClr val="6296CE">
                <a:alpha val="80000"/>
              </a:srgbClr>
            </a:solidFill>
            <a:ln w="12700" cap="flat">
              <a:noFill/>
              <a:miter lim="400000"/>
            </a:ln>
            <a:effectLst>
              <a:outerShdw blurRad="152400" dir="5400000" rotWithShape="0">
                <a:srgbClr val="000000">
                  <a:alpha val="19793"/>
                </a:srgbClr>
              </a:outerShdw>
            </a:effectLst>
          </p:spPr>
          <p:txBody>
            <a:bodyPr wrap="square" lIns="0" tIns="0" rIns="0" bIns="0" numCol="1" anchor="ctr">
              <a:noAutofit/>
            </a:bodyPr>
            <a:lstStyle/>
            <a:p>
              <a:pPr>
                <a:defRPr sz="5800" b="1">
                  <a:solidFill>
                    <a:srgbClr val="E8AF01"/>
                  </a:solidFill>
                  <a:latin typeface="Gill Sans"/>
                  <a:ea typeface="Gill Sans"/>
                  <a:cs typeface="Gill Sans"/>
                  <a:sym typeface="Gill Sans"/>
                </a:defRPr>
              </a:pPr>
              <a:endParaRPr/>
            </a:p>
          </p:txBody>
        </p:sp>
      </p:grpSp>
    </p:spTree>
    <p:extLst>
      <p:ext uri="{BB962C8B-B14F-4D97-AF65-F5344CB8AC3E}">
        <p14:creationId xmlns:p14="http://schemas.microsoft.com/office/powerpoint/2010/main" val="18050291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dirty="0">
                <a:solidFill>
                  <a:schemeClr val="accent1">
                    <a:lumMod val="75000"/>
                  </a:schemeClr>
                </a:solidFill>
              </a:rPr>
              <a:t>The Phases of Care				</a:t>
            </a:r>
          </a:p>
        </p:txBody>
      </p:sp>
      <p:grpSp>
        <p:nvGrpSpPr>
          <p:cNvPr id="18" name="Group 17">
            <a:extLst>
              <a:ext uri="{FF2B5EF4-FFF2-40B4-BE49-F238E27FC236}">
                <a16:creationId xmlns:a16="http://schemas.microsoft.com/office/drawing/2014/main" id="{D3ED2A29-FE49-3243-A026-5FCEC59FD0FE}"/>
              </a:ext>
            </a:extLst>
          </p:cNvPr>
          <p:cNvGrpSpPr/>
          <p:nvPr/>
        </p:nvGrpSpPr>
        <p:grpSpPr>
          <a:xfrm>
            <a:off x="3583212" y="4715336"/>
            <a:ext cx="17217576" cy="5017984"/>
            <a:chOff x="2717474" y="2033602"/>
            <a:chExt cx="12243983" cy="3568453"/>
          </a:xfrm>
        </p:grpSpPr>
        <p:grpSp>
          <p:nvGrpSpPr>
            <p:cNvPr id="3" name="Group 2">
              <a:extLst>
                <a:ext uri="{FF2B5EF4-FFF2-40B4-BE49-F238E27FC236}">
                  <a16:creationId xmlns:a16="http://schemas.microsoft.com/office/drawing/2014/main" id="{56FBDEA3-4BA1-D148-8EE8-035DDC8CBFA1}"/>
                </a:ext>
              </a:extLst>
            </p:cNvPr>
            <p:cNvGrpSpPr/>
            <p:nvPr/>
          </p:nvGrpSpPr>
          <p:grpSpPr>
            <a:xfrm>
              <a:off x="2717474" y="2033602"/>
              <a:ext cx="12243983" cy="3568453"/>
              <a:chOff x="2682605" y="1932002"/>
              <a:chExt cx="12243983" cy="3568453"/>
            </a:xfrm>
          </p:grpSpPr>
          <p:grpSp>
            <p:nvGrpSpPr>
              <p:cNvPr id="4" name="Group 3">
                <a:extLst>
                  <a:ext uri="{FF2B5EF4-FFF2-40B4-BE49-F238E27FC236}">
                    <a16:creationId xmlns:a16="http://schemas.microsoft.com/office/drawing/2014/main" id="{43132F88-D177-7D44-833B-60212C9D8181}"/>
                  </a:ext>
                </a:extLst>
              </p:cNvPr>
              <p:cNvGrpSpPr/>
              <p:nvPr/>
            </p:nvGrpSpPr>
            <p:grpSpPr>
              <a:xfrm>
                <a:off x="2738771" y="1932002"/>
                <a:ext cx="12081145" cy="2026193"/>
                <a:chOff x="762558" y="4492094"/>
                <a:chExt cx="11564422" cy="1905614"/>
              </a:xfrm>
            </p:grpSpPr>
            <p:grpSp>
              <p:nvGrpSpPr>
                <p:cNvPr id="5" name="Group 4">
                  <a:extLst>
                    <a:ext uri="{FF2B5EF4-FFF2-40B4-BE49-F238E27FC236}">
                      <a16:creationId xmlns:a16="http://schemas.microsoft.com/office/drawing/2014/main" id="{8AD59114-BB02-0A42-91EB-0B45585F7623}"/>
                    </a:ext>
                  </a:extLst>
                </p:cNvPr>
                <p:cNvGrpSpPr/>
                <p:nvPr/>
              </p:nvGrpSpPr>
              <p:grpSpPr>
                <a:xfrm>
                  <a:off x="762558" y="4492094"/>
                  <a:ext cx="11564422" cy="1905614"/>
                  <a:chOff x="762558" y="4492094"/>
                  <a:chExt cx="11564422" cy="1905614"/>
                </a:xfrm>
              </p:grpSpPr>
              <p:grpSp>
                <p:nvGrpSpPr>
                  <p:cNvPr id="9" name="Group 8">
                    <a:extLst>
                      <a:ext uri="{FF2B5EF4-FFF2-40B4-BE49-F238E27FC236}">
                        <a16:creationId xmlns:a16="http://schemas.microsoft.com/office/drawing/2014/main" id="{F81B15A2-F324-0340-9ECC-DECAF2303985}"/>
                      </a:ext>
                    </a:extLst>
                  </p:cNvPr>
                  <p:cNvGrpSpPr/>
                  <p:nvPr/>
                </p:nvGrpSpPr>
                <p:grpSpPr>
                  <a:xfrm>
                    <a:off x="762558" y="4492094"/>
                    <a:ext cx="11564422" cy="1905614"/>
                    <a:chOff x="762558" y="4492094"/>
                    <a:chExt cx="11564422" cy="1905614"/>
                  </a:xfrm>
                </p:grpSpPr>
                <p:grpSp>
                  <p:nvGrpSpPr>
                    <p:cNvPr id="11" name="Group 10">
                      <a:extLst>
                        <a:ext uri="{FF2B5EF4-FFF2-40B4-BE49-F238E27FC236}">
                          <a16:creationId xmlns:a16="http://schemas.microsoft.com/office/drawing/2014/main" id="{A594C7FA-3EC8-764B-9D9A-87BFD25B536E}"/>
                        </a:ext>
                      </a:extLst>
                    </p:cNvPr>
                    <p:cNvGrpSpPr/>
                    <p:nvPr/>
                  </p:nvGrpSpPr>
                  <p:grpSpPr>
                    <a:xfrm>
                      <a:off x="762558" y="4492094"/>
                      <a:ext cx="11564422" cy="1905614"/>
                      <a:chOff x="926624" y="2706273"/>
                      <a:chExt cx="11564422" cy="1905614"/>
                    </a:xfrm>
                  </p:grpSpPr>
                  <p:grpSp>
                    <p:nvGrpSpPr>
                      <p:cNvPr id="15" name="Group 14">
                        <a:extLst>
                          <a:ext uri="{FF2B5EF4-FFF2-40B4-BE49-F238E27FC236}">
                            <a16:creationId xmlns:a16="http://schemas.microsoft.com/office/drawing/2014/main" id="{63EEE328-D906-5649-8646-6C5AE2350098}"/>
                          </a:ext>
                        </a:extLst>
                      </p:cNvPr>
                      <p:cNvGrpSpPr/>
                      <p:nvPr/>
                    </p:nvGrpSpPr>
                    <p:grpSpPr>
                      <a:xfrm>
                        <a:off x="926624" y="2706273"/>
                        <a:ext cx="11564422" cy="1905614"/>
                        <a:chOff x="1716682" y="4303855"/>
                        <a:chExt cx="11564422" cy="1905614"/>
                      </a:xfrm>
                    </p:grpSpPr>
                    <p:grpSp>
                      <p:nvGrpSpPr>
                        <p:cNvPr id="52" name="Group 27">
                          <a:extLst>
                            <a:ext uri="{FF2B5EF4-FFF2-40B4-BE49-F238E27FC236}">
                              <a16:creationId xmlns:a16="http://schemas.microsoft.com/office/drawing/2014/main" id="{2F4D31D2-D0C3-644E-B14F-86318E848D57}"/>
                            </a:ext>
                          </a:extLst>
                        </p:cNvPr>
                        <p:cNvGrpSpPr/>
                        <p:nvPr/>
                      </p:nvGrpSpPr>
                      <p:grpSpPr>
                        <a:xfrm>
                          <a:off x="1716682" y="4303857"/>
                          <a:ext cx="9669475" cy="1905612"/>
                          <a:chOff x="394663" y="394663"/>
                          <a:chExt cx="9669472" cy="1905611"/>
                        </a:xfrm>
                      </p:grpSpPr>
                      <p:grpSp>
                        <p:nvGrpSpPr>
                          <p:cNvPr id="54" name="Group 21">
                            <a:extLst>
                              <a:ext uri="{FF2B5EF4-FFF2-40B4-BE49-F238E27FC236}">
                                <a16:creationId xmlns:a16="http://schemas.microsoft.com/office/drawing/2014/main" id="{3048CED4-B957-454A-8113-AB67742AA7FA}"/>
                              </a:ext>
                            </a:extLst>
                          </p:cNvPr>
                          <p:cNvGrpSpPr/>
                          <p:nvPr/>
                        </p:nvGrpSpPr>
                        <p:grpSpPr>
                          <a:xfrm>
                            <a:off x="394663" y="394663"/>
                            <a:ext cx="9669472" cy="1905611"/>
                            <a:chOff x="394663" y="394663"/>
                            <a:chExt cx="9669471" cy="1905610"/>
                          </a:xfrm>
                        </p:grpSpPr>
                        <p:sp>
                          <p:nvSpPr>
                            <p:cNvPr id="60" name="Shape 6">
                              <a:extLst>
                                <a:ext uri="{FF2B5EF4-FFF2-40B4-BE49-F238E27FC236}">
                                  <a16:creationId xmlns:a16="http://schemas.microsoft.com/office/drawing/2014/main" id="{D47CA4BE-EFF5-4446-A9E5-D9663BDDF65E}"/>
                                </a:ext>
                              </a:extLst>
                            </p:cNvPr>
                            <p:cNvSpPr/>
                            <p:nvPr/>
                          </p:nvSpPr>
                          <p:spPr>
                            <a:xfrm rot="18900000">
                              <a:off x="394663" y="394663"/>
                              <a:ext cx="1905607" cy="1905608"/>
                            </a:xfrm>
                            <a:prstGeom prst="rect">
                              <a:avLst/>
                            </a:prstGeom>
                            <a:solidFill>
                              <a:schemeClr val="tx2">
                                <a:alpha val="89539"/>
                              </a:schemeClr>
                            </a:solidFill>
                            <a:ln w="12700" cap="flat">
                              <a:noFill/>
                              <a:miter lim="400000"/>
                            </a:ln>
                            <a:effectLst/>
                          </p:spPr>
                          <p:txBody>
                            <a:bodyPr wrap="square" lIns="0" tIns="0" rIns="0" bIns="0" numCol="1" anchor="t">
                              <a:noAutofit/>
                            </a:bodyPr>
                            <a:lstStyle/>
                            <a:p>
                              <a:pPr lvl="0"/>
                              <a:endParaRPr sz="7032" dirty="0"/>
                            </a:p>
                          </p:txBody>
                        </p:sp>
                        <p:sp>
                          <p:nvSpPr>
                            <p:cNvPr id="61" name="Shape 9">
                              <a:extLst>
                                <a:ext uri="{FF2B5EF4-FFF2-40B4-BE49-F238E27FC236}">
                                  <a16:creationId xmlns:a16="http://schemas.microsoft.com/office/drawing/2014/main" id="{46D26399-B39F-FD48-9B1C-54A533D1A3F6}"/>
                                </a:ext>
                              </a:extLst>
                            </p:cNvPr>
                            <p:cNvSpPr/>
                            <p:nvPr/>
                          </p:nvSpPr>
                          <p:spPr>
                            <a:xfrm rot="18900000">
                              <a:off x="2335628" y="394664"/>
                              <a:ext cx="1905608" cy="1905609"/>
                            </a:xfrm>
                            <a:prstGeom prst="rect">
                              <a:avLst/>
                            </a:prstGeom>
                            <a:solidFill>
                              <a:srgbClr val="92D050">
                                <a:alpha val="89838"/>
                              </a:srgbClr>
                            </a:solidFill>
                            <a:ln w="12700" cap="flat">
                              <a:noFill/>
                              <a:miter lim="400000"/>
                            </a:ln>
                            <a:effectLst/>
                          </p:spPr>
                          <p:txBody>
                            <a:bodyPr wrap="square" lIns="0" tIns="0" rIns="0" bIns="0" numCol="1" anchor="t">
                              <a:noAutofit/>
                            </a:bodyPr>
                            <a:lstStyle/>
                            <a:p>
                              <a:pPr lvl="0"/>
                              <a:endParaRPr sz="7032"/>
                            </a:p>
                          </p:txBody>
                        </p:sp>
                        <p:sp>
                          <p:nvSpPr>
                            <p:cNvPr id="62" name="Shape 12">
                              <a:extLst>
                                <a:ext uri="{FF2B5EF4-FFF2-40B4-BE49-F238E27FC236}">
                                  <a16:creationId xmlns:a16="http://schemas.microsoft.com/office/drawing/2014/main" id="{A895F825-E09C-2049-81A8-AED5DEE305A2}"/>
                                </a:ext>
                              </a:extLst>
                            </p:cNvPr>
                            <p:cNvSpPr/>
                            <p:nvPr/>
                          </p:nvSpPr>
                          <p:spPr>
                            <a:xfrm rot="18900000">
                              <a:off x="4276593" y="394664"/>
                              <a:ext cx="1905608" cy="1905609"/>
                            </a:xfrm>
                            <a:prstGeom prst="rect">
                              <a:avLst/>
                            </a:prstGeom>
                            <a:solidFill>
                              <a:srgbClr val="00B0F0">
                                <a:alpha val="89539"/>
                              </a:srgbClr>
                            </a:solidFill>
                            <a:ln w="12700" cap="flat">
                              <a:noFill/>
                              <a:miter lim="400000"/>
                            </a:ln>
                            <a:effectLst/>
                          </p:spPr>
                          <p:txBody>
                            <a:bodyPr wrap="square" lIns="0" tIns="0" rIns="0" bIns="0" numCol="1" anchor="t">
                              <a:noAutofit/>
                            </a:bodyPr>
                            <a:lstStyle/>
                            <a:p>
                              <a:pPr lvl="0"/>
                              <a:endParaRPr sz="7032" dirty="0"/>
                            </a:p>
                          </p:txBody>
                        </p:sp>
                        <p:sp>
                          <p:nvSpPr>
                            <p:cNvPr id="63" name="Shape 15">
                              <a:extLst>
                                <a:ext uri="{FF2B5EF4-FFF2-40B4-BE49-F238E27FC236}">
                                  <a16:creationId xmlns:a16="http://schemas.microsoft.com/office/drawing/2014/main" id="{97F8B7DE-29F5-744E-9049-095B455910BD}"/>
                                </a:ext>
                              </a:extLst>
                            </p:cNvPr>
                            <p:cNvSpPr/>
                            <p:nvPr/>
                          </p:nvSpPr>
                          <p:spPr>
                            <a:xfrm rot="18900000">
                              <a:off x="6217560" y="394664"/>
                              <a:ext cx="1905608" cy="1905609"/>
                            </a:xfrm>
                            <a:prstGeom prst="rect">
                              <a:avLst/>
                            </a:prstGeom>
                            <a:solidFill>
                              <a:srgbClr val="FFC000">
                                <a:alpha val="89539"/>
                              </a:srgbClr>
                            </a:solidFill>
                            <a:ln w="12700" cap="flat">
                              <a:noFill/>
                              <a:miter lim="400000"/>
                            </a:ln>
                            <a:effectLst/>
                          </p:spPr>
                          <p:txBody>
                            <a:bodyPr wrap="square" lIns="0" tIns="0" rIns="0" bIns="0" numCol="1" anchor="t">
                              <a:noAutofit/>
                            </a:bodyPr>
                            <a:lstStyle/>
                            <a:p>
                              <a:pPr lvl="0"/>
                              <a:endParaRPr sz="7032"/>
                            </a:p>
                          </p:txBody>
                        </p:sp>
                        <p:grpSp>
                          <p:nvGrpSpPr>
                            <p:cNvPr id="64" name="Group 20">
                              <a:extLst>
                                <a:ext uri="{FF2B5EF4-FFF2-40B4-BE49-F238E27FC236}">
                                  <a16:creationId xmlns:a16="http://schemas.microsoft.com/office/drawing/2014/main" id="{CCCD081E-6D0F-B044-90B5-E13EE63F20E3}"/>
                                </a:ext>
                              </a:extLst>
                            </p:cNvPr>
                            <p:cNvGrpSpPr/>
                            <p:nvPr/>
                          </p:nvGrpSpPr>
                          <p:grpSpPr>
                            <a:xfrm>
                              <a:off x="8158526" y="394663"/>
                              <a:ext cx="1905608" cy="1905608"/>
                              <a:chOff x="394663" y="394663"/>
                              <a:chExt cx="1905607" cy="1905607"/>
                            </a:xfrm>
                          </p:grpSpPr>
                          <p:sp>
                            <p:nvSpPr>
                              <p:cNvPr id="65" name="Shape 18">
                                <a:extLst>
                                  <a:ext uri="{FF2B5EF4-FFF2-40B4-BE49-F238E27FC236}">
                                    <a16:creationId xmlns:a16="http://schemas.microsoft.com/office/drawing/2014/main" id="{5DBE3ADE-1809-154B-BB49-1779A36F6367}"/>
                                  </a:ext>
                                </a:extLst>
                              </p:cNvPr>
                              <p:cNvSpPr/>
                              <p:nvPr/>
                            </p:nvSpPr>
                            <p:spPr>
                              <a:xfrm rot="18900000">
                                <a:off x="394663" y="394663"/>
                                <a:ext cx="1905607" cy="1905607"/>
                              </a:xfrm>
                              <a:prstGeom prst="rect">
                                <a:avLst/>
                              </a:prstGeom>
                              <a:solidFill>
                                <a:srgbClr val="C00000">
                                  <a:alpha val="89756"/>
                                </a:srgbClr>
                              </a:solidFill>
                              <a:ln w="12700" cap="flat">
                                <a:noFill/>
                                <a:miter lim="400000"/>
                              </a:ln>
                              <a:effectLst/>
                            </p:spPr>
                            <p:txBody>
                              <a:bodyPr wrap="square" lIns="0" tIns="0" rIns="0" bIns="0" numCol="1" anchor="t">
                                <a:noAutofit/>
                              </a:bodyPr>
                              <a:lstStyle/>
                              <a:p>
                                <a:pPr lvl="0"/>
                                <a:endParaRPr sz="7032" dirty="0"/>
                              </a:p>
                            </p:txBody>
                          </p:sp>
                          <p:sp>
                            <p:nvSpPr>
                              <p:cNvPr id="66" name="Shape 19">
                                <a:extLst>
                                  <a:ext uri="{FF2B5EF4-FFF2-40B4-BE49-F238E27FC236}">
                                    <a16:creationId xmlns:a16="http://schemas.microsoft.com/office/drawing/2014/main" id="{6622580F-28E5-6B49-88EB-BF2F61A61DF3}"/>
                                  </a:ext>
                                </a:extLst>
                              </p:cNvPr>
                              <p:cNvSpPr/>
                              <p:nvPr/>
                            </p:nvSpPr>
                            <p:spPr>
                              <a:xfrm>
                                <a:off x="917576" y="1056886"/>
                                <a:ext cx="860411" cy="597511"/>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solidFill>
                              <a:ln w="12700" cap="flat">
                                <a:noFill/>
                                <a:miter lim="400000"/>
                              </a:ln>
                              <a:effectLst/>
                            </p:spPr>
                            <p:txBody>
                              <a:bodyPr wrap="square" lIns="0" tIns="0" rIns="0" bIns="0" numCol="1" anchor="ctr">
                                <a:noAutofit/>
                              </a:bodyPr>
                              <a:lstStyle/>
                              <a:p>
                                <a:pPr lvl="0"/>
                                <a:endParaRPr sz="7032" dirty="0"/>
                              </a:p>
                            </p:txBody>
                          </p:sp>
                        </p:grpSp>
                      </p:grpSp>
                      <p:grpSp>
                        <p:nvGrpSpPr>
                          <p:cNvPr id="55" name="Group 26">
                            <a:extLst>
                              <a:ext uri="{FF2B5EF4-FFF2-40B4-BE49-F238E27FC236}">
                                <a16:creationId xmlns:a16="http://schemas.microsoft.com/office/drawing/2014/main" id="{AFBFABA7-C9D3-5E46-BAF4-5731BDDC80C1}"/>
                              </a:ext>
                            </a:extLst>
                          </p:cNvPr>
                          <p:cNvGrpSpPr/>
                          <p:nvPr/>
                        </p:nvGrpSpPr>
                        <p:grpSpPr>
                          <a:xfrm>
                            <a:off x="2196457" y="1230363"/>
                            <a:ext cx="6083792" cy="234207"/>
                            <a:chOff x="0" y="0"/>
                            <a:chExt cx="6083790" cy="234205"/>
                          </a:xfrm>
                        </p:grpSpPr>
                        <p:sp>
                          <p:nvSpPr>
                            <p:cNvPr id="56" name="Shape 22">
                              <a:extLst>
                                <a:ext uri="{FF2B5EF4-FFF2-40B4-BE49-F238E27FC236}">
                                  <a16:creationId xmlns:a16="http://schemas.microsoft.com/office/drawing/2014/main" id="{F0466FEC-4DC7-2440-8296-F6349B6DCFE0}"/>
                                </a:ext>
                              </a:extLst>
                            </p:cNvPr>
                            <p:cNvSpPr/>
                            <p:nvPr/>
                          </p:nvSpPr>
                          <p:spPr>
                            <a:xfrm>
                              <a:off x="0" y="0"/>
                              <a:ext cx="278805" cy="234206"/>
                            </a:xfrm>
                            <a:prstGeom prst="rightArrow">
                              <a:avLst>
                                <a:gd name="adj1" fmla="val 29988"/>
                                <a:gd name="adj2" fmla="val 62010"/>
                              </a:avLst>
                            </a:prstGeom>
                            <a:solidFill>
                              <a:srgbClr val="FFFFFF"/>
                            </a:solidFill>
                            <a:ln w="12700" cap="flat">
                              <a:noFill/>
                              <a:miter lim="400000"/>
                            </a:ln>
                            <a:effectLst/>
                          </p:spPr>
                          <p:txBody>
                            <a:bodyPr wrap="square" lIns="0" tIns="0" rIns="0" bIns="0" numCol="1" anchor="t">
                              <a:noAutofit/>
                            </a:bodyPr>
                            <a:lstStyle/>
                            <a:p>
                              <a:pPr lvl="0"/>
                              <a:endParaRPr sz="7032"/>
                            </a:p>
                          </p:txBody>
                        </p:sp>
                        <p:sp>
                          <p:nvSpPr>
                            <p:cNvPr id="57" name="Shape 23">
                              <a:extLst>
                                <a:ext uri="{FF2B5EF4-FFF2-40B4-BE49-F238E27FC236}">
                                  <a16:creationId xmlns:a16="http://schemas.microsoft.com/office/drawing/2014/main" id="{59569714-1D2D-AF4F-846D-2771A2E9F1DF}"/>
                                </a:ext>
                              </a:extLst>
                            </p:cNvPr>
                            <p:cNvSpPr/>
                            <p:nvPr/>
                          </p:nvSpPr>
                          <p:spPr>
                            <a:xfrm>
                              <a:off x="1923054" y="0"/>
                              <a:ext cx="278806" cy="234206"/>
                            </a:xfrm>
                            <a:prstGeom prst="rightArrow">
                              <a:avLst>
                                <a:gd name="adj1" fmla="val 29988"/>
                                <a:gd name="adj2" fmla="val 62010"/>
                              </a:avLst>
                            </a:prstGeom>
                            <a:solidFill>
                              <a:srgbClr val="FFFFFF"/>
                            </a:solidFill>
                            <a:ln w="12700" cap="flat">
                              <a:noFill/>
                              <a:miter lim="400000"/>
                            </a:ln>
                            <a:effectLst/>
                          </p:spPr>
                          <p:txBody>
                            <a:bodyPr wrap="square" lIns="0" tIns="0" rIns="0" bIns="0" numCol="1" anchor="t">
                              <a:noAutofit/>
                            </a:bodyPr>
                            <a:lstStyle/>
                            <a:p>
                              <a:pPr lvl="0"/>
                              <a:endParaRPr sz="7032"/>
                            </a:p>
                          </p:txBody>
                        </p:sp>
                        <p:sp>
                          <p:nvSpPr>
                            <p:cNvPr id="58" name="Shape 24">
                              <a:extLst>
                                <a:ext uri="{FF2B5EF4-FFF2-40B4-BE49-F238E27FC236}">
                                  <a16:creationId xmlns:a16="http://schemas.microsoft.com/office/drawing/2014/main" id="{F117BBC2-D08A-CF4A-86B4-7BA1F63922C0}"/>
                                </a:ext>
                              </a:extLst>
                            </p:cNvPr>
                            <p:cNvSpPr/>
                            <p:nvPr/>
                          </p:nvSpPr>
                          <p:spPr>
                            <a:xfrm>
                              <a:off x="3864020" y="0"/>
                              <a:ext cx="278806" cy="234206"/>
                            </a:xfrm>
                            <a:prstGeom prst="rightArrow">
                              <a:avLst>
                                <a:gd name="adj1" fmla="val 29988"/>
                                <a:gd name="adj2" fmla="val 62010"/>
                              </a:avLst>
                            </a:prstGeom>
                            <a:solidFill>
                              <a:srgbClr val="FFFFFF"/>
                            </a:solidFill>
                            <a:ln w="12700" cap="flat">
                              <a:noFill/>
                              <a:miter lim="400000"/>
                            </a:ln>
                            <a:effectLst/>
                          </p:spPr>
                          <p:txBody>
                            <a:bodyPr wrap="square" lIns="0" tIns="0" rIns="0" bIns="0" numCol="1" anchor="t">
                              <a:noAutofit/>
                            </a:bodyPr>
                            <a:lstStyle/>
                            <a:p>
                              <a:pPr lvl="0"/>
                              <a:endParaRPr sz="7032"/>
                            </a:p>
                          </p:txBody>
                        </p:sp>
                        <p:sp>
                          <p:nvSpPr>
                            <p:cNvPr id="59" name="Shape 25">
                              <a:extLst>
                                <a:ext uri="{FF2B5EF4-FFF2-40B4-BE49-F238E27FC236}">
                                  <a16:creationId xmlns:a16="http://schemas.microsoft.com/office/drawing/2014/main" id="{029A9000-3518-514D-9ABE-13D1EC70DA54}"/>
                                </a:ext>
                              </a:extLst>
                            </p:cNvPr>
                            <p:cNvSpPr/>
                            <p:nvPr/>
                          </p:nvSpPr>
                          <p:spPr>
                            <a:xfrm>
                              <a:off x="5804985" y="0"/>
                              <a:ext cx="278806" cy="234206"/>
                            </a:xfrm>
                            <a:prstGeom prst="rightArrow">
                              <a:avLst>
                                <a:gd name="adj1" fmla="val 29988"/>
                                <a:gd name="adj2" fmla="val 62010"/>
                              </a:avLst>
                            </a:prstGeom>
                            <a:solidFill>
                              <a:srgbClr val="FFFFFF"/>
                            </a:solidFill>
                            <a:ln w="12700" cap="flat">
                              <a:noFill/>
                              <a:miter lim="400000"/>
                            </a:ln>
                            <a:effectLst/>
                          </p:spPr>
                          <p:txBody>
                            <a:bodyPr wrap="square" lIns="0" tIns="0" rIns="0" bIns="0" numCol="1" anchor="t">
                              <a:noAutofit/>
                            </a:bodyPr>
                            <a:lstStyle/>
                            <a:p>
                              <a:pPr lvl="0"/>
                              <a:endParaRPr sz="7032"/>
                            </a:p>
                          </p:txBody>
                        </p:sp>
                      </p:grpSp>
                    </p:grpSp>
                    <p:sp>
                      <p:nvSpPr>
                        <p:cNvPr id="53" name="Shape 18">
                          <a:extLst>
                            <a:ext uri="{FF2B5EF4-FFF2-40B4-BE49-F238E27FC236}">
                              <a16:creationId xmlns:a16="http://schemas.microsoft.com/office/drawing/2014/main" id="{0FFA7650-D3D1-F241-BC91-6541DE298AA1}"/>
                            </a:ext>
                          </a:extLst>
                        </p:cNvPr>
                        <p:cNvSpPr/>
                        <p:nvPr/>
                      </p:nvSpPr>
                      <p:spPr>
                        <a:xfrm rot="18900000">
                          <a:off x="11375495" y="4303855"/>
                          <a:ext cx="1905609" cy="1905610"/>
                        </a:xfrm>
                        <a:prstGeom prst="rect">
                          <a:avLst/>
                        </a:prstGeom>
                        <a:solidFill>
                          <a:schemeClr val="accent4">
                            <a:alpha val="89756"/>
                          </a:schemeClr>
                        </a:solidFill>
                        <a:ln w="12700" cap="flat">
                          <a:noFill/>
                          <a:miter lim="400000"/>
                        </a:ln>
                        <a:effectLst/>
                      </p:spPr>
                      <p:txBody>
                        <a:bodyPr wrap="square" lIns="0" tIns="0" rIns="0" bIns="0" numCol="1" anchor="t">
                          <a:noAutofit/>
                        </a:bodyPr>
                        <a:lstStyle/>
                        <a:p>
                          <a:pPr lvl="0"/>
                          <a:endParaRPr sz="7032"/>
                        </a:p>
                      </p:txBody>
                    </p:sp>
                  </p:grpSp>
                  <p:grpSp>
                    <p:nvGrpSpPr>
                      <p:cNvPr id="16" name="Group 28">
                        <a:extLst>
                          <a:ext uri="{FF2B5EF4-FFF2-40B4-BE49-F238E27FC236}">
                            <a16:creationId xmlns:a16="http://schemas.microsoft.com/office/drawing/2014/main" id="{81205B7A-554D-044C-B95E-68AE348EEAC3}"/>
                          </a:ext>
                        </a:extLst>
                      </p:cNvPr>
                      <p:cNvGrpSpPr/>
                      <p:nvPr/>
                    </p:nvGrpSpPr>
                    <p:grpSpPr>
                      <a:xfrm>
                        <a:off x="1310251" y="3255866"/>
                        <a:ext cx="1094054" cy="806423"/>
                        <a:chOff x="0" y="0"/>
                        <a:chExt cx="6350000" cy="4623185"/>
                      </a:xfrm>
                    </p:grpSpPr>
                    <p:sp>
                      <p:nvSpPr>
                        <p:cNvPr id="44" name="Shape 20">
                          <a:extLst>
                            <a:ext uri="{FF2B5EF4-FFF2-40B4-BE49-F238E27FC236}">
                              <a16:creationId xmlns:a16="http://schemas.microsoft.com/office/drawing/2014/main" id="{1D4C6A3E-D529-084D-8F7A-75A50B5C9D7F}"/>
                            </a:ext>
                          </a:extLst>
                        </p:cNvPr>
                        <p:cNvSpPr/>
                        <p:nvPr/>
                      </p:nvSpPr>
                      <p:spPr>
                        <a:xfrm>
                          <a:off x="0" y="126724"/>
                          <a:ext cx="6350000" cy="4496462"/>
                        </a:xfrm>
                        <a:custGeom>
                          <a:avLst/>
                          <a:gdLst/>
                          <a:ahLst/>
                          <a:cxnLst>
                            <a:cxn ang="0">
                              <a:pos x="wd2" y="hd2"/>
                            </a:cxn>
                            <a:cxn ang="5400000">
                              <a:pos x="wd2" y="hd2"/>
                            </a:cxn>
                            <a:cxn ang="10800000">
                              <a:pos x="wd2" y="hd2"/>
                            </a:cxn>
                            <a:cxn ang="16200000">
                              <a:pos x="wd2" y="hd2"/>
                            </a:cxn>
                          </a:cxnLst>
                          <a:rect l="0" t="0" r="r" b="b"/>
                          <a:pathLst>
                            <a:path w="21600" h="21386" extrusionOk="0">
                              <a:moveTo>
                                <a:pt x="52" y="43"/>
                              </a:moveTo>
                              <a:lnTo>
                                <a:pt x="0" y="10192"/>
                              </a:lnTo>
                              <a:lnTo>
                                <a:pt x="3260" y="12823"/>
                              </a:lnTo>
                              <a:lnTo>
                                <a:pt x="3261" y="12818"/>
                              </a:lnTo>
                              <a:lnTo>
                                <a:pt x="3745" y="13214"/>
                              </a:lnTo>
                              <a:cubicBezTo>
                                <a:pt x="3924" y="12785"/>
                                <a:pt x="4098" y="12357"/>
                                <a:pt x="4265" y="11927"/>
                              </a:cubicBezTo>
                              <a:cubicBezTo>
                                <a:pt x="4430" y="11502"/>
                                <a:pt x="4595" y="11067"/>
                                <a:pt x="4868" y="10767"/>
                              </a:cubicBezTo>
                              <a:cubicBezTo>
                                <a:pt x="5030" y="10589"/>
                                <a:pt x="5226" y="10469"/>
                                <a:pt x="5433" y="10472"/>
                              </a:cubicBezTo>
                              <a:cubicBezTo>
                                <a:pt x="5596" y="10474"/>
                                <a:pt x="5752" y="10553"/>
                                <a:pt x="5902" y="10637"/>
                              </a:cubicBezTo>
                              <a:cubicBezTo>
                                <a:pt x="6064" y="10728"/>
                                <a:pt x="6225" y="10824"/>
                                <a:pt x="6386" y="10932"/>
                              </a:cubicBezTo>
                              <a:lnTo>
                                <a:pt x="11180" y="14285"/>
                              </a:lnTo>
                              <a:cubicBezTo>
                                <a:pt x="11407" y="14454"/>
                                <a:pt x="11625" y="14630"/>
                                <a:pt x="11838" y="14813"/>
                              </a:cubicBezTo>
                              <a:cubicBezTo>
                                <a:pt x="12098" y="15037"/>
                                <a:pt x="12359" y="15297"/>
                                <a:pt x="12438" y="15704"/>
                              </a:cubicBezTo>
                              <a:cubicBezTo>
                                <a:pt x="12517" y="16110"/>
                                <a:pt x="12387" y="16518"/>
                                <a:pt x="12258" y="16902"/>
                              </a:cubicBezTo>
                              <a:cubicBezTo>
                                <a:pt x="12154" y="17212"/>
                                <a:pt x="12051" y="17527"/>
                                <a:pt x="11946" y="17845"/>
                              </a:cubicBezTo>
                              <a:cubicBezTo>
                                <a:pt x="11634" y="18785"/>
                                <a:pt x="11305" y="19713"/>
                                <a:pt x="10963" y="20632"/>
                              </a:cubicBezTo>
                              <a:cubicBezTo>
                                <a:pt x="11231" y="21343"/>
                                <a:pt x="11869" y="21600"/>
                                <a:pt x="12367" y="21191"/>
                              </a:cubicBezTo>
                              <a:cubicBezTo>
                                <a:pt x="12692" y="20925"/>
                                <a:pt x="12723" y="20103"/>
                                <a:pt x="12637" y="19408"/>
                              </a:cubicBezTo>
                              <a:lnTo>
                                <a:pt x="12851" y="19286"/>
                              </a:lnTo>
                              <a:cubicBezTo>
                                <a:pt x="13111" y="19946"/>
                                <a:pt x="13705" y="20191"/>
                                <a:pt x="14177" y="19828"/>
                              </a:cubicBezTo>
                              <a:cubicBezTo>
                                <a:pt x="14520" y="19564"/>
                                <a:pt x="14620" y="18665"/>
                                <a:pt x="14550" y="17944"/>
                              </a:cubicBezTo>
                              <a:lnTo>
                                <a:pt x="14742" y="17800"/>
                              </a:lnTo>
                              <a:cubicBezTo>
                                <a:pt x="15128" y="18266"/>
                                <a:pt x="15695" y="18670"/>
                                <a:pt x="16054" y="18435"/>
                              </a:cubicBezTo>
                              <a:cubicBezTo>
                                <a:pt x="16585" y="18086"/>
                                <a:pt x="16726" y="17175"/>
                                <a:pt x="16469" y="16438"/>
                              </a:cubicBezTo>
                              <a:lnTo>
                                <a:pt x="13440" y="9001"/>
                              </a:lnTo>
                              <a:cubicBezTo>
                                <a:pt x="12961" y="9574"/>
                                <a:pt x="12430" y="10117"/>
                                <a:pt x="11890" y="10576"/>
                              </a:cubicBezTo>
                              <a:cubicBezTo>
                                <a:pt x="11617" y="10808"/>
                                <a:pt x="11175" y="11084"/>
                                <a:pt x="10705" y="11080"/>
                              </a:cubicBezTo>
                              <a:cubicBezTo>
                                <a:pt x="10377" y="11078"/>
                                <a:pt x="10058" y="10935"/>
                                <a:pt x="9792" y="10684"/>
                              </a:cubicBezTo>
                              <a:cubicBezTo>
                                <a:pt x="9230" y="10153"/>
                                <a:pt x="8940" y="9207"/>
                                <a:pt x="9003" y="8258"/>
                              </a:cubicBezTo>
                              <a:cubicBezTo>
                                <a:pt x="9034" y="7790"/>
                                <a:pt x="9157" y="7393"/>
                                <a:pt x="9249" y="7157"/>
                              </a:cubicBezTo>
                              <a:cubicBezTo>
                                <a:pt x="9375" y="6836"/>
                                <a:pt x="9540" y="6551"/>
                                <a:pt x="9723" y="6292"/>
                              </a:cubicBezTo>
                              <a:cubicBezTo>
                                <a:pt x="10000" y="5901"/>
                                <a:pt x="10318" y="5573"/>
                                <a:pt x="10636" y="5249"/>
                              </a:cubicBezTo>
                              <a:cubicBezTo>
                                <a:pt x="10944" y="4936"/>
                                <a:pt x="11254" y="4623"/>
                                <a:pt x="11565" y="4316"/>
                              </a:cubicBezTo>
                              <a:cubicBezTo>
                                <a:pt x="11190" y="4119"/>
                                <a:pt x="7798" y="3862"/>
                                <a:pt x="5631" y="4302"/>
                              </a:cubicBezTo>
                              <a:cubicBezTo>
                                <a:pt x="5560" y="4316"/>
                                <a:pt x="5488" y="4345"/>
                                <a:pt x="5416" y="4368"/>
                              </a:cubicBezTo>
                              <a:lnTo>
                                <a:pt x="52" y="43"/>
                              </a:lnTo>
                              <a:close/>
                              <a:moveTo>
                                <a:pt x="21536" y="0"/>
                              </a:moveTo>
                              <a:lnTo>
                                <a:pt x="15809" y="4599"/>
                              </a:lnTo>
                              <a:cubicBezTo>
                                <a:pt x="15774" y="4593"/>
                                <a:pt x="15742" y="4581"/>
                                <a:pt x="15706" y="4577"/>
                              </a:cubicBezTo>
                              <a:cubicBezTo>
                                <a:pt x="14900" y="4509"/>
                                <a:pt x="13960" y="4454"/>
                                <a:pt x="13249" y="4608"/>
                              </a:cubicBezTo>
                              <a:cubicBezTo>
                                <a:pt x="12997" y="4663"/>
                                <a:pt x="12746" y="4746"/>
                                <a:pt x="12509" y="4879"/>
                              </a:cubicBezTo>
                              <a:cubicBezTo>
                                <a:pt x="12213" y="5046"/>
                                <a:pt x="11951" y="5299"/>
                                <a:pt x="11691" y="5558"/>
                              </a:cubicBezTo>
                              <a:cubicBezTo>
                                <a:pt x="11275" y="5974"/>
                                <a:pt x="10868" y="6407"/>
                                <a:pt x="10465" y="6848"/>
                              </a:cubicBezTo>
                              <a:cubicBezTo>
                                <a:pt x="10295" y="7034"/>
                                <a:pt x="10146" y="7255"/>
                                <a:pt x="10029" y="7508"/>
                              </a:cubicBezTo>
                              <a:cubicBezTo>
                                <a:pt x="9945" y="7690"/>
                                <a:pt x="9876" y="7884"/>
                                <a:pt x="9831" y="8091"/>
                              </a:cubicBezTo>
                              <a:cubicBezTo>
                                <a:pt x="9702" y="8684"/>
                                <a:pt x="9764" y="9348"/>
                                <a:pt x="10106" y="9720"/>
                              </a:cubicBezTo>
                              <a:cubicBezTo>
                                <a:pt x="10421" y="10062"/>
                                <a:pt x="10859" y="10011"/>
                                <a:pt x="11238" y="9812"/>
                              </a:cubicBezTo>
                              <a:cubicBezTo>
                                <a:pt x="11832" y="9499"/>
                                <a:pt x="12301" y="8886"/>
                                <a:pt x="12794" y="8341"/>
                              </a:cubicBezTo>
                              <a:cubicBezTo>
                                <a:pt x="13084" y="8020"/>
                                <a:pt x="13385" y="7719"/>
                                <a:pt x="13696" y="7440"/>
                              </a:cubicBezTo>
                              <a:lnTo>
                                <a:pt x="17403" y="16629"/>
                              </a:lnTo>
                              <a:cubicBezTo>
                                <a:pt x="17683" y="16346"/>
                                <a:pt x="18546" y="15459"/>
                                <a:pt x="18546" y="14752"/>
                              </a:cubicBezTo>
                              <a:cubicBezTo>
                                <a:pt x="18546" y="14078"/>
                                <a:pt x="18554" y="13382"/>
                                <a:pt x="18536" y="12693"/>
                              </a:cubicBezTo>
                              <a:lnTo>
                                <a:pt x="21600" y="10220"/>
                              </a:lnTo>
                              <a:lnTo>
                                <a:pt x="21536" y="0"/>
                              </a:lnTo>
                              <a:close/>
                              <a:moveTo>
                                <a:pt x="5602" y="11639"/>
                              </a:moveTo>
                              <a:cubicBezTo>
                                <a:pt x="5508" y="11632"/>
                                <a:pt x="5412" y="11650"/>
                                <a:pt x="5324" y="11691"/>
                              </a:cubicBezTo>
                              <a:cubicBezTo>
                                <a:pt x="5146" y="11774"/>
                                <a:pt x="4998" y="11953"/>
                                <a:pt x="4907" y="12205"/>
                              </a:cubicBezTo>
                              <a:lnTo>
                                <a:pt x="3814" y="15249"/>
                              </a:lnTo>
                              <a:cubicBezTo>
                                <a:pt x="3724" y="15502"/>
                                <a:pt x="3716" y="15781"/>
                                <a:pt x="3774" y="16030"/>
                              </a:cubicBezTo>
                              <a:cubicBezTo>
                                <a:pt x="3832" y="16278"/>
                                <a:pt x="3958" y="16495"/>
                                <a:pt x="4138" y="16621"/>
                              </a:cubicBezTo>
                              <a:cubicBezTo>
                                <a:pt x="4499" y="16874"/>
                                <a:pt x="4939" y="16667"/>
                                <a:pt x="5120" y="16162"/>
                              </a:cubicBezTo>
                              <a:lnTo>
                                <a:pt x="6212" y="13118"/>
                              </a:lnTo>
                              <a:cubicBezTo>
                                <a:pt x="6393" y="12613"/>
                                <a:pt x="6245" y="11996"/>
                                <a:pt x="5884" y="11743"/>
                              </a:cubicBezTo>
                              <a:cubicBezTo>
                                <a:pt x="5793" y="11680"/>
                                <a:pt x="5696" y="11647"/>
                                <a:pt x="5602" y="11639"/>
                              </a:cubicBezTo>
                              <a:close/>
                              <a:moveTo>
                                <a:pt x="7347" y="12858"/>
                              </a:moveTo>
                              <a:cubicBezTo>
                                <a:pt x="7253" y="12850"/>
                                <a:pt x="7158" y="12869"/>
                                <a:pt x="7069" y="12910"/>
                              </a:cubicBezTo>
                              <a:cubicBezTo>
                                <a:pt x="6891" y="12993"/>
                                <a:pt x="6734" y="13172"/>
                                <a:pt x="6644" y="13424"/>
                              </a:cubicBezTo>
                              <a:lnTo>
                                <a:pt x="5560" y="16468"/>
                              </a:lnTo>
                              <a:cubicBezTo>
                                <a:pt x="5379" y="16973"/>
                                <a:pt x="5522" y="17589"/>
                                <a:pt x="5884" y="17843"/>
                              </a:cubicBezTo>
                              <a:cubicBezTo>
                                <a:pt x="6244" y="18096"/>
                                <a:pt x="6682" y="17886"/>
                                <a:pt x="6863" y="17381"/>
                              </a:cubicBezTo>
                              <a:lnTo>
                                <a:pt x="7958" y="14337"/>
                              </a:lnTo>
                              <a:cubicBezTo>
                                <a:pt x="8138" y="13832"/>
                                <a:pt x="7988" y="13217"/>
                                <a:pt x="7627" y="12964"/>
                              </a:cubicBezTo>
                              <a:cubicBezTo>
                                <a:pt x="7537" y="12901"/>
                                <a:pt x="7442" y="12866"/>
                                <a:pt x="7347" y="12858"/>
                              </a:cubicBezTo>
                              <a:close/>
                              <a:moveTo>
                                <a:pt x="9091" y="14077"/>
                              </a:moveTo>
                              <a:cubicBezTo>
                                <a:pt x="8997" y="14070"/>
                                <a:pt x="8901" y="14090"/>
                                <a:pt x="8813" y="14132"/>
                              </a:cubicBezTo>
                              <a:cubicBezTo>
                                <a:pt x="8635" y="14214"/>
                                <a:pt x="8480" y="14391"/>
                                <a:pt x="8389" y="14643"/>
                              </a:cubicBezTo>
                              <a:lnTo>
                                <a:pt x="7295" y="17687"/>
                              </a:lnTo>
                              <a:cubicBezTo>
                                <a:pt x="7114" y="18192"/>
                                <a:pt x="7266" y="18809"/>
                                <a:pt x="7627" y="19062"/>
                              </a:cubicBezTo>
                              <a:cubicBezTo>
                                <a:pt x="7988" y="19315"/>
                                <a:pt x="8429" y="19106"/>
                                <a:pt x="8609" y="18600"/>
                              </a:cubicBezTo>
                              <a:lnTo>
                                <a:pt x="9701" y="15558"/>
                              </a:lnTo>
                              <a:cubicBezTo>
                                <a:pt x="9882" y="15053"/>
                                <a:pt x="9730" y="14436"/>
                                <a:pt x="9369" y="14183"/>
                              </a:cubicBezTo>
                              <a:cubicBezTo>
                                <a:pt x="9279" y="14120"/>
                                <a:pt x="9185" y="14085"/>
                                <a:pt x="9091" y="14077"/>
                              </a:cubicBezTo>
                              <a:close/>
                              <a:moveTo>
                                <a:pt x="10836" y="15299"/>
                              </a:moveTo>
                              <a:cubicBezTo>
                                <a:pt x="10742" y="15291"/>
                                <a:pt x="10647" y="15309"/>
                                <a:pt x="10558" y="15351"/>
                              </a:cubicBezTo>
                              <a:cubicBezTo>
                                <a:pt x="10380" y="15433"/>
                                <a:pt x="10224" y="15612"/>
                                <a:pt x="10133" y="15865"/>
                              </a:cubicBezTo>
                              <a:lnTo>
                                <a:pt x="9040" y="18906"/>
                              </a:lnTo>
                              <a:cubicBezTo>
                                <a:pt x="8860" y="19411"/>
                                <a:pt x="9007" y="20028"/>
                                <a:pt x="9369" y="20281"/>
                              </a:cubicBezTo>
                              <a:cubicBezTo>
                                <a:pt x="9730" y="20534"/>
                                <a:pt x="10172" y="20333"/>
                                <a:pt x="10352" y="19828"/>
                              </a:cubicBezTo>
                              <a:lnTo>
                                <a:pt x="11447" y="16777"/>
                              </a:lnTo>
                              <a:cubicBezTo>
                                <a:pt x="11627" y="16272"/>
                                <a:pt x="11476" y="15655"/>
                                <a:pt x="11114" y="15402"/>
                              </a:cubicBezTo>
                              <a:cubicBezTo>
                                <a:pt x="11024" y="15339"/>
                                <a:pt x="10931" y="15306"/>
                                <a:pt x="10836" y="15299"/>
                              </a:cubicBezTo>
                              <a:close/>
                            </a:path>
                          </a:pathLst>
                        </a:custGeom>
                        <a:solidFill>
                          <a:srgbClr val="E5E5E5"/>
                        </a:solidFill>
                        <a:ln w="12700" cap="flat">
                          <a:noFill/>
                          <a:miter lim="400000"/>
                        </a:ln>
                        <a:effectLst/>
                      </p:spPr>
                      <p:txBody>
                        <a:bodyPr wrap="square" lIns="0" tIns="0" rIns="0" bIns="0" numCol="1" anchor="ctr">
                          <a:noAutofit/>
                        </a:bodyPr>
                        <a:lstStyle/>
                        <a:p>
                          <a:endParaRPr sz="7032"/>
                        </a:p>
                      </p:txBody>
                    </p:sp>
                    <p:grpSp>
                      <p:nvGrpSpPr>
                        <p:cNvPr id="45" name="Group 27">
                          <a:extLst>
                            <a:ext uri="{FF2B5EF4-FFF2-40B4-BE49-F238E27FC236}">
                              <a16:creationId xmlns:a16="http://schemas.microsoft.com/office/drawing/2014/main" id="{80516891-A2BF-BC44-BFE7-5AE2A74E2B10}"/>
                            </a:ext>
                          </a:extLst>
                        </p:cNvPr>
                        <p:cNvGrpSpPr/>
                        <p:nvPr/>
                      </p:nvGrpSpPr>
                      <p:grpSpPr>
                        <a:xfrm>
                          <a:off x="0" y="-1"/>
                          <a:ext cx="6350001" cy="3274446"/>
                          <a:chOff x="0" y="0"/>
                          <a:chExt cx="6350000" cy="3274444"/>
                        </a:xfrm>
                      </p:grpSpPr>
                      <p:grpSp>
                        <p:nvGrpSpPr>
                          <p:cNvPr id="46" name="Group 23">
                            <a:extLst>
                              <a:ext uri="{FF2B5EF4-FFF2-40B4-BE49-F238E27FC236}">
                                <a16:creationId xmlns:a16="http://schemas.microsoft.com/office/drawing/2014/main" id="{62920CDA-F3DE-BE45-BCD7-F717AFC5FBB7}"/>
                              </a:ext>
                            </a:extLst>
                          </p:cNvPr>
                          <p:cNvGrpSpPr/>
                          <p:nvPr/>
                        </p:nvGrpSpPr>
                        <p:grpSpPr>
                          <a:xfrm>
                            <a:off x="0" y="-1"/>
                            <a:ext cx="1589855" cy="3274446"/>
                            <a:chOff x="0" y="0"/>
                            <a:chExt cx="1589854" cy="3274444"/>
                          </a:xfrm>
                        </p:grpSpPr>
                        <p:sp>
                          <p:nvSpPr>
                            <p:cNvPr id="50" name="Shape 21">
                              <a:extLst>
                                <a:ext uri="{FF2B5EF4-FFF2-40B4-BE49-F238E27FC236}">
                                  <a16:creationId xmlns:a16="http://schemas.microsoft.com/office/drawing/2014/main" id="{2A83F2BC-EB2F-3342-A69B-7C8D1F501B26}"/>
                                </a:ext>
                              </a:extLst>
                            </p:cNvPr>
                            <p:cNvSpPr/>
                            <p:nvPr/>
                          </p:nvSpPr>
                          <p:spPr>
                            <a:xfrm>
                              <a:off x="431119" y="2679400"/>
                              <a:ext cx="483758" cy="595045"/>
                            </a:xfrm>
                            <a:custGeom>
                              <a:avLst/>
                              <a:gdLst/>
                              <a:ahLst/>
                              <a:cxnLst>
                                <a:cxn ang="0">
                                  <a:pos x="wd2" y="hd2"/>
                                </a:cxn>
                                <a:cxn ang="5400000">
                                  <a:pos x="wd2" y="hd2"/>
                                </a:cxn>
                                <a:cxn ang="10800000">
                                  <a:pos x="wd2" y="hd2"/>
                                </a:cxn>
                                <a:cxn ang="16200000">
                                  <a:pos x="wd2" y="hd2"/>
                                </a:cxn>
                              </a:cxnLst>
                              <a:rect l="0" t="0" r="r" b="b"/>
                              <a:pathLst>
                                <a:path w="21600" h="21599" extrusionOk="0">
                                  <a:moveTo>
                                    <a:pt x="0" y="21350"/>
                                  </a:moveTo>
                                  <a:cubicBezTo>
                                    <a:pt x="451" y="21515"/>
                                    <a:pt x="941" y="21600"/>
                                    <a:pt x="1436" y="21599"/>
                                  </a:cubicBezTo>
                                  <a:cubicBezTo>
                                    <a:pt x="2044" y="21597"/>
                                    <a:pt x="2637" y="21467"/>
                                    <a:pt x="3211" y="21305"/>
                                  </a:cubicBezTo>
                                  <a:cubicBezTo>
                                    <a:pt x="5598" y="20633"/>
                                    <a:pt x="7593" y="19504"/>
                                    <a:pt x="9460" y="18161"/>
                                  </a:cubicBezTo>
                                  <a:cubicBezTo>
                                    <a:pt x="11766" y="16503"/>
                                    <a:pt x="13880" y="14548"/>
                                    <a:pt x="15717" y="12481"/>
                                  </a:cubicBezTo>
                                  <a:cubicBezTo>
                                    <a:pt x="18063" y="9840"/>
                                    <a:pt x="20037" y="6993"/>
                                    <a:pt x="21600" y="3993"/>
                                  </a:cubicBezTo>
                                  <a:lnTo>
                                    <a:pt x="12635" y="0"/>
                                  </a:lnTo>
                                  <a:lnTo>
                                    <a:pt x="0" y="21350"/>
                                  </a:lnTo>
                                  <a:close/>
                                </a:path>
                              </a:pathLst>
                            </a:custGeom>
                            <a:solidFill>
                              <a:srgbClr val="3484C9"/>
                            </a:solidFill>
                            <a:ln w="12700" cap="flat">
                              <a:noFill/>
                              <a:miter lim="400000"/>
                            </a:ln>
                            <a:effectLst/>
                          </p:spPr>
                          <p:txBody>
                            <a:bodyPr wrap="square" lIns="71436" tIns="71436" rIns="71436" bIns="71436" numCol="1" anchor="ctr">
                              <a:noAutofit/>
                            </a:bodyPr>
                            <a:lstStyle/>
                            <a:p>
                              <a:endParaRPr sz="7032"/>
                            </a:p>
                          </p:txBody>
                        </p:sp>
                        <p:sp>
                          <p:nvSpPr>
                            <p:cNvPr id="51" name="Shape 22">
                              <a:extLst>
                                <a:ext uri="{FF2B5EF4-FFF2-40B4-BE49-F238E27FC236}">
                                  <a16:creationId xmlns:a16="http://schemas.microsoft.com/office/drawing/2014/main" id="{9ADD4384-0EC9-3448-9025-173786EB5FB6}"/>
                                </a:ext>
                              </a:extLst>
                            </p:cNvPr>
                            <p:cNvSpPr/>
                            <p:nvPr/>
                          </p:nvSpPr>
                          <p:spPr>
                            <a:xfrm>
                              <a:off x="0" y="0"/>
                              <a:ext cx="1589855" cy="32709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89"/>
                                  </a:lnTo>
                                  <a:lnTo>
                                    <a:pt x="5866" y="21600"/>
                                  </a:lnTo>
                                  <a:lnTo>
                                    <a:pt x="21600" y="6014"/>
                                  </a:lnTo>
                                  <a:lnTo>
                                    <a:pt x="0" y="0"/>
                                  </a:lnTo>
                                  <a:close/>
                                </a:path>
                              </a:pathLst>
                            </a:custGeom>
                            <a:solidFill>
                              <a:schemeClr val="tx2">
                                <a:lumMod val="40000"/>
                                <a:lumOff val="60000"/>
                              </a:schemeClr>
                            </a:solidFill>
                            <a:ln w="12700" cap="flat">
                              <a:noFill/>
                              <a:miter lim="400000"/>
                            </a:ln>
                            <a:effectLst/>
                          </p:spPr>
                          <p:txBody>
                            <a:bodyPr wrap="square" lIns="0" tIns="0" rIns="0" bIns="0" numCol="1" anchor="t">
                              <a:noAutofit/>
                            </a:bodyPr>
                            <a:lstStyle/>
                            <a:p>
                              <a:endParaRPr sz="7032"/>
                            </a:p>
                          </p:txBody>
                        </p:sp>
                      </p:grpSp>
                      <p:grpSp>
                        <p:nvGrpSpPr>
                          <p:cNvPr id="47" name="Group 26">
                            <a:extLst>
                              <a:ext uri="{FF2B5EF4-FFF2-40B4-BE49-F238E27FC236}">
                                <a16:creationId xmlns:a16="http://schemas.microsoft.com/office/drawing/2014/main" id="{28C376A9-AF95-444E-8ADE-D5CB18CE6B4D}"/>
                              </a:ext>
                            </a:extLst>
                          </p:cNvPr>
                          <p:cNvGrpSpPr/>
                          <p:nvPr/>
                        </p:nvGrpSpPr>
                        <p:grpSpPr>
                          <a:xfrm>
                            <a:off x="4771547" y="6444"/>
                            <a:ext cx="1578454" cy="3268001"/>
                            <a:chOff x="0" y="0"/>
                            <a:chExt cx="1578452" cy="3267999"/>
                          </a:xfrm>
                        </p:grpSpPr>
                        <p:sp>
                          <p:nvSpPr>
                            <p:cNvPr id="48" name="Shape 24">
                              <a:extLst>
                                <a:ext uri="{FF2B5EF4-FFF2-40B4-BE49-F238E27FC236}">
                                  <a16:creationId xmlns:a16="http://schemas.microsoft.com/office/drawing/2014/main" id="{4A648271-76EB-E848-8A36-414999237420}"/>
                                </a:ext>
                              </a:extLst>
                            </p:cNvPr>
                            <p:cNvSpPr/>
                            <p:nvPr/>
                          </p:nvSpPr>
                          <p:spPr>
                            <a:xfrm>
                              <a:off x="674978" y="2672955"/>
                              <a:ext cx="483758" cy="595045"/>
                            </a:xfrm>
                            <a:custGeom>
                              <a:avLst/>
                              <a:gdLst/>
                              <a:ahLst/>
                              <a:cxnLst>
                                <a:cxn ang="0">
                                  <a:pos x="wd2" y="hd2"/>
                                </a:cxn>
                                <a:cxn ang="5400000">
                                  <a:pos x="wd2" y="hd2"/>
                                </a:cxn>
                                <a:cxn ang="10800000">
                                  <a:pos x="wd2" y="hd2"/>
                                </a:cxn>
                                <a:cxn ang="16200000">
                                  <a:pos x="wd2" y="hd2"/>
                                </a:cxn>
                              </a:cxnLst>
                              <a:rect l="0" t="0" r="r" b="b"/>
                              <a:pathLst>
                                <a:path w="21600" h="21599" extrusionOk="0">
                                  <a:moveTo>
                                    <a:pt x="21600" y="21350"/>
                                  </a:moveTo>
                                  <a:cubicBezTo>
                                    <a:pt x="21149" y="21515"/>
                                    <a:pt x="20659" y="21600"/>
                                    <a:pt x="20164" y="21599"/>
                                  </a:cubicBezTo>
                                  <a:cubicBezTo>
                                    <a:pt x="19556" y="21597"/>
                                    <a:pt x="18963" y="21467"/>
                                    <a:pt x="18389" y="21305"/>
                                  </a:cubicBezTo>
                                  <a:cubicBezTo>
                                    <a:pt x="16002" y="20633"/>
                                    <a:pt x="14007" y="19504"/>
                                    <a:pt x="12140" y="18161"/>
                                  </a:cubicBezTo>
                                  <a:cubicBezTo>
                                    <a:pt x="9834" y="16503"/>
                                    <a:pt x="7720" y="14548"/>
                                    <a:pt x="5883" y="12481"/>
                                  </a:cubicBezTo>
                                  <a:cubicBezTo>
                                    <a:pt x="3537" y="9840"/>
                                    <a:pt x="1563" y="6993"/>
                                    <a:pt x="0" y="3993"/>
                                  </a:cubicBezTo>
                                  <a:lnTo>
                                    <a:pt x="8965" y="0"/>
                                  </a:lnTo>
                                  <a:lnTo>
                                    <a:pt x="21600" y="21350"/>
                                  </a:lnTo>
                                  <a:close/>
                                </a:path>
                              </a:pathLst>
                            </a:custGeom>
                            <a:solidFill>
                              <a:schemeClr val="tx2">
                                <a:lumMod val="60000"/>
                                <a:lumOff val="40000"/>
                              </a:schemeClr>
                            </a:solidFill>
                            <a:ln w="12700" cap="flat">
                              <a:noFill/>
                              <a:miter lim="400000"/>
                            </a:ln>
                            <a:effectLst/>
                          </p:spPr>
                          <p:txBody>
                            <a:bodyPr wrap="square" lIns="71436" tIns="71436" rIns="71436" bIns="71436" numCol="1" anchor="ctr">
                              <a:noAutofit/>
                            </a:bodyPr>
                            <a:lstStyle/>
                            <a:p>
                              <a:endParaRPr sz="7032"/>
                            </a:p>
                          </p:txBody>
                        </p:sp>
                        <p:sp>
                          <p:nvSpPr>
                            <p:cNvPr id="49" name="Shape 25">
                              <a:extLst>
                                <a:ext uri="{FF2B5EF4-FFF2-40B4-BE49-F238E27FC236}">
                                  <a16:creationId xmlns:a16="http://schemas.microsoft.com/office/drawing/2014/main" id="{88DB7CD0-E239-8E45-B373-228DC57303B0}"/>
                                </a:ext>
                              </a:extLst>
                            </p:cNvPr>
                            <p:cNvSpPr/>
                            <p:nvPr/>
                          </p:nvSpPr>
                          <p:spPr>
                            <a:xfrm>
                              <a:off x="0" y="0"/>
                              <a:ext cx="1578453" cy="32644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983"/>
                                  </a:lnTo>
                                  <a:lnTo>
                                    <a:pt x="15847" y="21600"/>
                                  </a:lnTo>
                                  <a:lnTo>
                                    <a:pt x="21600" y="20029"/>
                                  </a:lnTo>
                                  <a:lnTo>
                                    <a:pt x="21600" y="0"/>
                                  </a:lnTo>
                                  <a:close/>
                                </a:path>
                              </a:pathLst>
                            </a:custGeom>
                            <a:solidFill>
                              <a:schemeClr val="tx2">
                                <a:lumMod val="20000"/>
                                <a:lumOff val="80000"/>
                              </a:schemeClr>
                            </a:solidFill>
                            <a:ln w="12700" cap="flat">
                              <a:noFill/>
                              <a:miter lim="400000"/>
                            </a:ln>
                            <a:effectLst/>
                          </p:spPr>
                          <p:txBody>
                            <a:bodyPr wrap="square" lIns="0" tIns="0" rIns="0" bIns="0" numCol="1" anchor="t">
                              <a:noAutofit/>
                            </a:bodyPr>
                            <a:lstStyle/>
                            <a:p>
                              <a:endParaRPr sz="7032"/>
                            </a:p>
                          </p:txBody>
                        </p:sp>
                      </p:grpSp>
                    </p:grpSp>
                  </p:grpSp>
                  <p:sp>
                    <p:nvSpPr>
                      <p:cNvPr id="17" name="Shape">
                        <a:extLst>
                          <a:ext uri="{FF2B5EF4-FFF2-40B4-BE49-F238E27FC236}">
                            <a16:creationId xmlns:a16="http://schemas.microsoft.com/office/drawing/2014/main" id="{A254373F-1F11-DC4A-98C4-48D35CF5ED3D}"/>
                          </a:ext>
                        </a:extLst>
                      </p:cNvPr>
                      <p:cNvSpPr/>
                      <p:nvPr/>
                    </p:nvSpPr>
                    <p:spPr>
                      <a:xfrm>
                        <a:off x="3315665" y="3224130"/>
                        <a:ext cx="963439" cy="838159"/>
                      </a:xfrm>
                      <a:custGeom>
                        <a:avLst/>
                        <a:gdLst/>
                        <a:ahLst/>
                        <a:cxnLst>
                          <a:cxn ang="0">
                            <a:pos x="wd2" y="hd2"/>
                          </a:cxn>
                          <a:cxn ang="5400000">
                            <a:pos x="wd2" y="hd2"/>
                          </a:cxn>
                          <a:cxn ang="10800000">
                            <a:pos x="wd2" y="hd2"/>
                          </a:cxn>
                          <a:cxn ang="16200000">
                            <a:pos x="wd2" y="hd2"/>
                          </a:cxn>
                        </a:cxnLst>
                        <a:rect l="0" t="0" r="r" b="b"/>
                        <a:pathLst>
                          <a:path w="21600" h="21600" extrusionOk="0">
                            <a:moveTo>
                              <a:pt x="3645" y="0"/>
                            </a:moveTo>
                            <a:cubicBezTo>
                              <a:pt x="2654" y="0"/>
                              <a:pt x="1839" y="771"/>
                              <a:pt x="1839" y="1729"/>
                            </a:cubicBezTo>
                            <a:cubicBezTo>
                              <a:pt x="1839" y="2688"/>
                              <a:pt x="2654" y="3475"/>
                              <a:pt x="3645" y="3475"/>
                            </a:cubicBezTo>
                            <a:cubicBezTo>
                              <a:pt x="4636" y="3475"/>
                              <a:pt x="5434" y="2688"/>
                              <a:pt x="5434" y="1729"/>
                            </a:cubicBezTo>
                            <a:cubicBezTo>
                              <a:pt x="5434" y="771"/>
                              <a:pt x="4636" y="0"/>
                              <a:pt x="3645" y="0"/>
                            </a:cubicBezTo>
                            <a:close/>
                            <a:moveTo>
                              <a:pt x="17955" y="0"/>
                            </a:moveTo>
                            <a:cubicBezTo>
                              <a:pt x="16964" y="0"/>
                              <a:pt x="16166" y="771"/>
                              <a:pt x="16166" y="1729"/>
                            </a:cubicBezTo>
                            <a:cubicBezTo>
                              <a:pt x="16166" y="2688"/>
                              <a:pt x="16964" y="3475"/>
                              <a:pt x="17955" y="3475"/>
                            </a:cubicBezTo>
                            <a:cubicBezTo>
                              <a:pt x="18946" y="3475"/>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49"/>
                              <a:pt x="0" y="5449"/>
                            </a:cubicBezTo>
                            <a:lnTo>
                              <a:pt x="0" y="7586"/>
                            </a:lnTo>
                            <a:lnTo>
                              <a:pt x="0" y="9772"/>
                            </a:lnTo>
                            <a:cubicBezTo>
                              <a:pt x="0" y="10372"/>
                              <a:pt x="510" y="10865"/>
                              <a:pt x="1131" y="10865"/>
                            </a:cubicBezTo>
                            <a:cubicBezTo>
                              <a:pt x="1225" y="10865"/>
                              <a:pt x="1314" y="10837"/>
                              <a:pt x="1401" y="10816"/>
                            </a:cubicBezTo>
                            <a:lnTo>
                              <a:pt x="1401" y="16804"/>
                            </a:lnTo>
                            <a:cubicBezTo>
                              <a:pt x="1401" y="17404"/>
                              <a:pt x="1894" y="17897"/>
                              <a:pt x="2514" y="17897"/>
                            </a:cubicBezTo>
                            <a:cubicBezTo>
                              <a:pt x="3135" y="17897"/>
                              <a:pt x="3645" y="17403"/>
                              <a:pt x="3645" y="16804"/>
                            </a:cubicBezTo>
                            <a:cubicBezTo>
                              <a:pt x="3645" y="17403"/>
                              <a:pt x="4139" y="17897"/>
                              <a:pt x="4759" y="17897"/>
                            </a:cubicBezTo>
                            <a:cubicBezTo>
                              <a:pt x="5379" y="17897"/>
                              <a:pt x="5889" y="17403"/>
                              <a:pt x="5889" y="16804"/>
                            </a:cubicBezTo>
                            <a:cubicBezTo>
                              <a:pt x="5889" y="16804"/>
                              <a:pt x="5889" y="9103"/>
                              <a:pt x="5889" y="9103"/>
                            </a:cubicBezTo>
                            <a:cubicBezTo>
                              <a:pt x="5889" y="8235"/>
                              <a:pt x="6455" y="7496"/>
                              <a:pt x="7273" y="7178"/>
                            </a:cubicBezTo>
                            <a:lnTo>
                              <a:pt x="7273" y="5449"/>
                            </a:lnTo>
                            <a:cubicBezTo>
                              <a:pt x="7273" y="4849"/>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49"/>
                              <a:pt x="14327" y="5449"/>
                            </a:cubicBezTo>
                            <a:lnTo>
                              <a:pt x="14327" y="7178"/>
                            </a:lnTo>
                            <a:cubicBezTo>
                              <a:pt x="15145" y="7496"/>
                              <a:pt x="15711" y="8235"/>
                              <a:pt x="15711" y="9103"/>
                            </a:cubicBezTo>
                            <a:lnTo>
                              <a:pt x="15711" y="16804"/>
                            </a:lnTo>
                            <a:cubicBezTo>
                              <a:pt x="15711" y="17404"/>
                              <a:pt x="16221" y="17897"/>
                              <a:pt x="16841" y="17897"/>
                            </a:cubicBezTo>
                            <a:cubicBezTo>
                              <a:pt x="17461" y="17897"/>
                              <a:pt x="17955" y="17403"/>
                              <a:pt x="17955" y="16804"/>
                            </a:cubicBezTo>
                            <a:cubicBezTo>
                              <a:pt x="17955" y="17403"/>
                              <a:pt x="18465" y="17897"/>
                              <a:pt x="19086" y="17897"/>
                            </a:cubicBezTo>
                            <a:cubicBezTo>
                              <a:pt x="19706" y="17897"/>
                              <a:pt x="20199" y="17403"/>
                              <a:pt x="20199" y="16804"/>
                            </a:cubicBezTo>
                            <a:lnTo>
                              <a:pt x="20199" y="10816"/>
                            </a:lnTo>
                            <a:cubicBezTo>
                              <a:pt x="20286" y="10837"/>
                              <a:pt x="20376" y="10865"/>
                              <a:pt x="20469" y="10865"/>
                            </a:cubicBezTo>
                            <a:cubicBezTo>
                              <a:pt x="21090" y="10865"/>
                              <a:pt x="21600" y="10372"/>
                              <a:pt x="21600" y="9772"/>
                            </a:cubicBezTo>
                            <a:lnTo>
                              <a:pt x="21600" y="7586"/>
                            </a:lnTo>
                            <a:cubicBezTo>
                              <a:pt x="21600" y="7586"/>
                              <a:pt x="21600" y="5449"/>
                              <a:pt x="21600" y="5449"/>
                            </a:cubicBezTo>
                            <a:cubicBezTo>
                              <a:pt x="21600" y="4849"/>
                              <a:pt x="21090" y="4356"/>
                              <a:pt x="20469" y="4356"/>
                            </a:cubicBezTo>
                            <a:cubicBezTo>
                              <a:pt x="20384" y="4356"/>
                              <a:pt x="20292" y="4356"/>
                              <a:pt x="20199" y="4356"/>
                            </a:cubicBezTo>
                            <a:lnTo>
                              <a:pt x="19356" y="4356"/>
                            </a:lnTo>
                            <a:lnTo>
                              <a:pt x="16571" y="4356"/>
                            </a:lnTo>
                            <a:lnTo>
                              <a:pt x="15491" y="4356"/>
                            </a:lnTo>
                            <a:cubicBezTo>
                              <a:pt x="15477" y="4356"/>
                              <a:pt x="15455" y="4356"/>
                              <a:pt x="15441" y="4356"/>
                            </a:cubicBezTo>
                            <a:close/>
                            <a:moveTo>
                              <a:pt x="8083" y="8059"/>
                            </a:moveTo>
                            <a:cubicBezTo>
                              <a:pt x="7463" y="8059"/>
                              <a:pt x="6969" y="8552"/>
                              <a:pt x="6969" y="9152"/>
                            </a:cubicBezTo>
                            <a:lnTo>
                              <a:pt x="6969" y="11289"/>
                            </a:lnTo>
                            <a:lnTo>
                              <a:pt x="6969" y="13476"/>
                            </a:lnTo>
                            <a:cubicBezTo>
                              <a:pt x="6969" y="14075"/>
                              <a:pt x="7463" y="14569"/>
                              <a:pt x="8083" y="14569"/>
                            </a:cubicBezTo>
                            <a:cubicBezTo>
                              <a:pt x="8177" y="14569"/>
                              <a:pt x="8266" y="14557"/>
                              <a:pt x="8353" y="14536"/>
                            </a:cubicBezTo>
                            <a:lnTo>
                              <a:pt x="8353" y="20507"/>
                            </a:lnTo>
                            <a:cubicBezTo>
                              <a:pt x="8353" y="21107"/>
                              <a:pt x="8864" y="21600"/>
                              <a:pt x="9484" y="21600"/>
                            </a:cubicBezTo>
                            <a:cubicBezTo>
                              <a:pt x="10104" y="21600"/>
                              <a:pt x="10614" y="21106"/>
                              <a:pt x="10614" y="20507"/>
                            </a:cubicBezTo>
                            <a:cubicBezTo>
                              <a:pt x="10615" y="21107"/>
                              <a:pt x="11108" y="21600"/>
                              <a:pt x="11728" y="21600"/>
                            </a:cubicBezTo>
                            <a:cubicBezTo>
                              <a:pt x="12348" y="21600"/>
                              <a:pt x="12859" y="21106"/>
                              <a:pt x="12859" y="20507"/>
                            </a:cubicBezTo>
                            <a:lnTo>
                              <a:pt x="12859" y="14536"/>
                            </a:lnTo>
                            <a:cubicBezTo>
                              <a:pt x="12946" y="14557"/>
                              <a:pt x="13035" y="14569"/>
                              <a:pt x="13129" y="14569"/>
                            </a:cubicBezTo>
                            <a:cubicBezTo>
                              <a:pt x="13749" y="14569"/>
                              <a:pt x="14242" y="14075"/>
                              <a:pt x="14243" y="13476"/>
                            </a:cubicBezTo>
                            <a:lnTo>
                              <a:pt x="14243" y="11289"/>
                            </a:lnTo>
                            <a:cubicBezTo>
                              <a:pt x="14243" y="11289"/>
                              <a:pt x="14243" y="9152"/>
                              <a:pt x="14243" y="9152"/>
                            </a:cubicBezTo>
                            <a:cubicBezTo>
                              <a:pt x="14243" y="8552"/>
                              <a:pt x="13749" y="8059"/>
                              <a:pt x="13129" y="8059"/>
                            </a:cubicBezTo>
                            <a:cubicBezTo>
                              <a:pt x="13043" y="8059"/>
                              <a:pt x="12952" y="8059"/>
                              <a:pt x="12859" y="8059"/>
                            </a:cubicBezTo>
                            <a:lnTo>
                              <a:pt x="11998" y="8059"/>
                            </a:lnTo>
                            <a:lnTo>
                              <a:pt x="9214" y="8059"/>
                            </a:lnTo>
                            <a:lnTo>
                              <a:pt x="8134" y="8059"/>
                            </a:lnTo>
                            <a:cubicBezTo>
                              <a:pt x="8119" y="8059"/>
                              <a:pt x="8098" y="8059"/>
                              <a:pt x="8083" y="8059"/>
                            </a:cubicBezTo>
                            <a:close/>
                          </a:path>
                        </a:pathLst>
                      </a:custGeom>
                      <a:solidFill>
                        <a:srgbClr val="FFFFFF"/>
                      </a:solidFill>
                      <a:ln w="12700" cap="flat">
                        <a:noFill/>
                        <a:miter lim="400000"/>
                      </a:ln>
                      <a:effectLst/>
                    </p:spPr>
                    <p:txBody>
                      <a:bodyPr wrap="square" lIns="53576" tIns="53576" rIns="53576" bIns="53576" numCol="1" anchor="ctr">
                        <a:noAutofit/>
                      </a:bodyPr>
                      <a:lstStyle/>
                      <a:p>
                        <a:pPr defTabSz="642916">
                          <a:lnSpc>
                            <a:spcPct val="80000"/>
                          </a:lnSpc>
                          <a:spcBef>
                            <a:spcPts val="7734"/>
                          </a:spcBef>
                          <a:defRPr>
                            <a:solidFill>
                              <a:srgbClr val="333333"/>
                            </a:solidFill>
                            <a:latin typeface="Helvetica Neue Thin"/>
                            <a:ea typeface="Helvetica Neue Thin"/>
                            <a:cs typeface="Helvetica Neue Thin"/>
                            <a:sym typeface="Helvetica Neue Thin"/>
                          </a:defRPr>
                        </a:pPr>
                        <a:endParaRPr sz="7032"/>
                      </a:p>
                    </p:txBody>
                  </p:sp>
                </p:grpSp>
                <p:grpSp>
                  <p:nvGrpSpPr>
                    <p:cNvPr id="12" name="officeArt object">
                      <a:extLst>
                        <a:ext uri="{FF2B5EF4-FFF2-40B4-BE49-F238E27FC236}">
                          <a16:creationId xmlns:a16="http://schemas.microsoft.com/office/drawing/2014/main" id="{613810F9-4953-814A-B055-E6A969123462}"/>
                        </a:ext>
                      </a:extLst>
                    </p:cNvPr>
                    <p:cNvGrpSpPr/>
                    <p:nvPr/>
                  </p:nvGrpSpPr>
                  <p:grpSpPr>
                    <a:xfrm>
                      <a:off x="6946824" y="4964089"/>
                      <a:ext cx="1021329" cy="968004"/>
                      <a:chOff x="-1458596" y="24886"/>
                      <a:chExt cx="773147" cy="697307"/>
                    </a:xfrm>
                  </p:grpSpPr>
                  <p:sp>
                    <p:nvSpPr>
                      <p:cNvPr id="13" name="Shape 1073741871">
                        <a:extLst>
                          <a:ext uri="{FF2B5EF4-FFF2-40B4-BE49-F238E27FC236}">
                            <a16:creationId xmlns:a16="http://schemas.microsoft.com/office/drawing/2014/main" id="{C75C51EE-F960-7C48-A2A7-5C36F097C127}"/>
                          </a:ext>
                        </a:extLst>
                      </p:cNvPr>
                      <p:cNvSpPr/>
                      <p:nvPr/>
                    </p:nvSpPr>
                    <p:spPr>
                      <a:xfrm>
                        <a:off x="-1251698" y="24886"/>
                        <a:ext cx="566249" cy="695937"/>
                      </a:xfrm>
                      <a:custGeom>
                        <a:avLst/>
                        <a:gdLst/>
                        <a:ahLst/>
                        <a:cxnLst>
                          <a:cxn ang="0">
                            <a:pos x="wd2" y="hd2"/>
                          </a:cxn>
                          <a:cxn ang="5400000">
                            <a:pos x="wd2" y="hd2"/>
                          </a:cxn>
                          <a:cxn ang="10800000">
                            <a:pos x="wd2" y="hd2"/>
                          </a:cxn>
                          <a:cxn ang="16200000">
                            <a:pos x="wd2" y="hd2"/>
                          </a:cxn>
                        </a:cxnLst>
                        <a:rect l="0" t="0" r="r" b="b"/>
                        <a:pathLst>
                          <a:path w="21600" h="21600" extrusionOk="0">
                            <a:moveTo>
                              <a:pt x="18277" y="5177"/>
                            </a:moveTo>
                            <a:lnTo>
                              <a:pt x="15785" y="5177"/>
                            </a:lnTo>
                            <a:lnTo>
                              <a:pt x="15785" y="13277"/>
                            </a:lnTo>
                            <a:lnTo>
                              <a:pt x="18277" y="13277"/>
                            </a:lnTo>
                            <a:cubicBezTo>
                              <a:pt x="18277" y="13277"/>
                              <a:pt x="18277" y="5177"/>
                              <a:pt x="18277" y="5177"/>
                            </a:cubicBezTo>
                            <a:close/>
                            <a:moveTo>
                              <a:pt x="9969" y="9227"/>
                            </a:moveTo>
                            <a:lnTo>
                              <a:pt x="7477" y="9227"/>
                            </a:lnTo>
                            <a:lnTo>
                              <a:pt x="7477" y="13277"/>
                            </a:lnTo>
                            <a:lnTo>
                              <a:pt x="9969" y="13277"/>
                            </a:lnTo>
                            <a:cubicBezTo>
                              <a:pt x="9969" y="13277"/>
                              <a:pt x="9969" y="9227"/>
                              <a:pt x="9969" y="9227"/>
                            </a:cubicBezTo>
                            <a:close/>
                            <a:moveTo>
                              <a:pt x="14123" y="7491"/>
                            </a:moveTo>
                            <a:lnTo>
                              <a:pt x="11631" y="7491"/>
                            </a:lnTo>
                            <a:lnTo>
                              <a:pt x="11631" y="13277"/>
                            </a:lnTo>
                            <a:lnTo>
                              <a:pt x="14123" y="13277"/>
                            </a:lnTo>
                            <a:cubicBezTo>
                              <a:pt x="14123" y="13277"/>
                              <a:pt x="14123" y="7491"/>
                              <a:pt x="14123" y="7491"/>
                            </a:cubicBezTo>
                            <a:close/>
                            <a:moveTo>
                              <a:pt x="5815" y="10962"/>
                            </a:moveTo>
                            <a:lnTo>
                              <a:pt x="3323" y="10962"/>
                            </a:lnTo>
                            <a:lnTo>
                              <a:pt x="3323" y="13277"/>
                            </a:lnTo>
                            <a:lnTo>
                              <a:pt x="5815" y="13277"/>
                            </a:lnTo>
                            <a:cubicBezTo>
                              <a:pt x="5815" y="13277"/>
                              <a:pt x="5815" y="10962"/>
                              <a:pt x="5815" y="10962"/>
                            </a:cubicBezTo>
                            <a:close/>
                            <a:moveTo>
                              <a:pt x="831" y="2025"/>
                            </a:moveTo>
                            <a:lnTo>
                              <a:pt x="831" y="7023"/>
                            </a:lnTo>
                            <a:lnTo>
                              <a:pt x="2507" y="7023"/>
                            </a:lnTo>
                            <a:lnTo>
                              <a:pt x="2507" y="3374"/>
                            </a:lnTo>
                            <a:lnTo>
                              <a:pt x="19093" y="3374"/>
                            </a:lnTo>
                            <a:lnTo>
                              <a:pt x="19093" y="14176"/>
                            </a:lnTo>
                            <a:lnTo>
                              <a:pt x="2507" y="14176"/>
                            </a:lnTo>
                            <a:lnTo>
                              <a:pt x="2507" y="11224"/>
                            </a:lnTo>
                            <a:lnTo>
                              <a:pt x="831" y="11224"/>
                            </a:lnTo>
                            <a:lnTo>
                              <a:pt x="831" y="15525"/>
                            </a:lnTo>
                            <a:lnTo>
                              <a:pt x="20769" y="15525"/>
                            </a:lnTo>
                            <a:lnTo>
                              <a:pt x="20769" y="2025"/>
                            </a:lnTo>
                            <a:cubicBezTo>
                              <a:pt x="20769" y="2025"/>
                              <a:pt x="831" y="2025"/>
                              <a:pt x="831" y="2025"/>
                            </a:cubicBezTo>
                            <a:close/>
                            <a:moveTo>
                              <a:pt x="20769" y="0"/>
                            </a:moveTo>
                            <a:lnTo>
                              <a:pt x="831" y="0"/>
                            </a:lnTo>
                            <a:cubicBezTo>
                              <a:pt x="372" y="0"/>
                              <a:pt x="0" y="302"/>
                              <a:pt x="0" y="675"/>
                            </a:cubicBezTo>
                            <a:cubicBezTo>
                              <a:pt x="0" y="1047"/>
                              <a:pt x="372" y="1350"/>
                              <a:pt x="831" y="1350"/>
                            </a:cubicBezTo>
                            <a:lnTo>
                              <a:pt x="20769" y="1350"/>
                            </a:lnTo>
                            <a:cubicBezTo>
                              <a:pt x="21228" y="1350"/>
                              <a:pt x="21600" y="1047"/>
                              <a:pt x="21600" y="675"/>
                            </a:cubicBezTo>
                            <a:cubicBezTo>
                              <a:pt x="21600" y="302"/>
                              <a:pt x="21228" y="0"/>
                              <a:pt x="20769" y="0"/>
                            </a:cubicBezTo>
                            <a:close/>
                            <a:moveTo>
                              <a:pt x="1662" y="21600"/>
                            </a:moveTo>
                            <a:lnTo>
                              <a:pt x="3323" y="21600"/>
                            </a:lnTo>
                            <a:lnTo>
                              <a:pt x="4985" y="16200"/>
                            </a:lnTo>
                            <a:lnTo>
                              <a:pt x="3323" y="16200"/>
                            </a:lnTo>
                            <a:cubicBezTo>
                              <a:pt x="3323" y="16200"/>
                              <a:pt x="1662" y="21600"/>
                              <a:pt x="1662" y="21600"/>
                            </a:cubicBezTo>
                            <a:close/>
                            <a:moveTo>
                              <a:pt x="16615" y="16200"/>
                            </a:moveTo>
                            <a:lnTo>
                              <a:pt x="18277" y="21600"/>
                            </a:lnTo>
                            <a:lnTo>
                              <a:pt x="19938" y="21600"/>
                            </a:lnTo>
                            <a:lnTo>
                              <a:pt x="18277" y="16200"/>
                            </a:lnTo>
                            <a:cubicBezTo>
                              <a:pt x="18277" y="16200"/>
                              <a:pt x="16615" y="16200"/>
                              <a:pt x="16615" y="16200"/>
                            </a:cubicBezTo>
                            <a:close/>
                            <a:moveTo>
                              <a:pt x="9969" y="16200"/>
                            </a:moveTo>
                            <a:lnTo>
                              <a:pt x="11631" y="16200"/>
                            </a:lnTo>
                            <a:lnTo>
                              <a:pt x="11631" y="21600"/>
                            </a:lnTo>
                            <a:lnTo>
                              <a:pt x="9969" y="21600"/>
                            </a:lnTo>
                            <a:cubicBezTo>
                              <a:pt x="9969" y="21600"/>
                              <a:pt x="9969" y="16200"/>
                              <a:pt x="9969" y="16200"/>
                            </a:cubicBezTo>
                            <a:close/>
                          </a:path>
                        </a:pathLst>
                      </a:custGeom>
                      <a:solidFill>
                        <a:schemeClr val="bg1">
                          <a:lumMod val="95000"/>
                        </a:schemeClr>
                      </a:solidFill>
                      <a:ln w="12700" cap="flat">
                        <a:noFill/>
                        <a:miter lim="400000"/>
                      </a:ln>
                      <a:effectLst/>
                    </p:spPr>
                    <p:txBody>
                      <a:bodyPr/>
                      <a:lstStyle/>
                      <a:p>
                        <a:endParaRPr lang="en-US" sz="7032"/>
                      </a:p>
                    </p:txBody>
                  </p:sp>
                  <p:sp>
                    <p:nvSpPr>
                      <p:cNvPr id="14" name="Shape 1073741872">
                        <a:extLst>
                          <a:ext uri="{FF2B5EF4-FFF2-40B4-BE49-F238E27FC236}">
                            <a16:creationId xmlns:a16="http://schemas.microsoft.com/office/drawing/2014/main" id="{E877E8F4-D58F-E845-BE4B-2524A2C8AAE8}"/>
                          </a:ext>
                        </a:extLst>
                      </p:cNvPr>
                      <p:cNvSpPr/>
                      <p:nvPr/>
                    </p:nvSpPr>
                    <p:spPr>
                      <a:xfrm>
                        <a:off x="-1458596" y="144500"/>
                        <a:ext cx="373430" cy="577693"/>
                      </a:xfrm>
                      <a:custGeom>
                        <a:avLst/>
                        <a:gdLst/>
                        <a:ahLst/>
                        <a:cxnLst>
                          <a:cxn ang="0">
                            <a:pos x="wd2" y="hd2"/>
                          </a:cxn>
                          <a:cxn ang="5400000">
                            <a:pos x="wd2" y="hd2"/>
                          </a:cxn>
                          <a:cxn ang="10800000">
                            <a:pos x="wd2" y="hd2"/>
                          </a:cxn>
                          <a:cxn ang="16200000">
                            <a:pos x="wd2" y="hd2"/>
                          </a:cxn>
                        </a:cxnLst>
                        <a:rect l="0" t="0" r="r" b="b"/>
                        <a:pathLst>
                          <a:path w="21600" h="21600" extrusionOk="0">
                            <a:moveTo>
                              <a:pt x="19570" y="5259"/>
                            </a:moveTo>
                            <a:lnTo>
                              <a:pt x="11159" y="5259"/>
                            </a:lnTo>
                            <a:lnTo>
                              <a:pt x="9439" y="5259"/>
                            </a:lnTo>
                            <a:lnTo>
                              <a:pt x="2628" y="5259"/>
                            </a:lnTo>
                            <a:lnTo>
                              <a:pt x="2628" y="5261"/>
                            </a:lnTo>
                            <a:cubicBezTo>
                              <a:pt x="2438" y="5260"/>
                              <a:pt x="2240" y="5259"/>
                              <a:pt x="2030" y="5259"/>
                            </a:cubicBezTo>
                            <a:cubicBezTo>
                              <a:pt x="909" y="5259"/>
                              <a:pt x="0" y="5845"/>
                              <a:pt x="0" y="6570"/>
                            </a:cubicBezTo>
                            <a:lnTo>
                              <a:pt x="1" y="9151"/>
                            </a:lnTo>
                            <a:lnTo>
                              <a:pt x="0" y="11797"/>
                            </a:lnTo>
                            <a:cubicBezTo>
                              <a:pt x="0" y="12521"/>
                              <a:pt x="909" y="13108"/>
                              <a:pt x="2030" y="13108"/>
                            </a:cubicBezTo>
                            <a:cubicBezTo>
                              <a:pt x="2398" y="13108"/>
                              <a:pt x="2739" y="13040"/>
                              <a:pt x="3037" y="12930"/>
                            </a:cubicBezTo>
                            <a:lnTo>
                              <a:pt x="3037" y="20289"/>
                            </a:lnTo>
                            <a:cubicBezTo>
                              <a:pt x="3037" y="21013"/>
                              <a:pt x="3946" y="21600"/>
                              <a:pt x="5067" y="21600"/>
                            </a:cubicBezTo>
                            <a:cubicBezTo>
                              <a:pt x="6189" y="21600"/>
                              <a:pt x="7098" y="21013"/>
                              <a:pt x="7098" y="20289"/>
                            </a:cubicBezTo>
                            <a:lnTo>
                              <a:pt x="7098" y="20289"/>
                            </a:lnTo>
                            <a:cubicBezTo>
                              <a:pt x="7098" y="21013"/>
                              <a:pt x="8007" y="21600"/>
                              <a:pt x="9128" y="21600"/>
                            </a:cubicBezTo>
                            <a:cubicBezTo>
                              <a:pt x="10249" y="21600"/>
                              <a:pt x="11159" y="21013"/>
                              <a:pt x="11159" y="20289"/>
                            </a:cubicBezTo>
                            <a:lnTo>
                              <a:pt x="11159" y="12275"/>
                            </a:lnTo>
                            <a:lnTo>
                              <a:pt x="11159" y="7880"/>
                            </a:lnTo>
                            <a:lnTo>
                              <a:pt x="19569" y="7880"/>
                            </a:lnTo>
                            <a:cubicBezTo>
                              <a:pt x="20691" y="7880"/>
                              <a:pt x="21600" y="7293"/>
                              <a:pt x="21600" y="6569"/>
                            </a:cubicBezTo>
                            <a:cubicBezTo>
                              <a:pt x="21600" y="5845"/>
                              <a:pt x="20691" y="5259"/>
                              <a:pt x="19570" y="5259"/>
                            </a:cubicBezTo>
                            <a:close/>
                            <a:moveTo>
                              <a:pt x="7098" y="4190"/>
                            </a:moveTo>
                            <a:cubicBezTo>
                              <a:pt x="5306" y="4190"/>
                              <a:pt x="3852" y="3252"/>
                              <a:pt x="3852" y="2095"/>
                            </a:cubicBezTo>
                            <a:cubicBezTo>
                              <a:pt x="3852" y="937"/>
                              <a:pt x="5306" y="0"/>
                              <a:pt x="7098" y="0"/>
                            </a:cubicBezTo>
                            <a:cubicBezTo>
                              <a:pt x="8889" y="0"/>
                              <a:pt x="10343" y="937"/>
                              <a:pt x="10343" y="2095"/>
                            </a:cubicBezTo>
                            <a:cubicBezTo>
                              <a:pt x="10343" y="3252"/>
                              <a:pt x="8889" y="4190"/>
                              <a:pt x="7098" y="4190"/>
                            </a:cubicBezTo>
                            <a:close/>
                          </a:path>
                        </a:pathLst>
                      </a:custGeom>
                      <a:solidFill>
                        <a:schemeClr val="bg1"/>
                      </a:solidFill>
                      <a:ln w="12700" cap="flat">
                        <a:noFill/>
                        <a:miter lim="400000"/>
                      </a:ln>
                      <a:effectLst/>
                    </p:spPr>
                    <p:txBody>
                      <a:bodyPr/>
                      <a:lstStyle/>
                      <a:p>
                        <a:endParaRPr lang="en-US" sz="7032"/>
                      </a:p>
                    </p:txBody>
                  </p:sp>
                </p:grpSp>
              </p:grpSp>
              <p:sp>
                <p:nvSpPr>
                  <p:cNvPr id="10" name="Shape 25">
                    <a:extLst>
                      <a:ext uri="{FF2B5EF4-FFF2-40B4-BE49-F238E27FC236}">
                        <a16:creationId xmlns:a16="http://schemas.microsoft.com/office/drawing/2014/main" id="{B23466A3-2E3F-474D-A41F-6B58CAB7F0CA}"/>
                      </a:ext>
                    </a:extLst>
                  </p:cNvPr>
                  <p:cNvSpPr/>
                  <p:nvPr/>
                </p:nvSpPr>
                <p:spPr>
                  <a:xfrm>
                    <a:off x="10310420" y="5291144"/>
                    <a:ext cx="278806" cy="234208"/>
                  </a:xfrm>
                  <a:prstGeom prst="rightArrow">
                    <a:avLst>
                      <a:gd name="adj1" fmla="val 29988"/>
                      <a:gd name="adj2" fmla="val 62010"/>
                    </a:avLst>
                  </a:prstGeom>
                  <a:solidFill>
                    <a:srgbClr val="FFFFFF"/>
                  </a:solidFill>
                  <a:ln w="12700" cap="flat">
                    <a:noFill/>
                    <a:miter lim="400000"/>
                  </a:ln>
                  <a:effectLst/>
                </p:spPr>
                <p:txBody>
                  <a:bodyPr wrap="square" lIns="0" tIns="0" rIns="0" bIns="0" numCol="1" anchor="t">
                    <a:noAutofit/>
                  </a:bodyPr>
                  <a:lstStyle/>
                  <a:p>
                    <a:pPr lvl="0"/>
                    <a:endParaRPr sz="7032"/>
                  </a:p>
                </p:txBody>
              </p:sp>
            </p:grpSp>
            <p:grpSp>
              <p:nvGrpSpPr>
                <p:cNvPr id="6" name="Group">
                  <a:extLst>
                    <a:ext uri="{FF2B5EF4-FFF2-40B4-BE49-F238E27FC236}">
                      <a16:creationId xmlns:a16="http://schemas.microsoft.com/office/drawing/2014/main" id="{DDB4A7C4-72CD-D54A-8317-28D736A081BB}"/>
                    </a:ext>
                  </a:extLst>
                </p:cNvPr>
                <p:cNvGrpSpPr/>
                <p:nvPr/>
              </p:nvGrpSpPr>
              <p:grpSpPr>
                <a:xfrm>
                  <a:off x="10923122" y="4806036"/>
                  <a:ext cx="1031150" cy="1131013"/>
                  <a:chOff x="0" y="0"/>
                  <a:chExt cx="1254934" cy="1425681"/>
                </a:xfrm>
              </p:grpSpPr>
              <p:sp>
                <p:nvSpPr>
                  <p:cNvPr id="7" name="Shape">
                    <a:extLst>
                      <a:ext uri="{FF2B5EF4-FFF2-40B4-BE49-F238E27FC236}">
                        <a16:creationId xmlns:a16="http://schemas.microsoft.com/office/drawing/2014/main" id="{5626FAF7-273D-9548-936B-53B5986EEE57}"/>
                      </a:ext>
                    </a:extLst>
                  </p:cNvPr>
                  <p:cNvSpPr/>
                  <p:nvPr/>
                </p:nvSpPr>
                <p:spPr>
                  <a:xfrm>
                    <a:off x="0" y="204250"/>
                    <a:ext cx="719597" cy="1017436"/>
                  </a:xfrm>
                  <a:custGeom>
                    <a:avLst/>
                    <a:gdLst/>
                    <a:ahLst/>
                    <a:cxnLst>
                      <a:cxn ang="0">
                        <a:pos x="wd2" y="hd2"/>
                      </a:cxn>
                      <a:cxn ang="5400000">
                        <a:pos x="wd2" y="hd2"/>
                      </a:cxn>
                      <a:cxn ang="10800000">
                        <a:pos x="wd2" y="hd2"/>
                      </a:cxn>
                      <a:cxn ang="16200000">
                        <a:pos x="wd2" y="hd2"/>
                      </a:cxn>
                    </a:cxnLst>
                    <a:rect l="0" t="0" r="r" b="b"/>
                    <a:pathLst>
                      <a:path w="21600" h="21600" extrusionOk="0">
                        <a:moveTo>
                          <a:pt x="9888" y="17696"/>
                        </a:moveTo>
                        <a:lnTo>
                          <a:pt x="9888" y="21600"/>
                        </a:lnTo>
                        <a:lnTo>
                          <a:pt x="21600" y="13845"/>
                        </a:lnTo>
                        <a:lnTo>
                          <a:pt x="21587" y="7747"/>
                        </a:lnTo>
                        <a:lnTo>
                          <a:pt x="9888" y="0"/>
                        </a:lnTo>
                        <a:lnTo>
                          <a:pt x="9888" y="3904"/>
                        </a:lnTo>
                        <a:lnTo>
                          <a:pt x="0" y="3904"/>
                        </a:lnTo>
                        <a:lnTo>
                          <a:pt x="0" y="17696"/>
                        </a:lnTo>
                        <a:lnTo>
                          <a:pt x="9888" y="17696"/>
                        </a:lnTo>
                        <a:close/>
                      </a:path>
                    </a:pathLst>
                  </a:custGeom>
                  <a:solidFill>
                    <a:srgbClr val="DCDEE0"/>
                  </a:solidFill>
                  <a:ln w="12700" cap="flat">
                    <a:noFill/>
                    <a:miter lim="400000"/>
                  </a:ln>
                  <a:effectLst/>
                </p:spPr>
                <p:txBody>
                  <a:bodyPr wrap="square" lIns="0" tIns="0" rIns="0" bIns="0" numCol="1" anchor="t">
                    <a:noAutofit/>
                  </a:bodyPr>
                  <a:lstStyle/>
                  <a:p>
                    <a:pPr defTabSz="642916">
                      <a:lnSpc>
                        <a:spcPct val="80000"/>
                      </a:lnSpc>
                      <a:spcBef>
                        <a:spcPts val="7734"/>
                      </a:spcBef>
                      <a:defRPr>
                        <a:solidFill>
                          <a:srgbClr val="333333"/>
                        </a:solidFill>
                        <a:latin typeface="Helvetica Neue Thin"/>
                        <a:ea typeface="Helvetica Neue Thin"/>
                        <a:cs typeface="Helvetica Neue Thin"/>
                        <a:sym typeface="Helvetica Neue Thin"/>
                      </a:defRPr>
                    </a:pPr>
                    <a:endParaRPr sz="7032" dirty="0"/>
                  </a:p>
                </p:txBody>
              </p:sp>
              <p:sp>
                <p:nvSpPr>
                  <p:cNvPr id="8" name="Shape">
                    <a:extLst>
                      <a:ext uri="{FF2B5EF4-FFF2-40B4-BE49-F238E27FC236}">
                        <a16:creationId xmlns:a16="http://schemas.microsoft.com/office/drawing/2014/main" id="{B9A87CB0-7666-E24E-9DF8-FEB99C95117A}"/>
                      </a:ext>
                    </a:extLst>
                  </p:cNvPr>
                  <p:cNvSpPr/>
                  <p:nvPr/>
                </p:nvSpPr>
                <p:spPr>
                  <a:xfrm>
                    <a:off x="429540" y="0"/>
                    <a:ext cx="825395" cy="1425682"/>
                  </a:xfrm>
                  <a:custGeom>
                    <a:avLst/>
                    <a:gdLst/>
                    <a:ahLst/>
                    <a:cxnLst>
                      <a:cxn ang="0">
                        <a:pos x="wd2" y="hd2"/>
                      </a:cxn>
                      <a:cxn ang="5400000">
                        <a:pos x="wd2" y="hd2"/>
                      </a:cxn>
                      <a:cxn ang="10800000">
                        <a:pos x="wd2" y="hd2"/>
                      </a:cxn>
                      <a:cxn ang="16200000">
                        <a:pos x="wd2" y="hd2"/>
                      </a:cxn>
                    </a:cxnLst>
                    <a:rect l="0" t="0" r="r" b="b"/>
                    <a:pathLst>
                      <a:path w="21600" h="21600" extrusionOk="0">
                        <a:moveTo>
                          <a:pt x="5591" y="0"/>
                        </a:moveTo>
                        <a:lnTo>
                          <a:pt x="5591" y="1199"/>
                        </a:lnTo>
                        <a:lnTo>
                          <a:pt x="0" y="771"/>
                        </a:lnTo>
                        <a:lnTo>
                          <a:pt x="0" y="4514"/>
                        </a:lnTo>
                        <a:lnTo>
                          <a:pt x="1864" y="5525"/>
                        </a:lnTo>
                        <a:lnTo>
                          <a:pt x="1864" y="2004"/>
                        </a:lnTo>
                        <a:lnTo>
                          <a:pt x="5591" y="2293"/>
                        </a:lnTo>
                        <a:lnTo>
                          <a:pt x="5591" y="7544"/>
                        </a:lnTo>
                        <a:lnTo>
                          <a:pt x="5591" y="14056"/>
                        </a:lnTo>
                        <a:lnTo>
                          <a:pt x="5591" y="19307"/>
                        </a:lnTo>
                        <a:lnTo>
                          <a:pt x="5591" y="20401"/>
                        </a:lnTo>
                        <a:lnTo>
                          <a:pt x="5591" y="21600"/>
                        </a:lnTo>
                        <a:lnTo>
                          <a:pt x="21600" y="20059"/>
                        </a:lnTo>
                        <a:lnTo>
                          <a:pt x="21600" y="1541"/>
                        </a:lnTo>
                        <a:lnTo>
                          <a:pt x="5591" y="0"/>
                        </a:lnTo>
                        <a:close/>
                        <a:moveTo>
                          <a:pt x="8853" y="10135"/>
                        </a:moveTo>
                        <a:cubicBezTo>
                          <a:pt x="9147" y="10135"/>
                          <a:pt x="9444" y="10198"/>
                          <a:pt x="9668" y="10328"/>
                        </a:cubicBezTo>
                        <a:cubicBezTo>
                          <a:pt x="10117" y="10588"/>
                          <a:pt x="10117" y="11012"/>
                          <a:pt x="9668" y="11272"/>
                        </a:cubicBezTo>
                        <a:cubicBezTo>
                          <a:pt x="9220" y="11532"/>
                          <a:pt x="8486" y="11532"/>
                          <a:pt x="8038" y="11272"/>
                        </a:cubicBezTo>
                        <a:cubicBezTo>
                          <a:pt x="7589" y="11012"/>
                          <a:pt x="7589" y="10588"/>
                          <a:pt x="8038" y="10328"/>
                        </a:cubicBezTo>
                        <a:cubicBezTo>
                          <a:pt x="8262" y="10198"/>
                          <a:pt x="8559" y="10135"/>
                          <a:pt x="8853" y="10135"/>
                        </a:cubicBezTo>
                        <a:close/>
                        <a:moveTo>
                          <a:pt x="1864" y="16075"/>
                        </a:moveTo>
                        <a:lnTo>
                          <a:pt x="0" y="17086"/>
                        </a:lnTo>
                        <a:lnTo>
                          <a:pt x="0" y="20829"/>
                        </a:lnTo>
                        <a:lnTo>
                          <a:pt x="1872" y="20685"/>
                        </a:lnTo>
                        <a:lnTo>
                          <a:pt x="1872" y="19596"/>
                        </a:lnTo>
                        <a:lnTo>
                          <a:pt x="1864" y="19596"/>
                        </a:lnTo>
                        <a:lnTo>
                          <a:pt x="1864" y="16075"/>
                        </a:lnTo>
                        <a:close/>
                      </a:path>
                    </a:pathLst>
                  </a:custGeom>
                  <a:solidFill>
                    <a:srgbClr val="FFFFFF"/>
                  </a:solidFill>
                  <a:ln w="12700" cap="flat">
                    <a:noFill/>
                    <a:miter lim="400000"/>
                  </a:ln>
                  <a:effectLst/>
                </p:spPr>
                <p:txBody>
                  <a:bodyPr wrap="square" lIns="0" tIns="0" rIns="0" bIns="0" numCol="1" anchor="t">
                    <a:noAutofit/>
                  </a:bodyPr>
                  <a:lstStyle/>
                  <a:p>
                    <a:pPr defTabSz="642916">
                      <a:lnSpc>
                        <a:spcPct val="80000"/>
                      </a:lnSpc>
                      <a:spcBef>
                        <a:spcPts val="7734"/>
                      </a:spcBef>
                      <a:defRPr>
                        <a:solidFill>
                          <a:srgbClr val="333333"/>
                        </a:solidFill>
                        <a:latin typeface="Helvetica Neue Thin"/>
                        <a:ea typeface="Helvetica Neue Thin"/>
                        <a:cs typeface="Helvetica Neue Thin"/>
                        <a:sym typeface="Helvetica Neue Thin"/>
                      </a:defRPr>
                    </a:pPr>
                    <a:endParaRPr sz="7032"/>
                  </a:p>
                </p:txBody>
              </p:sp>
            </p:grpSp>
          </p:grpSp>
          <p:sp>
            <p:nvSpPr>
              <p:cNvPr id="84" name="Shape 29">
                <a:extLst>
                  <a:ext uri="{FF2B5EF4-FFF2-40B4-BE49-F238E27FC236}">
                    <a16:creationId xmlns:a16="http://schemas.microsoft.com/office/drawing/2014/main" id="{A3DC6B4E-F86E-6E4D-B1EC-C581F29CFC43}"/>
                  </a:ext>
                </a:extLst>
              </p:cNvPr>
              <p:cNvSpPr/>
              <p:nvPr/>
            </p:nvSpPr>
            <p:spPr>
              <a:xfrm>
                <a:off x="2682605" y="4968027"/>
                <a:ext cx="2056805" cy="4234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3197E1"/>
                    </a:solidFill>
                    <a:latin typeface="Helvetica Neue Light"/>
                    <a:ea typeface="Helvetica Neue Light"/>
                    <a:cs typeface="Helvetica Neue Light"/>
                    <a:sym typeface="Helvetica Neue Light"/>
                  </a:defRPr>
                </a:lvl1pPr>
              </a:lstStyle>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Engagement</a:t>
                </a:r>
                <a:endParaRPr sz="3094" dirty="0">
                  <a:solidFill>
                    <a:schemeClr val="tx1"/>
                  </a:solidFill>
                  <a:latin typeface="Arial" panose="020B0604020202020204" pitchFamily="34" charset="0"/>
                  <a:cs typeface="Arial" panose="020B0604020202020204" pitchFamily="34" charset="0"/>
                </a:endParaRPr>
              </a:p>
            </p:txBody>
          </p:sp>
          <p:sp>
            <p:nvSpPr>
              <p:cNvPr id="85" name="Shape 29">
                <a:extLst>
                  <a:ext uri="{FF2B5EF4-FFF2-40B4-BE49-F238E27FC236}">
                    <a16:creationId xmlns:a16="http://schemas.microsoft.com/office/drawing/2014/main" id="{2886180C-F036-2447-8559-57EE9772696B}"/>
                  </a:ext>
                </a:extLst>
              </p:cNvPr>
              <p:cNvSpPr/>
              <p:nvPr/>
            </p:nvSpPr>
            <p:spPr>
              <a:xfrm>
                <a:off x="4709153" y="4785515"/>
                <a:ext cx="2056805" cy="6871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3197E1"/>
                    </a:solidFill>
                    <a:latin typeface="Helvetica Neue Light"/>
                    <a:ea typeface="Helvetica Neue Light"/>
                    <a:cs typeface="Helvetica Neue Light"/>
                    <a:sym typeface="Helvetica Neue Light"/>
                  </a:defRPr>
                </a:lvl1pPr>
              </a:lstStyle>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Collaborative Assessment</a:t>
                </a:r>
                <a:endParaRPr sz="3094" dirty="0">
                  <a:solidFill>
                    <a:schemeClr val="tx1"/>
                  </a:solidFill>
                  <a:latin typeface="Arial" panose="020B0604020202020204" pitchFamily="34" charset="0"/>
                  <a:cs typeface="Arial" panose="020B0604020202020204" pitchFamily="34" charset="0"/>
                </a:endParaRPr>
              </a:p>
            </p:txBody>
          </p:sp>
          <p:sp>
            <p:nvSpPr>
              <p:cNvPr id="86" name="Shape 29">
                <a:extLst>
                  <a:ext uri="{FF2B5EF4-FFF2-40B4-BE49-F238E27FC236}">
                    <a16:creationId xmlns:a16="http://schemas.microsoft.com/office/drawing/2014/main" id="{C2FE10AD-239B-4048-9FAC-DE14BC1BF43D}"/>
                  </a:ext>
                </a:extLst>
              </p:cNvPr>
              <p:cNvSpPr/>
              <p:nvPr/>
            </p:nvSpPr>
            <p:spPr>
              <a:xfrm>
                <a:off x="6587069" y="5013803"/>
                <a:ext cx="2344811" cy="3820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3197E1"/>
                    </a:solidFill>
                    <a:latin typeface="Helvetica Neue Light"/>
                    <a:ea typeface="Helvetica Neue Light"/>
                    <a:cs typeface="Helvetica Neue Light"/>
                    <a:sym typeface="Helvetica Neue Light"/>
                  </a:defRPr>
                </a:lvl1pPr>
              </a:lstStyle>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Service</a:t>
                </a:r>
              </a:p>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Planning and Delivery</a:t>
                </a:r>
                <a:endParaRPr sz="3094" dirty="0">
                  <a:solidFill>
                    <a:schemeClr val="tx1"/>
                  </a:solidFill>
                  <a:latin typeface="Arial" panose="020B0604020202020204" pitchFamily="34" charset="0"/>
                  <a:cs typeface="Arial" panose="020B0604020202020204" pitchFamily="34" charset="0"/>
                </a:endParaRPr>
              </a:p>
            </p:txBody>
          </p:sp>
          <p:sp>
            <p:nvSpPr>
              <p:cNvPr id="87" name="Shape 29">
                <a:extLst>
                  <a:ext uri="{FF2B5EF4-FFF2-40B4-BE49-F238E27FC236}">
                    <a16:creationId xmlns:a16="http://schemas.microsoft.com/office/drawing/2014/main" id="{F5C8C074-E5C0-6D4A-959A-04F031A2122D}"/>
                  </a:ext>
                </a:extLst>
              </p:cNvPr>
              <p:cNvSpPr/>
              <p:nvPr/>
            </p:nvSpPr>
            <p:spPr>
              <a:xfrm>
                <a:off x="8661093" y="4859047"/>
                <a:ext cx="2107228" cy="6414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3197E1"/>
                    </a:solidFill>
                    <a:latin typeface="Helvetica Neue Light"/>
                    <a:ea typeface="Helvetica Neue Light"/>
                    <a:cs typeface="Helvetica Neue Light"/>
                    <a:sym typeface="Helvetica Neue Light"/>
                  </a:defRPr>
                </a:lvl1pPr>
              </a:lstStyle>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Monitoring </a:t>
                </a:r>
              </a:p>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and Adapting</a:t>
                </a:r>
                <a:endParaRPr sz="3094" dirty="0">
                  <a:solidFill>
                    <a:schemeClr val="tx1"/>
                  </a:solidFill>
                  <a:latin typeface="Arial" panose="020B0604020202020204" pitchFamily="34" charset="0"/>
                  <a:cs typeface="Arial" panose="020B0604020202020204" pitchFamily="34" charset="0"/>
                </a:endParaRPr>
              </a:p>
            </p:txBody>
          </p:sp>
          <p:sp>
            <p:nvSpPr>
              <p:cNvPr id="88" name="Shape 29">
                <a:extLst>
                  <a:ext uri="{FF2B5EF4-FFF2-40B4-BE49-F238E27FC236}">
                    <a16:creationId xmlns:a16="http://schemas.microsoft.com/office/drawing/2014/main" id="{21013B52-3B25-5249-976A-C509B4E22BC1}"/>
                  </a:ext>
                </a:extLst>
              </p:cNvPr>
              <p:cNvSpPr/>
              <p:nvPr/>
            </p:nvSpPr>
            <p:spPr>
              <a:xfrm>
                <a:off x="10848817" y="4859047"/>
                <a:ext cx="1992207" cy="6414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3197E1"/>
                    </a:solidFill>
                    <a:latin typeface="Helvetica Neue Light"/>
                    <a:ea typeface="Helvetica Neue Light"/>
                    <a:cs typeface="Helvetica Neue Light"/>
                    <a:sym typeface="Helvetica Neue Light"/>
                  </a:defRPr>
                </a:lvl1pPr>
              </a:lstStyle>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Coordination and Care Management</a:t>
                </a:r>
                <a:endParaRPr sz="3094" dirty="0">
                  <a:solidFill>
                    <a:schemeClr val="tx1"/>
                  </a:solidFill>
                  <a:latin typeface="Arial" panose="020B0604020202020204" pitchFamily="34" charset="0"/>
                  <a:cs typeface="Arial" panose="020B0604020202020204" pitchFamily="34" charset="0"/>
                </a:endParaRPr>
              </a:p>
            </p:txBody>
          </p:sp>
          <p:sp>
            <p:nvSpPr>
              <p:cNvPr id="89" name="Shape 29">
                <a:extLst>
                  <a:ext uri="{FF2B5EF4-FFF2-40B4-BE49-F238E27FC236}">
                    <a16:creationId xmlns:a16="http://schemas.microsoft.com/office/drawing/2014/main" id="{9BEB067E-139E-CE48-A21A-FB5E60F874C3}"/>
                  </a:ext>
                </a:extLst>
              </p:cNvPr>
              <p:cNvSpPr/>
              <p:nvPr/>
            </p:nvSpPr>
            <p:spPr>
              <a:xfrm>
                <a:off x="12934381" y="4785515"/>
                <a:ext cx="1992207" cy="6414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3197E1"/>
                    </a:solidFill>
                    <a:latin typeface="Helvetica Neue Light"/>
                    <a:ea typeface="Helvetica Neue Light"/>
                    <a:cs typeface="Helvetica Neue Light"/>
                    <a:sym typeface="Helvetica Neue Light"/>
                  </a:defRPr>
                </a:lvl1pPr>
              </a:lstStyle>
              <a:p>
                <a:pPr algn="ctr">
                  <a:defRPr sz="1800">
                    <a:solidFill>
                      <a:srgbClr val="000000"/>
                    </a:solidFill>
                  </a:defRPr>
                </a:pPr>
                <a:r>
                  <a:rPr lang="en-US" sz="3094" dirty="0">
                    <a:solidFill>
                      <a:schemeClr val="tx1"/>
                    </a:solidFill>
                    <a:latin typeface="Arial" panose="020B0604020202020204" pitchFamily="34" charset="0"/>
                    <a:cs typeface="Arial" panose="020B0604020202020204" pitchFamily="34" charset="0"/>
                  </a:rPr>
                  <a:t>Transitioning</a:t>
                </a:r>
                <a:endParaRPr sz="3094" dirty="0">
                  <a:solidFill>
                    <a:schemeClr val="tx1"/>
                  </a:solidFill>
                  <a:latin typeface="Arial" panose="020B0604020202020204" pitchFamily="34" charset="0"/>
                  <a:cs typeface="Arial" panose="020B0604020202020204" pitchFamily="34" charset="0"/>
                </a:endParaRPr>
              </a:p>
            </p:txBody>
          </p:sp>
        </p:grpSp>
        <p:grpSp>
          <p:nvGrpSpPr>
            <p:cNvPr id="90" name="Group 82">
              <a:extLst>
                <a:ext uri="{FF2B5EF4-FFF2-40B4-BE49-F238E27FC236}">
                  <a16:creationId xmlns:a16="http://schemas.microsoft.com/office/drawing/2014/main" id="{ACC9F89E-EA9F-E34D-8109-215BA40A5066}"/>
                </a:ext>
              </a:extLst>
            </p:cNvPr>
            <p:cNvGrpSpPr/>
            <p:nvPr/>
          </p:nvGrpSpPr>
          <p:grpSpPr>
            <a:xfrm>
              <a:off x="7401190" y="2606912"/>
              <a:ext cx="787400" cy="812800"/>
              <a:chOff x="0" y="0"/>
              <a:chExt cx="787400" cy="812800"/>
            </a:xfrm>
          </p:grpSpPr>
          <p:sp>
            <p:nvSpPr>
              <p:cNvPr id="91" name="Shape 80">
                <a:extLst>
                  <a:ext uri="{FF2B5EF4-FFF2-40B4-BE49-F238E27FC236}">
                    <a16:creationId xmlns:a16="http://schemas.microsoft.com/office/drawing/2014/main" id="{F0DB6AC1-582B-2647-8940-209C587793E5}"/>
                  </a:ext>
                </a:extLst>
              </p:cNvPr>
              <p:cNvSpPr/>
              <p:nvPr/>
            </p:nvSpPr>
            <p:spPr>
              <a:xfrm>
                <a:off x="304800" y="0"/>
                <a:ext cx="177800" cy="812800"/>
              </a:xfrm>
              <a:custGeom>
                <a:avLst/>
                <a:gdLst/>
                <a:ahLst/>
                <a:cxnLst>
                  <a:cxn ang="0">
                    <a:pos x="wd2" y="hd2"/>
                  </a:cxn>
                  <a:cxn ang="5400000">
                    <a:pos x="wd2" y="hd2"/>
                  </a:cxn>
                  <a:cxn ang="10800000">
                    <a:pos x="wd2" y="hd2"/>
                  </a:cxn>
                  <a:cxn ang="16200000">
                    <a:pos x="wd2" y="hd2"/>
                  </a:cxn>
                </a:cxnLst>
                <a:rect l="0" t="0" r="r" b="b"/>
                <a:pathLst>
                  <a:path w="21600" h="21600" extrusionOk="0">
                    <a:moveTo>
                      <a:pt x="15429" y="10993"/>
                    </a:moveTo>
                    <a:lnTo>
                      <a:pt x="9257" y="12536"/>
                    </a:lnTo>
                    <a:lnTo>
                      <a:pt x="9257" y="11186"/>
                    </a:lnTo>
                    <a:lnTo>
                      <a:pt x="15429" y="9643"/>
                    </a:lnTo>
                    <a:cubicBezTo>
                      <a:pt x="15429" y="9643"/>
                      <a:pt x="15429" y="10993"/>
                      <a:pt x="15429" y="10993"/>
                    </a:cubicBezTo>
                    <a:close/>
                    <a:moveTo>
                      <a:pt x="0" y="2700"/>
                    </a:moveTo>
                    <a:lnTo>
                      <a:pt x="0" y="13500"/>
                    </a:lnTo>
                    <a:lnTo>
                      <a:pt x="3086" y="12729"/>
                    </a:lnTo>
                    <a:lnTo>
                      <a:pt x="3086" y="14079"/>
                    </a:lnTo>
                    <a:lnTo>
                      <a:pt x="0" y="14850"/>
                    </a:lnTo>
                    <a:lnTo>
                      <a:pt x="0" y="21600"/>
                    </a:lnTo>
                    <a:lnTo>
                      <a:pt x="21600" y="18900"/>
                    </a:lnTo>
                    <a:lnTo>
                      <a:pt x="21600" y="0"/>
                    </a:lnTo>
                    <a:cubicBezTo>
                      <a:pt x="21600" y="0"/>
                      <a:pt x="0" y="2700"/>
                      <a:pt x="0" y="2700"/>
                    </a:cubicBezTo>
                    <a:close/>
                  </a:path>
                </a:pathLst>
              </a:custGeom>
              <a:solidFill>
                <a:srgbClr val="E1E3E6"/>
              </a:solidFill>
              <a:ln w="12700" cap="flat">
                <a:noFill/>
                <a:miter lim="400000"/>
              </a:ln>
              <a:effectLst/>
            </p:spPr>
            <p:txBody>
              <a:bodyPr wrap="square" lIns="53576" tIns="53576" rIns="53576" bIns="53576" numCol="1" anchor="ctr">
                <a:noAutofit/>
              </a:bodyPr>
              <a:lstStyle/>
              <a:p>
                <a:pPr defTabSz="642916">
                  <a:defRPr sz="3000">
                    <a:solidFill>
                      <a:srgbClr val="FFFFFF"/>
                    </a:solidFill>
                    <a:effectLst>
                      <a:outerShdw blurRad="38100" dist="12700" dir="5400000" rotWithShape="0">
                        <a:srgbClr val="000000">
                          <a:alpha val="50000"/>
                        </a:srgbClr>
                      </a:outerShdw>
                    </a:effectLst>
                  </a:defRPr>
                </a:pPr>
                <a:endParaRPr sz="4220"/>
              </a:p>
            </p:txBody>
          </p:sp>
          <p:sp>
            <p:nvSpPr>
              <p:cNvPr id="92" name="Shape 81">
                <a:extLst>
                  <a:ext uri="{FF2B5EF4-FFF2-40B4-BE49-F238E27FC236}">
                    <a16:creationId xmlns:a16="http://schemas.microsoft.com/office/drawing/2014/main" id="{90817BD7-AF55-B84A-8944-FE4FB80B6D6B}"/>
                  </a:ext>
                </a:extLst>
              </p:cNvPr>
              <p:cNvSpPr/>
              <p:nvPr/>
            </p:nvSpPr>
            <p:spPr>
              <a:xfrm>
                <a:off x="0" y="0"/>
                <a:ext cx="787400" cy="812800"/>
              </a:xfrm>
              <a:custGeom>
                <a:avLst/>
                <a:gdLst/>
                <a:ahLst/>
                <a:cxnLst>
                  <a:cxn ang="0">
                    <a:pos x="wd2" y="hd2"/>
                  </a:cxn>
                  <a:cxn ang="5400000">
                    <a:pos x="wd2" y="hd2"/>
                  </a:cxn>
                  <a:cxn ang="10800000">
                    <a:pos x="wd2" y="hd2"/>
                  </a:cxn>
                  <a:cxn ang="16200000">
                    <a:pos x="wd2" y="hd2"/>
                  </a:cxn>
                </a:cxnLst>
                <a:rect l="0" t="0" r="r" b="b"/>
                <a:pathLst>
                  <a:path w="21600" h="21600" extrusionOk="0">
                    <a:moveTo>
                      <a:pt x="5574" y="13635"/>
                    </a:moveTo>
                    <a:lnTo>
                      <a:pt x="4181" y="12825"/>
                    </a:lnTo>
                    <a:lnTo>
                      <a:pt x="4181" y="11475"/>
                    </a:lnTo>
                    <a:lnTo>
                      <a:pt x="5574" y="12285"/>
                    </a:lnTo>
                    <a:cubicBezTo>
                      <a:pt x="5574" y="12285"/>
                      <a:pt x="5574" y="13635"/>
                      <a:pt x="5574" y="13635"/>
                    </a:cubicBezTo>
                    <a:close/>
                    <a:moveTo>
                      <a:pt x="2787" y="12015"/>
                    </a:moveTo>
                    <a:lnTo>
                      <a:pt x="1394" y="11205"/>
                    </a:lnTo>
                    <a:lnTo>
                      <a:pt x="1394" y="9855"/>
                    </a:lnTo>
                    <a:lnTo>
                      <a:pt x="2787" y="10665"/>
                    </a:lnTo>
                    <a:cubicBezTo>
                      <a:pt x="2787" y="10665"/>
                      <a:pt x="2787" y="12015"/>
                      <a:pt x="2787" y="12015"/>
                    </a:cubicBezTo>
                    <a:close/>
                    <a:moveTo>
                      <a:pt x="7665" y="13500"/>
                    </a:moveTo>
                    <a:lnTo>
                      <a:pt x="7665" y="2700"/>
                    </a:lnTo>
                    <a:lnTo>
                      <a:pt x="0" y="0"/>
                    </a:lnTo>
                    <a:lnTo>
                      <a:pt x="0" y="18900"/>
                    </a:lnTo>
                    <a:lnTo>
                      <a:pt x="7665" y="21600"/>
                    </a:lnTo>
                    <a:lnTo>
                      <a:pt x="7665" y="14850"/>
                    </a:lnTo>
                    <a:lnTo>
                      <a:pt x="6968" y="14445"/>
                    </a:lnTo>
                    <a:lnTo>
                      <a:pt x="6968" y="13095"/>
                    </a:lnTo>
                    <a:cubicBezTo>
                      <a:pt x="6968" y="13095"/>
                      <a:pt x="7665" y="13500"/>
                      <a:pt x="7665" y="13500"/>
                    </a:cubicBezTo>
                    <a:close/>
                    <a:moveTo>
                      <a:pt x="20903" y="13500"/>
                    </a:moveTo>
                    <a:lnTo>
                      <a:pt x="19510" y="12690"/>
                    </a:lnTo>
                    <a:lnTo>
                      <a:pt x="19510" y="11340"/>
                    </a:lnTo>
                    <a:lnTo>
                      <a:pt x="20903" y="12150"/>
                    </a:lnTo>
                    <a:cubicBezTo>
                      <a:pt x="20903" y="12150"/>
                      <a:pt x="20903" y="13500"/>
                      <a:pt x="20903" y="13500"/>
                    </a:cubicBezTo>
                    <a:close/>
                    <a:moveTo>
                      <a:pt x="18116" y="11880"/>
                    </a:moveTo>
                    <a:lnTo>
                      <a:pt x="16723" y="11070"/>
                    </a:lnTo>
                    <a:lnTo>
                      <a:pt x="16723" y="9720"/>
                    </a:lnTo>
                    <a:lnTo>
                      <a:pt x="18116" y="10530"/>
                    </a:lnTo>
                    <a:cubicBezTo>
                      <a:pt x="18116" y="10530"/>
                      <a:pt x="18116" y="11880"/>
                      <a:pt x="18116" y="11880"/>
                    </a:cubicBezTo>
                    <a:close/>
                    <a:moveTo>
                      <a:pt x="13935" y="0"/>
                    </a:moveTo>
                    <a:lnTo>
                      <a:pt x="13935" y="8100"/>
                    </a:lnTo>
                    <a:lnTo>
                      <a:pt x="15329" y="8910"/>
                    </a:lnTo>
                    <a:lnTo>
                      <a:pt x="15329" y="10260"/>
                    </a:lnTo>
                    <a:lnTo>
                      <a:pt x="13935" y="9450"/>
                    </a:lnTo>
                    <a:lnTo>
                      <a:pt x="13935" y="18900"/>
                    </a:lnTo>
                    <a:lnTo>
                      <a:pt x="21600" y="21600"/>
                    </a:lnTo>
                    <a:lnTo>
                      <a:pt x="21600" y="2700"/>
                    </a:lnTo>
                    <a:cubicBezTo>
                      <a:pt x="21600" y="2700"/>
                      <a:pt x="13935" y="0"/>
                      <a:pt x="13935" y="0"/>
                    </a:cubicBezTo>
                    <a:close/>
                  </a:path>
                </a:pathLst>
              </a:custGeom>
              <a:solidFill>
                <a:srgbClr val="F4F6F8"/>
              </a:solidFill>
              <a:ln w="12700" cap="flat">
                <a:noFill/>
                <a:miter lim="400000"/>
              </a:ln>
              <a:effectLst/>
            </p:spPr>
            <p:txBody>
              <a:bodyPr wrap="square" lIns="53576" tIns="53576" rIns="53576" bIns="53576" numCol="1" anchor="ctr">
                <a:noAutofit/>
              </a:bodyPr>
              <a:lstStyle/>
              <a:p>
                <a:pPr defTabSz="642916">
                  <a:defRPr sz="3000">
                    <a:solidFill>
                      <a:srgbClr val="FFFFFF"/>
                    </a:solidFill>
                    <a:effectLst>
                      <a:outerShdw blurRad="38100" dist="12700" dir="5400000" rotWithShape="0">
                        <a:srgbClr val="000000">
                          <a:alpha val="50000"/>
                        </a:srgbClr>
                      </a:outerShdw>
                    </a:effectLst>
                  </a:defRPr>
                </a:pPr>
                <a:endParaRPr sz="4220"/>
              </a:p>
            </p:txBody>
          </p:sp>
        </p:grpSp>
      </p:grpSp>
    </p:spTree>
    <p:extLst>
      <p:ext uri="{BB962C8B-B14F-4D97-AF65-F5344CB8AC3E}">
        <p14:creationId xmlns:p14="http://schemas.microsoft.com/office/powerpoint/2010/main" val="1694462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4A5776-96AC-264B-B368-465C2A170D75}"/>
              </a:ext>
            </a:extLst>
          </p:cNvPr>
          <p:cNvSpPr>
            <a:spLocks noGrp="1"/>
          </p:cNvSpPr>
          <p:nvPr>
            <p:ph type="title"/>
          </p:nvPr>
        </p:nvSpPr>
        <p:spPr>
          <a:xfrm>
            <a:off x="1340440" y="625077"/>
            <a:ext cx="21703120" cy="1882992"/>
          </a:xfrm>
        </p:spPr>
        <p:txBody>
          <a:bodyPr/>
          <a:lstStyle/>
          <a:p>
            <a:r>
              <a:rPr lang="en-US" b="1" dirty="0">
                <a:solidFill>
                  <a:schemeClr val="accent1">
                    <a:lumMod val="75000"/>
                  </a:schemeClr>
                </a:solidFill>
              </a:rPr>
              <a:t>Small Group Activity: Introductions</a:t>
            </a:r>
          </a:p>
        </p:txBody>
      </p:sp>
      <p:sp>
        <p:nvSpPr>
          <p:cNvPr id="6" name="Content Placeholder 5">
            <a:extLst>
              <a:ext uri="{FF2B5EF4-FFF2-40B4-BE49-F238E27FC236}">
                <a16:creationId xmlns:a16="http://schemas.microsoft.com/office/drawing/2014/main" id="{E655A49D-DB8D-6F43-9193-8F15A50F8411}"/>
              </a:ext>
            </a:extLst>
          </p:cNvPr>
          <p:cNvSpPr>
            <a:spLocks noGrp="1"/>
          </p:cNvSpPr>
          <p:nvPr>
            <p:ph idx="1"/>
          </p:nvPr>
        </p:nvSpPr>
        <p:spPr>
          <a:xfrm>
            <a:off x="705394" y="2508069"/>
            <a:ext cx="21240206" cy="10816045"/>
          </a:xfrm>
        </p:spPr>
        <p:txBody>
          <a:bodyPr>
            <a:noAutofit/>
          </a:bodyPr>
          <a:lstStyle/>
          <a:p>
            <a:pPr marL="86360" indent="0">
              <a:lnSpc>
                <a:spcPct val="120000"/>
              </a:lnSpc>
              <a:spcAft>
                <a:spcPts val="1200"/>
              </a:spcAft>
              <a:buNone/>
            </a:pPr>
            <a:r>
              <a:rPr lang="en-US" sz="4000" dirty="0">
                <a:solidFill>
                  <a:schemeClr val="tx1"/>
                </a:solidFill>
              </a:rPr>
              <a:t>Develop an introduction to the CANS that you will use with youth and families.  The introduction should include:</a:t>
            </a:r>
          </a:p>
          <a:p>
            <a:pPr marL="933450" lvl="1" indent="-571500">
              <a:lnSpc>
                <a:spcPct val="120000"/>
              </a:lnSpc>
              <a:spcAft>
                <a:spcPts val="600"/>
              </a:spcAft>
              <a:buSzPct val="75000"/>
              <a:buFont typeface="Arial" panose="020B0604020202020204" pitchFamily="34" charset="0"/>
              <a:buChar char="•"/>
            </a:pPr>
            <a:r>
              <a:rPr lang="en-US" sz="4000" dirty="0">
                <a:solidFill>
                  <a:schemeClr val="tx1"/>
                </a:solidFill>
              </a:rPr>
              <a:t>What is the CANS?</a:t>
            </a:r>
          </a:p>
          <a:p>
            <a:pPr marL="933450" lvl="1" indent="-571500">
              <a:lnSpc>
                <a:spcPct val="120000"/>
              </a:lnSpc>
              <a:spcAft>
                <a:spcPts val="600"/>
              </a:spcAft>
              <a:buSzPct val="75000"/>
              <a:buFont typeface="Arial" panose="020B0604020202020204" pitchFamily="34" charset="0"/>
              <a:buChar char="•"/>
            </a:pPr>
            <a:r>
              <a:rPr lang="en-US" sz="4000" dirty="0">
                <a:solidFill>
                  <a:schemeClr val="tx1"/>
                </a:solidFill>
              </a:rPr>
              <a:t>How does the CANS work?</a:t>
            </a:r>
          </a:p>
          <a:p>
            <a:pPr marL="933450" lvl="1" indent="-571500">
              <a:lnSpc>
                <a:spcPct val="120000"/>
              </a:lnSpc>
              <a:spcAft>
                <a:spcPts val="600"/>
              </a:spcAft>
              <a:buSzPct val="75000"/>
              <a:buFont typeface="Arial" panose="020B0604020202020204" pitchFamily="34" charset="0"/>
              <a:buChar char="•"/>
            </a:pPr>
            <a:r>
              <a:rPr lang="en-US" sz="4000" dirty="0">
                <a:solidFill>
                  <a:schemeClr val="tx1"/>
                </a:solidFill>
              </a:rPr>
              <a:t>How do youth/families participate in the process?</a:t>
            </a:r>
          </a:p>
          <a:p>
            <a:pPr marL="933450" lvl="1" indent="-571500">
              <a:lnSpc>
                <a:spcPct val="120000"/>
              </a:lnSpc>
              <a:spcAft>
                <a:spcPts val="600"/>
              </a:spcAft>
              <a:buSzPct val="75000"/>
              <a:buFont typeface="Arial" panose="020B0604020202020204" pitchFamily="34" charset="0"/>
              <a:buChar char="•"/>
            </a:pPr>
            <a:r>
              <a:rPr lang="en-US" sz="4000" dirty="0">
                <a:solidFill>
                  <a:schemeClr val="tx1"/>
                </a:solidFill>
              </a:rPr>
              <a:t>What happens with the information?</a:t>
            </a:r>
          </a:p>
          <a:p>
            <a:pPr marL="86360" indent="0">
              <a:lnSpc>
                <a:spcPct val="120000"/>
              </a:lnSpc>
              <a:spcAft>
                <a:spcPts val="1200"/>
              </a:spcAft>
              <a:buClr>
                <a:schemeClr val="accent4"/>
              </a:buClr>
              <a:buNone/>
            </a:pPr>
            <a:r>
              <a:rPr lang="en-US" sz="4000" dirty="0">
                <a:solidFill>
                  <a:schemeClr val="tx1"/>
                </a:solidFill>
              </a:rPr>
              <a:t>You will share your introduction with the group for feedback. You will have 15 minutes for this activity.</a:t>
            </a:r>
          </a:p>
        </p:txBody>
      </p:sp>
      <p:pic>
        <p:nvPicPr>
          <p:cNvPr id="3" name="Graphic 2" descr="Group brainstorm outline">
            <a:extLst>
              <a:ext uri="{FF2B5EF4-FFF2-40B4-BE49-F238E27FC236}">
                <a16:creationId xmlns:a16="http://schemas.microsoft.com/office/drawing/2014/main" id="{6C35150C-B0ED-417D-9709-8B8EA7E2C3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57976" y="12176523"/>
            <a:ext cx="914400" cy="914400"/>
          </a:xfrm>
          <a:prstGeom prst="rect">
            <a:avLst/>
          </a:prstGeom>
        </p:spPr>
      </p:pic>
    </p:spTree>
    <p:extLst>
      <p:ext uri="{BB962C8B-B14F-4D97-AF65-F5344CB8AC3E}">
        <p14:creationId xmlns:p14="http://schemas.microsoft.com/office/powerpoint/2010/main" val="265740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215B8A-AC02-A449-9167-4AACA1466F2B}"/>
              </a:ext>
            </a:extLst>
          </p:cNvPr>
          <p:cNvSpPr>
            <a:spLocks noGrp="1"/>
          </p:cNvSpPr>
          <p:nvPr>
            <p:ph type="title"/>
          </p:nvPr>
        </p:nvSpPr>
        <p:spPr/>
        <p:txBody>
          <a:bodyPr/>
          <a:lstStyle/>
          <a:p>
            <a:r>
              <a:rPr lang="en-US" dirty="0"/>
              <a:t>Nevada Context</a:t>
            </a:r>
          </a:p>
        </p:txBody>
      </p:sp>
      <p:sp>
        <p:nvSpPr>
          <p:cNvPr id="4" name="Text Placeholder 3">
            <a:extLst>
              <a:ext uri="{FF2B5EF4-FFF2-40B4-BE49-F238E27FC236}">
                <a16:creationId xmlns:a16="http://schemas.microsoft.com/office/drawing/2014/main" id="{4BDE7038-AA93-D844-B54A-277772F404AD}"/>
              </a:ext>
            </a:extLst>
          </p:cNvPr>
          <p:cNvSpPr>
            <a:spLocks noGrp="1"/>
          </p:cNvSpPr>
          <p:nvPr>
            <p:ph type="body" idx="1"/>
          </p:nvPr>
        </p:nvSpPr>
        <p:spPr/>
        <p:txBody>
          <a:bodyPr>
            <a:normAutofit/>
          </a:bodyPr>
          <a:lstStyle/>
          <a:p>
            <a:r>
              <a:rPr lang="en-US" sz="6000" dirty="0">
                <a:solidFill>
                  <a:schemeClr val="tx1">
                    <a:lumMod val="65000"/>
                    <a:lumOff val="35000"/>
                  </a:schemeClr>
                </a:solidFill>
              </a:rPr>
              <a:t>Initiatives in Nevada </a:t>
            </a:r>
          </a:p>
        </p:txBody>
      </p:sp>
    </p:spTree>
    <p:extLst>
      <p:ext uri="{BB962C8B-B14F-4D97-AF65-F5344CB8AC3E}">
        <p14:creationId xmlns:p14="http://schemas.microsoft.com/office/powerpoint/2010/main" val="104595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CD3815-C240-495C-BC09-B1C431F674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2349" r="32465"/>
          <a:stretch/>
        </p:blipFill>
        <p:spPr>
          <a:xfrm>
            <a:off x="0" y="0"/>
            <a:ext cx="9296400" cy="13716000"/>
          </a:xfrm>
          <a:prstGeom prst="rect">
            <a:avLst/>
          </a:prstGeom>
        </p:spPr>
      </p:pic>
      <p:grpSp>
        <p:nvGrpSpPr>
          <p:cNvPr id="9" name="Group 8">
            <a:extLst>
              <a:ext uri="{FF2B5EF4-FFF2-40B4-BE49-F238E27FC236}">
                <a16:creationId xmlns:a16="http://schemas.microsoft.com/office/drawing/2014/main" id="{DBF10E6B-315A-465F-8627-EEDE27CFD14C}"/>
              </a:ext>
            </a:extLst>
          </p:cNvPr>
          <p:cNvGrpSpPr/>
          <p:nvPr/>
        </p:nvGrpSpPr>
        <p:grpSpPr>
          <a:xfrm>
            <a:off x="9575800" y="13442951"/>
            <a:ext cx="14808200" cy="273050"/>
            <a:chOff x="0" y="6721475"/>
            <a:chExt cx="14147800" cy="136525"/>
          </a:xfrm>
        </p:grpSpPr>
        <p:sp>
          <p:nvSpPr>
            <p:cNvPr id="6" name="Rectangle 5">
              <a:extLst>
                <a:ext uri="{FF2B5EF4-FFF2-40B4-BE49-F238E27FC236}">
                  <a16:creationId xmlns:a16="http://schemas.microsoft.com/office/drawing/2014/main" id="{D14A5309-24E0-4C88-BFD6-CB37DEA2EA83}"/>
                </a:ext>
              </a:extLst>
            </p:cNvPr>
            <p:cNvSpPr/>
            <p:nvPr/>
          </p:nvSpPr>
          <p:spPr>
            <a:xfrm>
              <a:off x="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7" name="Rectangle 6">
              <a:extLst>
                <a:ext uri="{FF2B5EF4-FFF2-40B4-BE49-F238E27FC236}">
                  <a16:creationId xmlns:a16="http://schemas.microsoft.com/office/drawing/2014/main" id="{EBE93704-9432-4FF0-A3FC-6F016227AD8C}"/>
                </a:ext>
              </a:extLst>
            </p:cNvPr>
            <p:cNvSpPr/>
            <p:nvPr/>
          </p:nvSpPr>
          <p:spPr>
            <a:xfrm>
              <a:off x="4794250" y="6721475"/>
              <a:ext cx="4559300" cy="136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8" name="Rectangle 7">
              <a:extLst>
                <a:ext uri="{FF2B5EF4-FFF2-40B4-BE49-F238E27FC236}">
                  <a16:creationId xmlns:a16="http://schemas.microsoft.com/office/drawing/2014/main" id="{923DE317-1D8A-4F1F-B32D-BABC12B356A7}"/>
                </a:ext>
              </a:extLst>
            </p:cNvPr>
            <p:cNvSpPr/>
            <p:nvPr/>
          </p:nvSpPr>
          <p:spPr>
            <a:xfrm>
              <a:off x="9588500" y="6721475"/>
              <a:ext cx="4559300" cy="136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
        <p:nvSpPr>
          <p:cNvPr id="84" name="Rectangle 83">
            <a:extLst>
              <a:ext uri="{FF2B5EF4-FFF2-40B4-BE49-F238E27FC236}">
                <a16:creationId xmlns:a16="http://schemas.microsoft.com/office/drawing/2014/main" id="{06AF685F-9715-4242-B8C8-0D1DFE7DF7A5}"/>
              </a:ext>
            </a:extLst>
          </p:cNvPr>
          <p:cNvSpPr/>
          <p:nvPr/>
        </p:nvSpPr>
        <p:spPr>
          <a:xfrm>
            <a:off x="518207" y="285750"/>
            <a:ext cx="8778194" cy="13144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nvGrpSpPr>
          <p:cNvPr id="30" name="Group 29">
            <a:extLst>
              <a:ext uri="{FF2B5EF4-FFF2-40B4-BE49-F238E27FC236}">
                <a16:creationId xmlns:a16="http://schemas.microsoft.com/office/drawing/2014/main" id="{00AFEE76-D0CA-44C2-A5B4-BFEFEA4862FE}"/>
              </a:ext>
            </a:extLst>
          </p:cNvPr>
          <p:cNvGrpSpPr/>
          <p:nvPr/>
        </p:nvGrpSpPr>
        <p:grpSpPr>
          <a:xfrm>
            <a:off x="8349297" y="397721"/>
            <a:ext cx="15159834" cy="2538360"/>
            <a:chOff x="4248669" y="401638"/>
            <a:chExt cx="6742604" cy="800100"/>
          </a:xfrm>
        </p:grpSpPr>
        <p:sp>
          <p:nvSpPr>
            <p:cNvPr id="24" name="Rectangle 23">
              <a:extLst>
                <a:ext uri="{FF2B5EF4-FFF2-40B4-BE49-F238E27FC236}">
                  <a16:creationId xmlns:a16="http://schemas.microsoft.com/office/drawing/2014/main" id="{86EA4A53-6241-4BF1-9933-D3366682DDDA}"/>
                </a:ext>
              </a:extLst>
            </p:cNvPr>
            <p:cNvSpPr/>
            <p:nvPr/>
          </p:nvSpPr>
          <p:spPr>
            <a:xfrm>
              <a:off x="4907303" y="554038"/>
              <a:ext cx="6083970" cy="647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3200" b="1" dirty="0">
                  <a:solidFill>
                    <a:schemeClr val="tx1"/>
                  </a:solidFill>
                  <a:latin typeface="Calibri Light" panose="020F0302020204030204" pitchFamily="34" charset="0"/>
                  <a:cs typeface="Calibri Light" panose="020F0302020204030204" pitchFamily="34" charset="0"/>
                </a:rPr>
                <a:t>April:</a:t>
              </a:r>
              <a:r>
                <a:rPr lang="en-US" sz="3200" dirty="0">
                  <a:solidFill>
                    <a:schemeClr val="tx1"/>
                  </a:solidFill>
                  <a:latin typeface="Calibri Light" panose="020F0302020204030204" pitchFamily="34" charset="0"/>
                  <a:cs typeface="Calibri Light" panose="020F0302020204030204" pitchFamily="34" charset="0"/>
                </a:rPr>
                <a:t> Creation of NV-CANS 1.0 with statewide stakeholders.</a:t>
              </a:r>
            </a:p>
            <a:p>
              <a:r>
                <a:rPr lang="en-US" sz="3200" b="1" dirty="0">
                  <a:solidFill>
                    <a:schemeClr val="tx1"/>
                  </a:solidFill>
                  <a:latin typeface="Calibri Light" panose="020F0302020204030204" pitchFamily="34" charset="0"/>
                  <a:cs typeface="Calibri Light" panose="020F0302020204030204" pitchFamily="34" charset="0"/>
                </a:rPr>
                <a:t>June: </a:t>
              </a:r>
              <a:r>
                <a:rPr lang="en-US" sz="3200" dirty="0">
                  <a:solidFill>
                    <a:schemeClr val="tx1"/>
                  </a:solidFill>
                  <a:latin typeface="Calibri Light" panose="020F0302020204030204" pitchFamily="34" charset="0"/>
                  <a:cs typeface="Calibri Light" panose="020F0302020204030204" pitchFamily="34" charset="0"/>
                </a:rPr>
                <a:t>CANS is required at intake, discharge and every 6 months for SFC youth. Online training and certification begins.</a:t>
              </a:r>
            </a:p>
            <a:p>
              <a:r>
                <a:rPr lang="en-US" sz="3200" b="1" dirty="0">
                  <a:solidFill>
                    <a:schemeClr val="tx1"/>
                  </a:solidFill>
                  <a:latin typeface="Calibri Light" panose="020F0302020204030204" pitchFamily="34" charset="0"/>
                  <a:cs typeface="Calibri Light" panose="020F0302020204030204" pitchFamily="34" charset="0"/>
                </a:rPr>
                <a:t>December:</a:t>
              </a:r>
              <a:r>
                <a:rPr lang="en-US" sz="3200" dirty="0">
                  <a:solidFill>
                    <a:schemeClr val="tx1"/>
                  </a:solidFill>
                  <a:latin typeface="Calibri Light" panose="020F0302020204030204" pitchFamily="34" charset="0"/>
                  <a:cs typeface="Calibri Light" panose="020F0302020204030204" pitchFamily="34" charset="0"/>
                </a:rPr>
                <a:t> First live CANS trainings are offered in Reno and Las Vegas.</a:t>
              </a:r>
            </a:p>
          </p:txBody>
        </p:sp>
        <p:sp>
          <p:nvSpPr>
            <p:cNvPr id="89" name="Flowchart: Off-page Connector 88">
              <a:extLst>
                <a:ext uri="{FF2B5EF4-FFF2-40B4-BE49-F238E27FC236}">
                  <a16:creationId xmlns:a16="http://schemas.microsoft.com/office/drawing/2014/main" id="{B409DCEF-CA20-4F4B-A468-3230F09E8248}"/>
                </a:ext>
              </a:extLst>
            </p:cNvPr>
            <p:cNvSpPr/>
            <p:nvPr/>
          </p:nvSpPr>
          <p:spPr>
            <a:xfrm>
              <a:off x="4248669" y="401638"/>
              <a:ext cx="800100" cy="800100"/>
            </a:xfrm>
            <a:prstGeom prst="flowChartOffpageConnector">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j-lt"/>
                </a:rPr>
                <a:t>2016</a:t>
              </a:r>
            </a:p>
          </p:txBody>
        </p:sp>
        <p:sp>
          <p:nvSpPr>
            <p:cNvPr id="25" name="Right Triangle 24">
              <a:extLst>
                <a:ext uri="{FF2B5EF4-FFF2-40B4-BE49-F238E27FC236}">
                  <a16:creationId xmlns:a16="http://schemas.microsoft.com/office/drawing/2014/main" id="{0A093A4F-6E35-4830-9C70-53A6C22EC3EA}"/>
                </a:ext>
              </a:extLst>
            </p:cNvPr>
            <p:cNvSpPr/>
            <p:nvPr/>
          </p:nvSpPr>
          <p:spPr>
            <a:xfrm>
              <a:off x="5048769" y="401638"/>
              <a:ext cx="97112" cy="1524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grpSp>
        <p:nvGrpSpPr>
          <p:cNvPr id="27" name="Group 26">
            <a:extLst>
              <a:ext uri="{FF2B5EF4-FFF2-40B4-BE49-F238E27FC236}">
                <a16:creationId xmlns:a16="http://schemas.microsoft.com/office/drawing/2014/main" id="{C94D1819-D07E-4DFA-9CB9-F1DF58EC6AA5}"/>
              </a:ext>
            </a:extLst>
          </p:cNvPr>
          <p:cNvGrpSpPr/>
          <p:nvPr/>
        </p:nvGrpSpPr>
        <p:grpSpPr>
          <a:xfrm>
            <a:off x="8339627" y="3217118"/>
            <a:ext cx="15159832" cy="1923297"/>
            <a:chOff x="4248669" y="3578227"/>
            <a:chExt cx="6742604" cy="800100"/>
          </a:xfrm>
        </p:grpSpPr>
        <p:sp>
          <p:nvSpPr>
            <p:cNvPr id="109" name="Rectangle 108">
              <a:extLst>
                <a:ext uri="{FF2B5EF4-FFF2-40B4-BE49-F238E27FC236}">
                  <a16:creationId xmlns:a16="http://schemas.microsoft.com/office/drawing/2014/main" id="{F379775A-F402-4D1D-B959-F07F55717E16}"/>
                </a:ext>
              </a:extLst>
            </p:cNvPr>
            <p:cNvSpPr/>
            <p:nvPr/>
          </p:nvSpPr>
          <p:spPr>
            <a:xfrm>
              <a:off x="4907303" y="3730627"/>
              <a:ext cx="6083970" cy="647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3200" b="1" dirty="0">
                  <a:solidFill>
                    <a:schemeClr val="tx1"/>
                  </a:solidFill>
                  <a:latin typeface="Calibri Light" panose="020F0302020204030204" pitchFamily="34" charset="0"/>
                  <a:cs typeface="Calibri Light" panose="020F0302020204030204" pitchFamily="34" charset="0"/>
                </a:rPr>
                <a:t>June: </a:t>
              </a:r>
              <a:r>
                <a:rPr lang="en-US" sz="3200" dirty="0">
                  <a:solidFill>
                    <a:schemeClr val="tx1"/>
                  </a:solidFill>
                  <a:latin typeface="Calibri Light" panose="020F0302020204030204" pitchFamily="34" charset="0"/>
                  <a:cs typeface="Calibri Light" panose="020F0302020204030204" pitchFamily="34" charset="0"/>
                </a:rPr>
                <a:t>Service intensity algorithm finalized but not yet released.</a:t>
              </a:r>
            </a:p>
            <a:p>
              <a:r>
                <a:rPr lang="en-US" sz="3200" b="1" dirty="0">
                  <a:solidFill>
                    <a:schemeClr val="tx1"/>
                  </a:solidFill>
                  <a:latin typeface="Calibri Light" panose="020F0302020204030204" pitchFamily="34" charset="0"/>
                  <a:cs typeface="Calibri Light" panose="020F0302020204030204" pitchFamily="34" charset="0"/>
                </a:rPr>
                <a:t>August: </a:t>
              </a:r>
              <a:r>
                <a:rPr lang="en-US" sz="3200" dirty="0">
                  <a:solidFill>
                    <a:schemeClr val="tx1"/>
                  </a:solidFill>
                  <a:latin typeface="Calibri Light" panose="020F0302020204030204" pitchFamily="34" charset="0"/>
                  <a:cs typeface="Calibri Light" panose="020F0302020204030204" pitchFamily="34" charset="0"/>
                </a:rPr>
                <a:t>NV-CANS 2.0 approved by the statewide implementation team</a:t>
              </a:r>
            </a:p>
          </p:txBody>
        </p:sp>
        <p:sp>
          <p:nvSpPr>
            <p:cNvPr id="110" name="Flowchart: Off-page Connector 109">
              <a:extLst>
                <a:ext uri="{FF2B5EF4-FFF2-40B4-BE49-F238E27FC236}">
                  <a16:creationId xmlns:a16="http://schemas.microsoft.com/office/drawing/2014/main" id="{555FD4FF-4214-49C3-9264-CC2539F45653}"/>
                </a:ext>
              </a:extLst>
            </p:cNvPr>
            <p:cNvSpPr/>
            <p:nvPr/>
          </p:nvSpPr>
          <p:spPr>
            <a:xfrm>
              <a:off x="4248669" y="3578227"/>
              <a:ext cx="800100" cy="800100"/>
            </a:xfrm>
            <a:prstGeom prst="flowChartOffpageConnector">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j-lt"/>
                </a:rPr>
                <a:t>2018</a:t>
              </a:r>
            </a:p>
          </p:txBody>
        </p:sp>
        <p:sp>
          <p:nvSpPr>
            <p:cNvPr id="111" name="Right Triangle 110">
              <a:extLst>
                <a:ext uri="{FF2B5EF4-FFF2-40B4-BE49-F238E27FC236}">
                  <a16:creationId xmlns:a16="http://schemas.microsoft.com/office/drawing/2014/main" id="{78C637A3-5395-4F2C-9639-214CFEB4E596}"/>
                </a:ext>
              </a:extLst>
            </p:cNvPr>
            <p:cNvSpPr/>
            <p:nvPr/>
          </p:nvSpPr>
          <p:spPr>
            <a:xfrm>
              <a:off x="5048769" y="3578227"/>
              <a:ext cx="97112" cy="1524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grpSp>
        <p:nvGrpSpPr>
          <p:cNvPr id="26" name="Group 25">
            <a:extLst>
              <a:ext uri="{FF2B5EF4-FFF2-40B4-BE49-F238E27FC236}">
                <a16:creationId xmlns:a16="http://schemas.microsoft.com/office/drawing/2014/main" id="{9C0A7D67-BC02-4298-8972-7CD1CA56C85B}"/>
              </a:ext>
            </a:extLst>
          </p:cNvPr>
          <p:cNvGrpSpPr/>
          <p:nvPr/>
        </p:nvGrpSpPr>
        <p:grpSpPr>
          <a:xfrm>
            <a:off x="8339627" y="5446379"/>
            <a:ext cx="15159832" cy="1600200"/>
            <a:chOff x="4248669" y="4633478"/>
            <a:chExt cx="6742604" cy="800100"/>
          </a:xfrm>
        </p:grpSpPr>
        <p:sp>
          <p:nvSpPr>
            <p:cNvPr id="112" name="Rectangle 111">
              <a:extLst>
                <a:ext uri="{FF2B5EF4-FFF2-40B4-BE49-F238E27FC236}">
                  <a16:creationId xmlns:a16="http://schemas.microsoft.com/office/drawing/2014/main" id="{CD05DD20-F649-40E5-8A1E-54B321981C39}"/>
                </a:ext>
              </a:extLst>
            </p:cNvPr>
            <p:cNvSpPr/>
            <p:nvPr/>
          </p:nvSpPr>
          <p:spPr>
            <a:xfrm>
              <a:off x="4907303" y="4785878"/>
              <a:ext cx="6083970" cy="647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3200" b="1" dirty="0">
                  <a:solidFill>
                    <a:schemeClr val="tx1"/>
                  </a:solidFill>
                  <a:latin typeface="Calibri Light" panose="020F0302020204030204" pitchFamily="34" charset="0"/>
                  <a:cs typeface="Calibri Light" panose="020F0302020204030204" pitchFamily="34" charset="0"/>
                </a:rPr>
                <a:t>October : </a:t>
              </a:r>
              <a:r>
                <a:rPr lang="en-US" sz="3200" dirty="0">
                  <a:solidFill>
                    <a:schemeClr val="tx1"/>
                  </a:solidFill>
                  <a:latin typeface="Calibri Light" panose="020F0302020204030204" pitchFamily="34" charset="0"/>
                  <a:cs typeface="Calibri Light" panose="020F0302020204030204" pitchFamily="34" charset="0"/>
                </a:rPr>
                <a:t>4 people attended the Train the Trainer at the TCOM conference and because Certified Trainers: 2 from DCFS, 1 from Washoe County Health &amp; Human Services and 1 from Clark County Department of Family Services.</a:t>
              </a:r>
            </a:p>
          </p:txBody>
        </p:sp>
        <p:sp>
          <p:nvSpPr>
            <p:cNvPr id="113" name="Flowchart: Off-page Connector 112">
              <a:extLst>
                <a:ext uri="{FF2B5EF4-FFF2-40B4-BE49-F238E27FC236}">
                  <a16:creationId xmlns:a16="http://schemas.microsoft.com/office/drawing/2014/main" id="{4BEB2ADC-E1EE-4701-A131-FDDAFDED714B}"/>
                </a:ext>
              </a:extLst>
            </p:cNvPr>
            <p:cNvSpPr/>
            <p:nvPr/>
          </p:nvSpPr>
          <p:spPr>
            <a:xfrm>
              <a:off x="4248669" y="4633478"/>
              <a:ext cx="800100" cy="800100"/>
            </a:xfrm>
            <a:prstGeom prst="flowChartOffpageConnector">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j-lt"/>
                </a:rPr>
                <a:t>2019</a:t>
              </a:r>
            </a:p>
          </p:txBody>
        </p:sp>
        <p:sp>
          <p:nvSpPr>
            <p:cNvPr id="114" name="Right Triangle 113">
              <a:extLst>
                <a:ext uri="{FF2B5EF4-FFF2-40B4-BE49-F238E27FC236}">
                  <a16:creationId xmlns:a16="http://schemas.microsoft.com/office/drawing/2014/main" id="{99A7BA29-CED6-4C0B-96B7-E1D7DC7E6F00}"/>
                </a:ext>
              </a:extLst>
            </p:cNvPr>
            <p:cNvSpPr/>
            <p:nvPr/>
          </p:nvSpPr>
          <p:spPr>
            <a:xfrm>
              <a:off x="5048769" y="4633478"/>
              <a:ext cx="97112" cy="1524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grpSp>
        <p:nvGrpSpPr>
          <p:cNvPr id="64" name="Group 63">
            <a:extLst>
              <a:ext uri="{FF2B5EF4-FFF2-40B4-BE49-F238E27FC236}">
                <a16:creationId xmlns:a16="http://schemas.microsoft.com/office/drawing/2014/main" id="{3E439FC4-90E6-4B63-9A0C-4384A52553AC}"/>
              </a:ext>
            </a:extLst>
          </p:cNvPr>
          <p:cNvGrpSpPr/>
          <p:nvPr/>
        </p:nvGrpSpPr>
        <p:grpSpPr>
          <a:xfrm>
            <a:off x="1153820" y="3679798"/>
            <a:ext cx="6661728" cy="5644744"/>
            <a:chOff x="788219" y="1998293"/>
            <a:chExt cx="3330864" cy="2261796"/>
          </a:xfrm>
        </p:grpSpPr>
        <p:sp>
          <p:nvSpPr>
            <p:cNvPr id="116" name="Title 13">
              <a:extLst>
                <a:ext uri="{FF2B5EF4-FFF2-40B4-BE49-F238E27FC236}">
                  <a16:creationId xmlns:a16="http://schemas.microsoft.com/office/drawing/2014/main" id="{9DB20CBE-548B-42A2-9D68-9D95914825E2}"/>
                </a:ext>
              </a:extLst>
            </p:cNvPr>
            <p:cNvSpPr txBox="1">
              <a:spLocks/>
            </p:cNvSpPr>
            <p:nvPr/>
          </p:nvSpPr>
          <p:spPr>
            <a:xfrm>
              <a:off x="788219" y="2795009"/>
              <a:ext cx="3330864" cy="146508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800">
                <a:defRPr/>
              </a:pPr>
              <a:r>
                <a:rPr lang="en-US" sz="7200" dirty="0"/>
                <a:t>NV-CANS</a:t>
              </a:r>
              <a:r>
                <a:rPr lang="en-US" sz="7200" b="1" dirty="0"/>
                <a:t> Evolution</a:t>
              </a:r>
            </a:p>
            <a:p>
              <a:pPr algn="ctr" defTabSz="1828800">
                <a:defRPr/>
              </a:pPr>
              <a:endParaRPr lang="en-US" sz="7200" b="1" dirty="0"/>
            </a:p>
            <a:p>
              <a:pPr algn="ctr" defTabSz="1828800">
                <a:defRPr/>
              </a:pPr>
              <a:endParaRPr lang="en-US" sz="4800" dirty="0"/>
            </a:p>
          </p:txBody>
        </p:sp>
        <p:sp>
          <p:nvSpPr>
            <p:cNvPr id="123" name="Freeform 776">
              <a:extLst>
                <a:ext uri="{FF2B5EF4-FFF2-40B4-BE49-F238E27FC236}">
                  <a16:creationId xmlns:a16="http://schemas.microsoft.com/office/drawing/2014/main" id="{B386F993-F55A-4B97-B2FD-363859823E5E}"/>
                </a:ext>
              </a:extLst>
            </p:cNvPr>
            <p:cNvSpPr>
              <a:spLocks/>
            </p:cNvSpPr>
            <p:nvPr/>
          </p:nvSpPr>
          <p:spPr bwMode="auto">
            <a:xfrm>
              <a:off x="2144836" y="1998293"/>
              <a:ext cx="781146" cy="622300"/>
            </a:xfrm>
            <a:custGeom>
              <a:avLst/>
              <a:gdLst>
                <a:gd name="T0" fmla="*/ 748 w 903"/>
                <a:gd name="T1" fmla="*/ 5 h 903"/>
                <a:gd name="T2" fmla="*/ 707 w 903"/>
                <a:gd name="T3" fmla="*/ 28 h 903"/>
                <a:gd name="T4" fmla="*/ 677 w 903"/>
                <a:gd name="T5" fmla="*/ 63 h 903"/>
                <a:gd name="T6" fmla="*/ 663 w 903"/>
                <a:gd name="T7" fmla="*/ 108 h 903"/>
                <a:gd name="T8" fmla="*/ 665 w 903"/>
                <a:gd name="T9" fmla="*/ 146 h 903"/>
                <a:gd name="T10" fmla="*/ 678 w 903"/>
                <a:gd name="T11" fmla="*/ 178 h 903"/>
                <a:gd name="T12" fmla="*/ 697 w 903"/>
                <a:gd name="T13" fmla="*/ 205 h 903"/>
                <a:gd name="T14" fmla="*/ 724 w 903"/>
                <a:gd name="T15" fmla="*/ 225 h 903"/>
                <a:gd name="T16" fmla="*/ 633 w 903"/>
                <a:gd name="T17" fmla="*/ 451 h 903"/>
                <a:gd name="T18" fmla="*/ 584 w 903"/>
                <a:gd name="T19" fmla="*/ 462 h 903"/>
                <a:gd name="T20" fmla="*/ 544 w 903"/>
                <a:gd name="T21" fmla="*/ 491 h 903"/>
                <a:gd name="T22" fmla="*/ 451 w 903"/>
                <a:gd name="T23" fmla="*/ 376 h 903"/>
                <a:gd name="T24" fmla="*/ 446 w 903"/>
                <a:gd name="T25" fmla="*/ 325 h 903"/>
                <a:gd name="T26" fmla="*/ 425 w 903"/>
                <a:gd name="T27" fmla="*/ 284 h 903"/>
                <a:gd name="T28" fmla="*/ 388 w 903"/>
                <a:gd name="T29" fmla="*/ 255 h 903"/>
                <a:gd name="T30" fmla="*/ 343 w 903"/>
                <a:gd name="T31" fmla="*/ 241 h 903"/>
                <a:gd name="T32" fmla="*/ 296 w 903"/>
                <a:gd name="T33" fmla="*/ 247 h 903"/>
                <a:gd name="T34" fmla="*/ 255 w 903"/>
                <a:gd name="T35" fmla="*/ 268 h 903"/>
                <a:gd name="T36" fmla="*/ 225 w 903"/>
                <a:gd name="T37" fmla="*/ 303 h 903"/>
                <a:gd name="T38" fmla="*/ 211 w 903"/>
                <a:gd name="T39" fmla="*/ 348 h 903"/>
                <a:gd name="T40" fmla="*/ 220 w 903"/>
                <a:gd name="T41" fmla="*/ 405 h 903"/>
                <a:gd name="T42" fmla="*/ 253 w 903"/>
                <a:gd name="T43" fmla="*/ 453 h 903"/>
                <a:gd name="T44" fmla="*/ 142 w 903"/>
                <a:gd name="T45" fmla="*/ 664 h 903"/>
                <a:gd name="T46" fmla="*/ 97 w 903"/>
                <a:gd name="T47" fmla="*/ 665 h 903"/>
                <a:gd name="T48" fmla="*/ 54 w 903"/>
                <a:gd name="T49" fmla="*/ 683 h 903"/>
                <a:gd name="T50" fmla="*/ 20 w 903"/>
                <a:gd name="T51" fmla="*/ 715 h 903"/>
                <a:gd name="T52" fmla="*/ 2 w 903"/>
                <a:gd name="T53" fmla="*/ 758 h 903"/>
                <a:gd name="T54" fmla="*/ 2 w 903"/>
                <a:gd name="T55" fmla="*/ 806 h 903"/>
                <a:gd name="T56" fmla="*/ 20 w 903"/>
                <a:gd name="T57" fmla="*/ 849 h 903"/>
                <a:gd name="T58" fmla="*/ 54 w 903"/>
                <a:gd name="T59" fmla="*/ 883 h 903"/>
                <a:gd name="T60" fmla="*/ 97 w 903"/>
                <a:gd name="T61" fmla="*/ 901 h 903"/>
                <a:gd name="T62" fmla="*/ 145 w 903"/>
                <a:gd name="T63" fmla="*/ 901 h 903"/>
                <a:gd name="T64" fmla="*/ 188 w 903"/>
                <a:gd name="T65" fmla="*/ 883 h 903"/>
                <a:gd name="T66" fmla="*/ 221 w 903"/>
                <a:gd name="T67" fmla="*/ 849 h 903"/>
                <a:gd name="T68" fmla="*/ 238 w 903"/>
                <a:gd name="T69" fmla="*/ 806 h 903"/>
                <a:gd name="T70" fmla="*/ 237 w 903"/>
                <a:gd name="T71" fmla="*/ 753 h 903"/>
                <a:gd name="T72" fmla="*/ 209 w 903"/>
                <a:gd name="T73" fmla="*/ 701 h 903"/>
                <a:gd name="T74" fmla="*/ 301 w 903"/>
                <a:gd name="T75" fmla="*/ 477 h 903"/>
                <a:gd name="T76" fmla="*/ 344 w 903"/>
                <a:gd name="T77" fmla="*/ 480 h 903"/>
                <a:gd name="T78" fmla="*/ 392 w 903"/>
                <a:gd name="T79" fmla="*/ 465 h 903"/>
                <a:gd name="T80" fmla="*/ 526 w 903"/>
                <a:gd name="T81" fmla="*/ 516 h 903"/>
                <a:gd name="T82" fmla="*/ 512 w 903"/>
                <a:gd name="T83" fmla="*/ 572 h 903"/>
                <a:gd name="T84" fmla="*/ 521 w 903"/>
                <a:gd name="T85" fmla="*/ 619 h 903"/>
                <a:gd name="T86" fmla="*/ 547 w 903"/>
                <a:gd name="T87" fmla="*/ 657 h 903"/>
                <a:gd name="T88" fmla="*/ 586 w 903"/>
                <a:gd name="T89" fmla="*/ 683 h 903"/>
                <a:gd name="T90" fmla="*/ 633 w 903"/>
                <a:gd name="T91" fmla="*/ 693 h 903"/>
                <a:gd name="T92" fmla="*/ 679 w 903"/>
                <a:gd name="T93" fmla="*/ 683 h 903"/>
                <a:gd name="T94" fmla="*/ 718 w 903"/>
                <a:gd name="T95" fmla="*/ 657 h 903"/>
                <a:gd name="T96" fmla="*/ 743 w 903"/>
                <a:gd name="T97" fmla="*/ 619 h 903"/>
                <a:gd name="T98" fmla="*/ 753 w 903"/>
                <a:gd name="T99" fmla="*/ 572 h 903"/>
                <a:gd name="T100" fmla="*/ 748 w 903"/>
                <a:gd name="T101" fmla="*/ 537 h 903"/>
                <a:gd name="T102" fmla="*/ 734 w 903"/>
                <a:gd name="T103" fmla="*/ 507 h 903"/>
                <a:gd name="T104" fmla="*/ 712 w 903"/>
                <a:gd name="T105" fmla="*/ 481 h 903"/>
                <a:gd name="T106" fmla="*/ 684 w 903"/>
                <a:gd name="T107" fmla="*/ 463 h 903"/>
                <a:gd name="T108" fmla="*/ 795 w 903"/>
                <a:gd name="T109" fmla="*/ 240 h 903"/>
                <a:gd name="T110" fmla="*/ 841 w 903"/>
                <a:gd name="T111" fmla="*/ 226 h 903"/>
                <a:gd name="T112" fmla="*/ 876 w 903"/>
                <a:gd name="T113" fmla="*/ 197 h 903"/>
                <a:gd name="T114" fmla="*/ 898 w 903"/>
                <a:gd name="T115" fmla="*/ 156 h 903"/>
                <a:gd name="T116" fmla="*/ 903 w 903"/>
                <a:gd name="T117" fmla="*/ 108 h 903"/>
                <a:gd name="T118" fmla="*/ 889 w 903"/>
                <a:gd name="T119" fmla="*/ 63 h 903"/>
                <a:gd name="T120" fmla="*/ 859 w 903"/>
                <a:gd name="T121" fmla="*/ 28 h 903"/>
                <a:gd name="T122" fmla="*/ 818 w 903"/>
                <a:gd name="T123" fmla="*/ 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903">
                  <a:moveTo>
                    <a:pt x="783" y="0"/>
                  </a:moveTo>
                  <a:lnTo>
                    <a:pt x="771" y="0"/>
                  </a:lnTo>
                  <a:lnTo>
                    <a:pt x="758" y="2"/>
                  </a:lnTo>
                  <a:lnTo>
                    <a:pt x="748" y="5"/>
                  </a:lnTo>
                  <a:lnTo>
                    <a:pt x="736" y="10"/>
                  </a:lnTo>
                  <a:lnTo>
                    <a:pt x="726" y="14"/>
                  </a:lnTo>
                  <a:lnTo>
                    <a:pt x="715" y="20"/>
                  </a:lnTo>
                  <a:lnTo>
                    <a:pt x="707" y="28"/>
                  </a:lnTo>
                  <a:lnTo>
                    <a:pt x="698" y="35"/>
                  </a:lnTo>
                  <a:lnTo>
                    <a:pt x="690" y="44"/>
                  </a:lnTo>
                  <a:lnTo>
                    <a:pt x="683" y="52"/>
                  </a:lnTo>
                  <a:lnTo>
                    <a:pt x="677" y="63"/>
                  </a:lnTo>
                  <a:lnTo>
                    <a:pt x="673" y="74"/>
                  </a:lnTo>
                  <a:lnTo>
                    <a:pt x="668" y="85"/>
                  </a:lnTo>
                  <a:lnTo>
                    <a:pt x="665" y="96"/>
                  </a:lnTo>
                  <a:lnTo>
                    <a:pt x="663" y="108"/>
                  </a:lnTo>
                  <a:lnTo>
                    <a:pt x="663" y="120"/>
                  </a:lnTo>
                  <a:lnTo>
                    <a:pt x="663" y="129"/>
                  </a:lnTo>
                  <a:lnTo>
                    <a:pt x="664" y="138"/>
                  </a:lnTo>
                  <a:lnTo>
                    <a:pt x="665" y="146"/>
                  </a:lnTo>
                  <a:lnTo>
                    <a:pt x="667" y="154"/>
                  </a:lnTo>
                  <a:lnTo>
                    <a:pt x="670" y="163"/>
                  </a:lnTo>
                  <a:lnTo>
                    <a:pt x="674" y="170"/>
                  </a:lnTo>
                  <a:lnTo>
                    <a:pt x="678" y="178"/>
                  </a:lnTo>
                  <a:lnTo>
                    <a:pt x="682" y="185"/>
                  </a:lnTo>
                  <a:lnTo>
                    <a:pt x="686" y="192"/>
                  </a:lnTo>
                  <a:lnTo>
                    <a:pt x="692" y="198"/>
                  </a:lnTo>
                  <a:lnTo>
                    <a:pt x="697" y="205"/>
                  </a:lnTo>
                  <a:lnTo>
                    <a:pt x="704" y="210"/>
                  </a:lnTo>
                  <a:lnTo>
                    <a:pt x="710" y="215"/>
                  </a:lnTo>
                  <a:lnTo>
                    <a:pt x="717" y="221"/>
                  </a:lnTo>
                  <a:lnTo>
                    <a:pt x="724" y="225"/>
                  </a:lnTo>
                  <a:lnTo>
                    <a:pt x="730" y="228"/>
                  </a:lnTo>
                  <a:lnTo>
                    <a:pt x="656" y="454"/>
                  </a:lnTo>
                  <a:lnTo>
                    <a:pt x="645" y="451"/>
                  </a:lnTo>
                  <a:lnTo>
                    <a:pt x="633" y="451"/>
                  </a:lnTo>
                  <a:lnTo>
                    <a:pt x="619" y="453"/>
                  </a:lnTo>
                  <a:lnTo>
                    <a:pt x="607" y="455"/>
                  </a:lnTo>
                  <a:lnTo>
                    <a:pt x="594" y="458"/>
                  </a:lnTo>
                  <a:lnTo>
                    <a:pt x="584" y="462"/>
                  </a:lnTo>
                  <a:lnTo>
                    <a:pt x="572" y="468"/>
                  </a:lnTo>
                  <a:lnTo>
                    <a:pt x="562" y="475"/>
                  </a:lnTo>
                  <a:lnTo>
                    <a:pt x="552" y="483"/>
                  </a:lnTo>
                  <a:lnTo>
                    <a:pt x="544" y="491"/>
                  </a:lnTo>
                  <a:lnTo>
                    <a:pt x="438" y="417"/>
                  </a:lnTo>
                  <a:lnTo>
                    <a:pt x="444" y="404"/>
                  </a:lnTo>
                  <a:lnTo>
                    <a:pt x="448" y="390"/>
                  </a:lnTo>
                  <a:lnTo>
                    <a:pt x="451" y="376"/>
                  </a:lnTo>
                  <a:lnTo>
                    <a:pt x="452" y="361"/>
                  </a:lnTo>
                  <a:lnTo>
                    <a:pt x="452" y="348"/>
                  </a:lnTo>
                  <a:lnTo>
                    <a:pt x="449" y="337"/>
                  </a:lnTo>
                  <a:lnTo>
                    <a:pt x="446" y="325"/>
                  </a:lnTo>
                  <a:lnTo>
                    <a:pt x="442" y="314"/>
                  </a:lnTo>
                  <a:lnTo>
                    <a:pt x="438" y="303"/>
                  </a:lnTo>
                  <a:lnTo>
                    <a:pt x="431" y="294"/>
                  </a:lnTo>
                  <a:lnTo>
                    <a:pt x="425" y="284"/>
                  </a:lnTo>
                  <a:lnTo>
                    <a:pt x="416" y="276"/>
                  </a:lnTo>
                  <a:lnTo>
                    <a:pt x="408" y="268"/>
                  </a:lnTo>
                  <a:lnTo>
                    <a:pt x="399" y="262"/>
                  </a:lnTo>
                  <a:lnTo>
                    <a:pt x="388" y="255"/>
                  </a:lnTo>
                  <a:lnTo>
                    <a:pt x="379" y="250"/>
                  </a:lnTo>
                  <a:lnTo>
                    <a:pt x="367" y="247"/>
                  </a:lnTo>
                  <a:lnTo>
                    <a:pt x="356" y="243"/>
                  </a:lnTo>
                  <a:lnTo>
                    <a:pt x="343" y="241"/>
                  </a:lnTo>
                  <a:lnTo>
                    <a:pt x="331" y="240"/>
                  </a:lnTo>
                  <a:lnTo>
                    <a:pt x="320" y="241"/>
                  </a:lnTo>
                  <a:lnTo>
                    <a:pt x="307" y="243"/>
                  </a:lnTo>
                  <a:lnTo>
                    <a:pt x="296" y="247"/>
                  </a:lnTo>
                  <a:lnTo>
                    <a:pt x="284" y="250"/>
                  </a:lnTo>
                  <a:lnTo>
                    <a:pt x="275" y="255"/>
                  </a:lnTo>
                  <a:lnTo>
                    <a:pt x="264" y="262"/>
                  </a:lnTo>
                  <a:lnTo>
                    <a:pt x="255" y="268"/>
                  </a:lnTo>
                  <a:lnTo>
                    <a:pt x="247" y="276"/>
                  </a:lnTo>
                  <a:lnTo>
                    <a:pt x="238" y="284"/>
                  </a:lnTo>
                  <a:lnTo>
                    <a:pt x="232" y="294"/>
                  </a:lnTo>
                  <a:lnTo>
                    <a:pt x="225" y="303"/>
                  </a:lnTo>
                  <a:lnTo>
                    <a:pt x="221" y="314"/>
                  </a:lnTo>
                  <a:lnTo>
                    <a:pt x="217" y="325"/>
                  </a:lnTo>
                  <a:lnTo>
                    <a:pt x="214" y="337"/>
                  </a:lnTo>
                  <a:lnTo>
                    <a:pt x="211" y="348"/>
                  </a:lnTo>
                  <a:lnTo>
                    <a:pt x="211" y="361"/>
                  </a:lnTo>
                  <a:lnTo>
                    <a:pt x="212" y="376"/>
                  </a:lnTo>
                  <a:lnTo>
                    <a:pt x="215" y="391"/>
                  </a:lnTo>
                  <a:lnTo>
                    <a:pt x="220" y="405"/>
                  </a:lnTo>
                  <a:lnTo>
                    <a:pt x="225" y="418"/>
                  </a:lnTo>
                  <a:lnTo>
                    <a:pt x="234" y="431"/>
                  </a:lnTo>
                  <a:lnTo>
                    <a:pt x="242" y="442"/>
                  </a:lnTo>
                  <a:lnTo>
                    <a:pt x="253" y="453"/>
                  </a:lnTo>
                  <a:lnTo>
                    <a:pt x="265" y="461"/>
                  </a:lnTo>
                  <a:lnTo>
                    <a:pt x="161" y="669"/>
                  </a:lnTo>
                  <a:lnTo>
                    <a:pt x="151" y="666"/>
                  </a:lnTo>
                  <a:lnTo>
                    <a:pt x="142" y="664"/>
                  </a:lnTo>
                  <a:lnTo>
                    <a:pt x="131" y="663"/>
                  </a:lnTo>
                  <a:lnTo>
                    <a:pt x="120" y="662"/>
                  </a:lnTo>
                  <a:lnTo>
                    <a:pt x="108" y="663"/>
                  </a:lnTo>
                  <a:lnTo>
                    <a:pt x="97" y="665"/>
                  </a:lnTo>
                  <a:lnTo>
                    <a:pt x="85" y="667"/>
                  </a:lnTo>
                  <a:lnTo>
                    <a:pt x="74" y="671"/>
                  </a:lnTo>
                  <a:lnTo>
                    <a:pt x="63" y="677"/>
                  </a:lnTo>
                  <a:lnTo>
                    <a:pt x="54" y="683"/>
                  </a:lnTo>
                  <a:lnTo>
                    <a:pt x="44" y="690"/>
                  </a:lnTo>
                  <a:lnTo>
                    <a:pt x="35" y="697"/>
                  </a:lnTo>
                  <a:lnTo>
                    <a:pt x="28" y="706"/>
                  </a:lnTo>
                  <a:lnTo>
                    <a:pt x="20" y="715"/>
                  </a:lnTo>
                  <a:lnTo>
                    <a:pt x="15" y="725"/>
                  </a:lnTo>
                  <a:lnTo>
                    <a:pt x="10" y="736"/>
                  </a:lnTo>
                  <a:lnTo>
                    <a:pt x="5" y="746"/>
                  </a:lnTo>
                  <a:lnTo>
                    <a:pt x="2" y="758"/>
                  </a:lnTo>
                  <a:lnTo>
                    <a:pt x="1" y="770"/>
                  </a:lnTo>
                  <a:lnTo>
                    <a:pt x="0" y="783"/>
                  </a:lnTo>
                  <a:lnTo>
                    <a:pt x="1" y="795"/>
                  </a:lnTo>
                  <a:lnTo>
                    <a:pt x="2" y="806"/>
                  </a:lnTo>
                  <a:lnTo>
                    <a:pt x="5" y="818"/>
                  </a:lnTo>
                  <a:lnTo>
                    <a:pt x="10" y="829"/>
                  </a:lnTo>
                  <a:lnTo>
                    <a:pt x="15" y="840"/>
                  </a:lnTo>
                  <a:lnTo>
                    <a:pt x="20" y="849"/>
                  </a:lnTo>
                  <a:lnTo>
                    <a:pt x="28" y="859"/>
                  </a:lnTo>
                  <a:lnTo>
                    <a:pt x="35" y="868"/>
                  </a:lnTo>
                  <a:lnTo>
                    <a:pt x="44" y="875"/>
                  </a:lnTo>
                  <a:lnTo>
                    <a:pt x="54" y="883"/>
                  </a:lnTo>
                  <a:lnTo>
                    <a:pt x="63" y="888"/>
                  </a:lnTo>
                  <a:lnTo>
                    <a:pt x="74" y="893"/>
                  </a:lnTo>
                  <a:lnTo>
                    <a:pt x="85" y="898"/>
                  </a:lnTo>
                  <a:lnTo>
                    <a:pt x="97" y="901"/>
                  </a:lnTo>
                  <a:lnTo>
                    <a:pt x="108" y="902"/>
                  </a:lnTo>
                  <a:lnTo>
                    <a:pt x="120" y="903"/>
                  </a:lnTo>
                  <a:lnTo>
                    <a:pt x="133" y="902"/>
                  </a:lnTo>
                  <a:lnTo>
                    <a:pt x="145" y="901"/>
                  </a:lnTo>
                  <a:lnTo>
                    <a:pt x="157" y="898"/>
                  </a:lnTo>
                  <a:lnTo>
                    <a:pt x="167" y="893"/>
                  </a:lnTo>
                  <a:lnTo>
                    <a:pt x="178" y="888"/>
                  </a:lnTo>
                  <a:lnTo>
                    <a:pt x="188" y="883"/>
                  </a:lnTo>
                  <a:lnTo>
                    <a:pt x="197" y="875"/>
                  </a:lnTo>
                  <a:lnTo>
                    <a:pt x="206" y="868"/>
                  </a:lnTo>
                  <a:lnTo>
                    <a:pt x="214" y="859"/>
                  </a:lnTo>
                  <a:lnTo>
                    <a:pt x="221" y="849"/>
                  </a:lnTo>
                  <a:lnTo>
                    <a:pt x="226" y="840"/>
                  </a:lnTo>
                  <a:lnTo>
                    <a:pt x="232" y="829"/>
                  </a:lnTo>
                  <a:lnTo>
                    <a:pt x="236" y="818"/>
                  </a:lnTo>
                  <a:lnTo>
                    <a:pt x="238" y="806"/>
                  </a:lnTo>
                  <a:lnTo>
                    <a:pt x="240" y="795"/>
                  </a:lnTo>
                  <a:lnTo>
                    <a:pt x="241" y="783"/>
                  </a:lnTo>
                  <a:lnTo>
                    <a:pt x="240" y="767"/>
                  </a:lnTo>
                  <a:lnTo>
                    <a:pt x="237" y="753"/>
                  </a:lnTo>
                  <a:lnTo>
                    <a:pt x="233" y="738"/>
                  </a:lnTo>
                  <a:lnTo>
                    <a:pt x="226" y="725"/>
                  </a:lnTo>
                  <a:lnTo>
                    <a:pt x="219" y="713"/>
                  </a:lnTo>
                  <a:lnTo>
                    <a:pt x="209" y="701"/>
                  </a:lnTo>
                  <a:lnTo>
                    <a:pt x="200" y="692"/>
                  </a:lnTo>
                  <a:lnTo>
                    <a:pt x="188" y="682"/>
                  </a:lnTo>
                  <a:lnTo>
                    <a:pt x="292" y="475"/>
                  </a:lnTo>
                  <a:lnTo>
                    <a:pt x="301" y="477"/>
                  </a:lnTo>
                  <a:lnTo>
                    <a:pt x="311" y="479"/>
                  </a:lnTo>
                  <a:lnTo>
                    <a:pt x="321" y="481"/>
                  </a:lnTo>
                  <a:lnTo>
                    <a:pt x="331" y="481"/>
                  </a:lnTo>
                  <a:lnTo>
                    <a:pt x="344" y="480"/>
                  </a:lnTo>
                  <a:lnTo>
                    <a:pt x="357" y="478"/>
                  </a:lnTo>
                  <a:lnTo>
                    <a:pt x="369" y="475"/>
                  </a:lnTo>
                  <a:lnTo>
                    <a:pt x="381" y="471"/>
                  </a:lnTo>
                  <a:lnTo>
                    <a:pt x="392" y="465"/>
                  </a:lnTo>
                  <a:lnTo>
                    <a:pt x="402" y="458"/>
                  </a:lnTo>
                  <a:lnTo>
                    <a:pt x="412" y="450"/>
                  </a:lnTo>
                  <a:lnTo>
                    <a:pt x="421" y="442"/>
                  </a:lnTo>
                  <a:lnTo>
                    <a:pt x="526" y="516"/>
                  </a:lnTo>
                  <a:lnTo>
                    <a:pt x="520" y="529"/>
                  </a:lnTo>
                  <a:lnTo>
                    <a:pt x="516" y="543"/>
                  </a:lnTo>
                  <a:lnTo>
                    <a:pt x="513" y="557"/>
                  </a:lnTo>
                  <a:lnTo>
                    <a:pt x="512" y="572"/>
                  </a:lnTo>
                  <a:lnTo>
                    <a:pt x="513" y="584"/>
                  </a:lnTo>
                  <a:lnTo>
                    <a:pt x="515" y="596"/>
                  </a:lnTo>
                  <a:lnTo>
                    <a:pt x="517" y="608"/>
                  </a:lnTo>
                  <a:lnTo>
                    <a:pt x="521" y="619"/>
                  </a:lnTo>
                  <a:lnTo>
                    <a:pt x="527" y="629"/>
                  </a:lnTo>
                  <a:lnTo>
                    <a:pt x="533" y="639"/>
                  </a:lnTo>
                  <a:lnTo>
                    <a:pt x="540" y="649"/>
                  </a:lnTo>
                  <a:lnTo>
                    <a:pt x="547" y="657"/>
                  </a:lnTo>
                  <a:lnTo>
                    <a:pt x="556" y="665"/>
                  </a:lnTo>
                  <a:lnTo>
                    <a:pt x="565" y="671"/>
                  </a:lnTo>
                  <a:lnTo>
                    <a:pt x="575" y="678"/>
                  </a:lnTo>
                  <a:lnTo>
                    <a:pt x="586" y="683"/>
                  </a:lnTo>
                  <a:lnTo>
                    <a:pt x="596" y="686"/>
                  </a:lnTo>
                  <a:lnTo>
                    <a:pt x="608" y="690"/>
                  </a:lnTo>
                  <a:lnTo>
                    <a:pt x="620" y="692"/>
                  </a:lnTo>
                  <a:lnTo>
                    <a:pt x="633" y="693"/>
                  </a:lnTo>
                  <a:lnTo>
                    <a:pt x="645" y="692"/>
                  </a:lnTo>
                  <a:lnTo>
                    <a:pt x="656" y="690"/>
                  </a:lnTo>
                  <a:lnTo>
                    <a:pt x="668" y="686"/>
                  </a:lnTo>
                  <a:lnTo>
                    <a:pt x="679" y="683"/>
                  </a:lnTo>
                  <a:lnTo>
                    <a:pt x="690" y="678"/>
                  </a:lnTo>
                  <a:lnTo>
                    <a:pt x="699" y="671"/>
                  </a:lnTo>
                  <a:lnTo>
                    <a:pt x="709" y="665"/>
                  </a:lnTo>
                  <a:lnTo>
                    <a:pt x="718" y="657"/>
                  </a:lnTo>
                  <a:lnTo>
                    <a:pt x="725" y="649"/>
                  </a:lnTo>
                  <a:lnTo>
                    <a:pt x="733" y="639"/>
                  </a:lnTo>
                  <a:lnTo>
                    <a:pt x="738" y="629"/>
                  </a:lnTo>
                  <a:lnTo>
                    <a:pt x="743" y="619"/>
                  </a:lnTo>
                  <a:lnTo>
                    <a:pt x="748" y="608"/>
                  </a:lnTo>
                  <a:lnTo>
                    <a:pt x="751" y="596"/>
                  </a:lnTo>
                  <a:lnTo>
                    <a:pt x="752" y="584"/>
                  </a:lnTo>
                  <a:lnTo>
                    <a:pt x="753" y="572"/>
                  </a:lnTo>
                  <a:lnTo>
                    <a:pt x="753" y="563"/>
                  </a:lnTo>
                  <a:lnTo>
                    <a:pt x="752" y="554"/>
                  </a:lnTo>
                  <a:lnTo>
                    <a:pt x="750" y="546"/>
                  </a:lnTo>
                  <a:lnTo>
                    <a:pt x="748" y="537"/>
                  </a:lnTo>
                  <a:lnTo>
                    <a:pt x="745" y="530"/>
                  </a:lnTo>
                  <a:lnTo>
                    <a:pt x="742" y="521"/>
                  </a:lnTo>
                  <a:lnTo>
                    <a:pt x="738" y="514"/>
                  </a:lnTo>
                  <a:lnTo>
                    <a:pt x="734" y="507"/>
                  </a:lnTo>
                  <a:lnTo>
                    <a:pt x="729" y="500"/>
                  </a:lnTo>
                  <a:lnTo>
                    <a:pt x="724" y="493"/>
                  </a:lnTo>
                  <a:lnTo>
                    <a:pt x="719" y="488"/>
                  </a:lnTo>
                  <a:lnTo>
                    <a:pt x="712" y="481"/>
                  </a:lnTo>
                  <a:lnTo>
                    <a:pt x="706" y="476"/>
                  </a:lnTo>
                  <a:lnTo>
                    <a:pt x="699" y="472"/>
                  </a:lnTo>
                  <a:lnTo>
                    <a:pt x="692" y="468"/>
                  </a:lnTo>
                  <a:lnTo>
                    <a:pt x="684" y="463"/>
                  </a:lnTo>
                  <a:lnTo>
                    <a:pt x="759" y="238"/>
                  </a:lnTo>
                  <a:lnTo>
                    <a:pt x="771" y="240"/>
                  </a:lnTo>
                  <a:lnTo>
                    <a:pt x="783" y="240"/>
                  </a:lnTo>
                  <a:lnTo>
                    <a:pt x="795" y="240"/>
                  </a:lnTo>
                  <a:lnTo>
                    <a:pt x="808" y="238"/>
                  </a:lnTo>
                  <a:lnTo>
                    <a:pt x="818" y="235"/>
                  </a:lnTo>
                  <a:lnTo>
                    <a:pt x="830" y="232"/>
                  </a:lnTo>
                  <a:lnTo>
                    <a:pt x="841" y="226"/>
                  </a:lnTo>
                  <a:lnTo>
                    <a:pt x="851" y="220"/>
                  </a:lnTo>
                  <a:lnTo>
                    <a:pt x="859" y="213"/>
                  </a:lnTo>
                  <a:lnTo>
                    <a:pt x="868" y="206"/>
                  </a:lnTo>
                  <a:lnTo>
                    <a:pt x="876" y="197"/>
                  </a:lnTo>
                  <a:lnTo>
                    <a:pt x="883" y="188"/>
                  </a:lnTo>
                  <a:lnTo>
                    <a:pt x="889" y="178"/>
                  </a:lnTo>
                  <a:lnTo>
                    <a:pt x="893" y="167"/>
                  </a:lnTo>
                  <a:lnTo>
                    <a:pt x="898" y="156"/>
                  </a:lnTo>
                  <a:lnTo>
                    <a:pt x="901" y="145"/>
                  </a:lnTo>
                  <a:lnTo>
                    <a:pt x="903" y="133"/>
                  </a:lnTo>
                  <a:lnTo>
                    <a:pt x="903" y="120"/>
                  </a:lnTo>
                  <a:lnTo>
                    <a:pt x="903" y="108"/>
                  </a:lnTo>
                  <a:lnTo>
                    <a:pt x="901" y="96"/>
                  </a:lnTo>
                  <a:lnTo>
                    <a:pt x="898" y="85"/>
                  </a:lnTo>
                  <a:lnTo>
                    <a:pt x="893" y="74"/>
                  </a:lnTo>
                  <a:lnTo>
                    <a:pt x="889" y="63"/>
                  </a:lnTo>
                  <a:lnTo>
                    <a:pt x="883" y="52"/>
                  </a:lnTo>
                  <a:lnTo>
                    <a:pt x="876" y="44"/>
                  </a:lnTo>
                  <a:lnTo>
                    <a:pt x="868" y="35"/>
                  </a:lnTo>
                  <a:lnTo>
                    <a:pt x="859" y="28"/>
                  </a:lnTo>
                  <a:lnTo>
                    <a:pt x="851" y="20"/>
                  </a:lnTo>
                  <a:lnTo>
                    <a:pt x="841" y="14"/>
                  </a:lnTo>
                  <a:lnTo>
                    <a:pt x="830" y="10"/>
                  </a:lnTo>
                  <a:lnTo>
                    <a:pt x="818" y="5"/>
                  </a:lnTo>
                  <a:lnTo>
                    <a:pt x="808" y="2"/>
                  </a:lnTo>
                  <a:lnTo>
                    <a:pt x="795" y="0"/>
                  </a:lnTo>
                  <a:lnTo>
                    <a:pt x="783" y="0"/>
                  </a:lnTo>
                  <a:close/>
                </a:path>
              </a:pathLst>
            </a:custGeom>
            <a:solidFill>
              <a:schemeClr val="accent1"/>
            </a:solidFill>
            <a:ln>
              <a:noFill/>
            </a:ln>
          </p:spPr>
          <p:txBody>
            <a:bodyPr vert="horz" wrap="square" lIns="182880" tIns="91440" rIns="182880" bIns="91440" numCol="1" anchor="t" anchorCtr="0" compatLnSpc="1">
              <a:prstTxWarp prst="textNoShape">
                <a:avLst/>
              </a:prstTxWarp>
            </a:bodyPr>
            <a:lstStyle/>
            <a:p>
              <a:endParaRPr lang="en-US" sz="10000"/>
            </a:p>
          </p:txBody>
        </p:sp>
      </p:grpSp>
      <p:grpSp>
        <p:nvGrpSpPr>
          <p:cNvPr id="31" name="Group 30">
            <a:extLst>
              <a:ext uri="{FF2B5EF4-FFF2-40B4-BE49-F238E27FC236}">
                <a16:creationId xmlns:a16="http://schemas.microsoft.com/office/drawing/2014/main" id="{838A783F-C9A1-4D06-8780-63C65A5C6F74}"/>
              </a:ext>
            </a:extLst>
          </p:cNvPr>
          <p:cNvGrpSpPr/>
          <p:nvPr/>
        </p:nvGrpSpPr>
        <p:grpSpPr>
          <a:xfrm>
            <a:off x="8339627" y="7433572"/>
            <a:ext cx="15159832" cy="2045442"/>
            <a:chOff x="4248669" y="4633478"/>
            <a:chExt cx="6742604" cy="1022721"/>
          </a:xfrm>
        </p:grpSpPr>
        <p:sp>
          <p:nvSpPr>
            <p:cNvPr id="32" name="Rectangle 31">
              <a:extLst>
                <a:ext uri="{FF2B5EF4-FFF2-40B4-BE49-F238E27FC236}">
                  <a16:creationId xmlns:a16="http://schemas.microsoft.com/office/drawing/2014/main" id="{0C6CC94E-666F-45AC-A9D6-12006A85047E}"/>
                </a:ext>
              </a:extLst>
            </p:cNvPr>
            <p:cNvSpPr/>
            <p:nvPr/>
          </p:nvSpPr>
          <p:spPr>
            <a:xfrm>
              <a:off x="4969275" y="4705736"/>
              <a:ext cx="6021998" cy="950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3200" b="1" dirty="0">
                  <a:solidFill>
                    <a:schemeClr val="tx1"/>
                  </a:solidFill>
                  <a:latin typeface="Calibri Light" panose="020F0302020204030204" pitchFamily="34" charset="0"/>
                  <a:cs typeface="Calibri Light" panose="020F0302020204030204" pitchFamily="34" charset="0"/>
                </a:rPr>
                <a:t>August:</a:t>
              </a:r>
              <a:r>
                <a:rPr lang="en-US" sz="3200" dirty="0">
                  <a:solidFill>
                    <a:schemeClr val="tx1"/>
                  </a:solidFill>
                  <a:latin typeface="Calibri Light" panose="020F0302020204030204" pitchFamily="34" charset="0"/>
                  <a:cs typeface="Calibri Light" panose="020F0302020204030204" pitchFamily="34" charset="0"/>
                </a:rPr>
                <a:t> Specialized Foster Care Law sunseted, no longer requiring the CANS to be used (as an outcome measure) with youth in SFC.</a:t>
              </a:r>
            </a:p>
            <a:p>
              <a:r>
                <a:rPr lang="en-US" sz="3200" b="1" dirty="0">
                  <a:solidFill>
                    <a:schemeClr val="tx1"/>
                  </a:solidFill>
                  <a:latin typeface="Calibri Light" panose="020F0302020204030204" pitchFamily="34" charset="0"/>
                  <a:cs typeface="Calibri Light" panose="020F0302020204030204" pitchFamily="34" charset="0"/>
                </a:rPr>
                <a:t>August: </a:t>
              </a:r>
              <a:r>
                <a:rPr lang="en-US" sz="3200" dirty="0">
                  <a:solidFill>
                    <a:schemeClr val="tx1"/>
                  </a:solidFill>
                  <a:latin typeface="Calibri Light" panose="020F0302020204030204" pitchFamily="34" charset="0"/>
                  <a:cs typeface="Calibri Light" panose="020F0302020204030204" pitchFamily="34" charset="0"/>
                </a:rPr>
                <a:t>A CANS assessment is still required for entrance into  DCFS program</a:t>
              </a:r>
              <a:endParaRPr lang="en-US" sz="3200" b="1" dirty="0">
                <a:solidFill>
                  <a:schemeClr val="tx1"/>
                </a:solidFill>
                <a:latin typeface="Calibri Light" panose="020F0302020204030204" pitchFamily="34" charset="0"/>
                <a:cs typeface="Calibri Light" panose="020F0302020204030204" pitchFamily="34" charset="0"/>
              </a:endParaRPr>
            </a:p>
            <a:p>
              <a:r>
                <a:rPr lang="en-US" sz="3200" b="1" dirty="0">
                  <a:solidFill>
                    <a:schemeClr val="tx1"/>
                  </a:solidFill>
                  <a:latin typeface="Calibri Light" panose="020F0302020204030204" pitchFamily="34" charset="0"/>
                  <a:cs typeface="Calibri Light" panose="020F0302020204030204" pitchFamily="34" charset="0"/>
                </a:rPr>
                <a:t>October : </a:t>
              </a:r>
              <a:r>
                <a:rPr lang="en-US" sz="3200" dirty="0">
                  <a:solidFill>
                    <a:schemeClr val="tx1"/>
                  </a:solidFill>
                  <a:latin typeface="Calibri Light" panose="020F0302020204030204" pitchFamily="34" charset="0"/>
                  <a:cs typeface="Calibri Light" panose="020F0302020204030204" pitchFamily="34" charset="0"/>
                </a:rPr>
                <a:t>2 SOC staff became Certified Trainers.</a:t>
              </a:r>
            </a:p>
          </p:txBody>
        </p:sp>
        <p:sp>
          <p:nvSpPr>
            <p:cNvPr id="33" name="Flowchart: Off-page Connector 32">
              <a:extLst>
                <a:ext uri="{FF2B5EF4-FFF2-40B4-BE49-F238E27FC236}">
                  <a16:creationId xmlns:a16="http://schemas.microsoft.com/office/drawing/2014/main" id="{C9A7ABB0-85E7-415E-A50F-6E9B862D79A0}"/>
                </a:ext>
              </a:extLst>
            </p:cNvPr>
            <p:cNvSpPr/>
            <p:nvPr/>
          </p:nvSpPr>
          <p:spPr>
            <a:xfrm>
              <a:off x="4248669" y="4633478"/>
              <a:ext cx="800100" cy="800100"/>
            </a:xfrm>
            <a:prstGeom prst="flowChartOffpageConnector">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j-lt"/>
                </a:rPr>
                <a:t>2021</a:t>
              </a:r>
            </a:p>
          </p:txBody>
        </p:sp>
        <p:sp>
          <p:nvSpPr>
            <p:cNvPr id="34" name="Right Triangle 33">
              <a:extLst>
                <a:ext uri="{FF2B5EF4-FFF2-40B4-BE49-F238E27FC236}">
                  <a16:creationId xmlns:a16="http://schemas.microsoft.com/office/drawing/2014/main" id="{5F8A302D-0245-419D-B08B-FF59B96F04C3}"/>
                </a:ext>
              </a:extLst>
            </p:cNvPr>
            <p:cNvSpPr/>
            <p:nvPr/>
          </p:nvSpPr>
          <p:spPr>
            <a:xfrm>
              <a:off x="5048769" y="4633478"/>
              <a:ext cx="97112" cy="1524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grpSp>
        <p:nvGrpSpPr>
          <p:cNvPr id="35" name="Group 34">
            <a:extLst>
              <a:ext uri="{FF2B5EF4-FFF2-40B4-BE49-F238E27FC236}">
                <a16:creationId xmlns:a16="http://schemas.microsoft.com/office/drawing/2014/main" id="{FF06A799-FC4D-41F5-AF3D-D5E920469E31}"/>
              </a:ext>
            </a:extLst>
          </p:cNvPr>
          <p:cNvGrpSpPr/>
          <p:nvPr/>
        </p:nvGrpSpPr>
        <p:grpSpPr>
          <a:xfrm>
            <a:off x="8349299" y="9439218"/>
            <a:ext cx="15159832" cy="3834819"/>
            <a:chOff x="4248669" y="4633478"/>
            <a:chExt cx="6742604" cy="1022721"/>
          </a:xfrm>
        </p:grpSpPr>
        <p:sp>
          <p:nvSpPr>
            <p:cNvPr id="36" name="Rectangle 35">
              <a:extLst>
                <a:ext uri="{FF2B5EF4-FFF2-40B4-BE49-F238E27FC236}">
                  <a16:creationId xmlns:a16="http://schemas.microsoft.com/office/drawing/2014/main" id="{9671DC89-B316-499B-9B4E-F4D6EB279BE6}"/>
                </a:ext>
              </a:extLst>
            </p:cNvPr>
            <p:cNvSpPr/>
            <p:nvPr/>
          </p:nvSpPr>
          <p:spPr>
            <a:xfrm>
              <a:off x="4969275" y="4705736"/>
              <a:ext cx="6021998" cy="950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r>
                <a:rPr lang="en-US" sz="3200" b="1" dirty="0">
                  <a:solidFill>
                    <a:schemeClr val="tx1"/>
                  </a:solidFill>
                  <a:latin typeface="Calibri Light" panose="020F0302020204030204" pitchFamily="34" charset="0"/>
                  <a:cs typeface="Calibri Light" panose="020F0302020204030204" pitchFamily="34" charset="0"/>
                </a:rPr>
                <a:t>January: </a:t>
              </a:r>
              <a:r>
                <a:rPr lang="en-US" sz="3200" dirty="0">
                  <a:solidFill>
                    <a:schemeClr val="tx1"/>
                  </a:solidFill>
                  <a:latin typeface="Calibri Light" panose="020F0302020204030204" pitchFamily="34" charset="0"/>
                  <a:cs typeface="Calibri Light" panose="020F0302020204030204" pitchFamily="34" charset="0"/>
                </a:rPr>
                <a:t>Applied for grant to fund the creation of a CANS data capture and reporting web-based system.</a:t>
              </a:r>
            </a:p>
            <a:p>
              <a:r>
                <a:rPr lang="en-US" sz="3200" b="1" dirty="0">
                  <a:solidFill>
                    <a:schemeClr val="tx1"/>
                  </a:solidFill>
                  <a:latin typeface="Calibri Light" panose="020F0302020204030204" pitchFamily="34" charset="0"/>
                  <a:cs typeface="Calibri Light" panose="020F0302020204030204" pitchFamily="34" charset="0"/>
                </a:rPr>
                <a:t>January:</a:t>
              </a:r>
              <a:r>
                <a:rPr lang="en-US" sz="3200" dirty="0">
                  <a:solidFill>
                    <a:schemeClr val="tx1"/>
                  </a:solidFill>
                  <a:latin typeface="Calibri Light" panose="020F0302020204030204" pitchFamily="34" charset="0"/>
                  <a:cs typeface="Calibri Light" panose="020F0302020204030204" pitchFamily="34" charset="0"/>
                </a:rPr>
                <a:t> Implementation of the CANS within Lyon County (Community Chest and Lyon County Children’s Services) and with </a:t>
              </a:r>
            </a:p>
            <a:p>
              <a:r>
                <a:rPr lang="en-US" sz="3200" dirty="0">
                  <a:solidFill>
                    <a:schemeClr val="tx1"/>
                  </a:solidFill>
                  <a:latin typeface="Calibri Light" panose="020F0302020204030204" pitchFamily="34" charset="0"/>
                  <a:cs typeface="Calibri Light" panose="020F0302020204030204" pitchFamily="34" charset="0"/>
                </a:rPr>
                <a:t>Nye Communities Coalition (as part of SOC Subawards)</a:t>
              </a:r>
            </a:p>
            <a:p>
              <a:r>
                <a:rPr lang="en-US" sz="3200" b="1" dirty="0">
                  <a:solidFill>
                    <a:schemeClr val="tx1"/>
                  </a:solidFill>
                  <a:latin typeface="Calibri Light" panose="020F0302020204030204" pitchFamily="34" charset="0"/>
                  <a:cs typeface="Calibri Light" panose="020F0302020204030204" pitchFamily="34" charset="0"/>
                </a:rPr>
                <a:t>March: </a:t>
              </a:r>
              <a:r>
                <a:rPr lang="en-US" sz="3200" dirty="0">
                  <a:solidFill>
                    <a:schemeClr val="tx1"/>
                  </a:solidFill>
                  <a:latin typeface="Calibri Light" panose="020F0302020204030204" pitchFamily="34" charset="0"/>
                  <a:cs typeface="Calibri Light" panose="020F0302020204030204" pitchFamily="34" charset="0"/>
                </a:rPr>
                <a:t>2 SOC staff attended the Train the Trainer at the TCOM conference and are in the process of becoming Certified Trainers.</a:t>
              </a:r>
              <a:endParaRPr lang="en-US" sz="3200" b="1" dirty="0">
                <a:solidFill>
                  <a:schemeClr val="tx1"/>
                </a:solidFill>
                <a:latin typeface="Calibri Light" panose="020F0302020204030204" pitchFamily="34" charset="0"/>
                <a:cs typeface="Calibri Light" panose="020F0302020204030204" pitchFamily="34" charset="0"/>
              </a:endParaRPr>
            </a:p>
          </p:txBody>
        </p:sp>
        <p:sp>
          <p:nvSpPr>
            <p:cNvPr id="37" name="Flowchart: Off-page Connector 36">
              <a:extLst>
                <a:ext uri="{FF2B5EF4-FFF2-40B4-BE49-F238E27FC236}">
                  <a16:creationId xmlns:a16="http://schemas.microsoft.com/office/drawing/2014/main" id="{F7EAEDD4-3204-410A-AB79-F73F1772CAA0}"/>
                </a:ext>
              </a:extLst>
            </p:cNvPr>
            <p:cNvSpPr/>
            <p:nvPr/>
          </p:nvSpPr>
          <p:spPr>
            <a:xfrm>
              <a:off x="4248669" y="4633478"/>
              <a:ext cx="800100" cy="949026"/>
            </a:xfrm>
            <a:prstGeom prst="flowChartOffpageConnector">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j-lt"/>
                </a:rPr>
                <a:t>2022</a:t>
              </a:r>
            </a:p>
          </p:txBody>
        </p:sp>
        <p:sp>
          <p:nvSpPr>
            <p:cNvPr id="38" name="Right Triangle 37">
              <a:extLst>
                <a:ext uri="{FF2B5EF4-FFF2-40B4-BE49-F238E27FC236}">
                  <a16:creationId xmlns:a16="http://schemas.microsoft.com/office/drawing/2014/main" id="{8C1715EC-BB38-4974-BCEC-604DCEDFB1ED}"/>
                </a:ext>
              </a:extLst>
            </p:cNvPr>
            <p:cNvSpPr/>
            <p:nvPr/>
          </p:nvSpPr>
          <p:spPr>
            <a:xfrm>
              <a:off x="5048769" y="4633478"/>
              <a:ext cx="97112" cy="1524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Tree>
    <p:extLst>
      <p:ext uri="{BB962C8B-B14F-4D97-AF65-F5344CB8AC3E}">
        <p14:creationId xmlns:p14="http://schemas.microsoft.com/office/powerpoint/2010/main" val="17304562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1481493"/>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Nevada Initiatives		</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560910" y="3640827"/>
            <a:ext cx="20498270" cy="8879741"/>
          </a:xfrm>
        </p:spPr>
        <p:txBody>
          <a:bodyPr vert="horz" lIns="91440" tIns="45720" rIns="91440" bIns="45720" rtlCol="0" anchor="ctr">
            <a:normAutofit lnSpcReduction="10000"/>
          </a:bodyPr>
          <a:lstStyle/>
          <a:p>
            <a:pPr indent="-228600" defTabSz="914400">
              <a:lnSpc>
                <a:spcPct val="90000"/>
              </a:lnSpc>
              <a:buFont typeface="Arial" panose="020B0604020202020204" pitchFamily="34" charset="0"/>
              <a:buChar char="•"/>
            </a:pPr>
            <a:endParaRPr lang="en-US" sz="2300" kern="1200" dirty="0">
              <a:solidFill>
                <a:schemeClr val="tx1"/>
              </a:solidFill>
              <a:latin typeface="+mn-lt"/>
              <a:ea typeface="+mn-ea"/>
              <a:cs typeface="+mn-cs"/>
            </a:endParaRPr>
          </a:p>
          <a:p>
            <a:pPr marL="0" indent="0" algn="ctr" defTabSz="914400">
              <a:lnSpc>
                <a:spcPct val="90000"/>
              </a:lnSpc>
              <a:spcBef>
                <a:spcPts val="1200"/>
              </a:spcBef>
              <a:buNone/>
            </a:pPr>
            <a:r>
              <a:rPr lang="en-US" sz="5400" b="1" kern="1200" dirty="0">
                <a:solidFill>
                  <a:schemeClr val="bg1"/>
                </a:solidFill>
                <a:latin typeface="Segoe UI" panose="020B0502040204020203" pitchFamily="34" charset="0"/>
                <a:ea typeface="+mn-ea"/>
                <a:cs typeface="Segoe UI" panose="020B0502040204020203" pitchFamily="34" charset="0"/>
              </a:rPr>
              <a:t>System of Care (SOC)</a:t>
            </a:r>
          </a:p>
          <a:p>
            <a:pPr marL="0" indent="0" defTabSz="914400">
              <a:lnSpc>
                <a:spcPct val="90000"/>
              </a:lnSpc>
              <a:spcBef>
                <a:spcPts val="1200"/>
              </a:spcBef>
              <a:buNone/>
            </a:pPr>
            <a:endParaRPr lang="en-US" sz="4000" b="1" kern="1200" dirty="0">
              <a:solidFill>
                <a:schemeClr val="tx1"/>
              </a:solidFill>
              <a:latin typeface="Segoe UI" panose="020B0502040204020203" pitchFamily="34" charset="0"/>
              <a:ea typeface="+mn-ea"/>
              <a:cs typeface="Segoe UI" panose="020B0502040204020203" pitchFamily="34" charset="0"/>
            </a:endParaRPr>
          </a:p>
          <a:p>
            <a:pPr marL="0" indent="0" defTabSz="914400">
              <a:lnSpc>
                <a:spcPct val="90000"/>
              </a:lnSpc>
              <a:spcBef>
                <a:spcPts val="1200"/>
              </a:spcBef>
              <a:buNone/>
            </a:pPr>
            <a:r>
              <a:rPr lang="en-US" sz="4000" b="1" kern="1200" dirty="0">
                <a:solidFill>
                  <a:schemeClr val="tx1"/>
                </a:solidFill>
                <a:latin typeface="Segoe UI" panose="020B0502040204020203" pitchFamily="34" charset="0"/>
                <a:ea typeface="+mn-ea"/>
                <a:cs typeface="Segoe UI" panose="020B0502040204020203" pitchFamily="34" charset="0"/>
              </a:rPr>
              <a:t>SOC Values:</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Family-driven and youth guided, with strengths and needs of the child and family determining the types/mix of services and supports provided</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Community based, with the locus of services, resting within a supportive, adaptive infrastructure of structures, processes, and relationships at the community level</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Culturally and linguistically competent</a:t>
            </a:r>
          </a:p>
          <a:p>
            <a:pPr marL="388761" indent="0" defTabSz="914400">
              <a:lnSpc>
                <a:spcPct val="90000"/>
              </a:lnSpc>
              <a:spcBef>
                <a:spcPts val="1200"/>
              </a:spcBef>
              <a:buNone/>
            </a:pPr>
            <a:endParaRPr lang="en-US" sz="2800" kern="1200" dirty="0">
              <a:solidFill>
                <a:schemeClr val="tx1"/>
              </a:solidFill>
              <a:latin typeface="Segoe UI" panose="020B0502040204020203" pitchFamily="34" charset="0"/>
              <a:ea typeface="+mn-ea"/>
              <a:cs typeface="Segoe UI" panose="020B0502040204020203" pitchFamily="34" charset="0"/>
            </a:endParaRPr>
          </a:p>
          <a:p>
            <a:pPr marL="0" indent="0" defTabSz="914400">
              <a:lnSpc>
                <a:spcPct val="90000"/>
              </a:lnSpc>
              <a:spcBef>
                <a:spcPts val="1200"/>
              </a:spcBef>
              <a:buNone/>
            </a:pPr>
            <a:r>
              <a:rPr lang="en-US" sz="4000" b="1" kern="1200" dirty="0">
                <a:solidFill>
                  <a:schemeClr val="tx1"/>
                </a:solidFill>
                <a:latin typeface="Segoe UI" panose="020B0502040204020203" pitchFamily="34" charset="0"/>
                <a:ea typeface="+mn-ea"/>
                <a:cs typeface="Segoe UI" panose="020B0502040204020203" pitchFamily="34" charset="0"/>
              </a:rPr>
              <a:t>SOC Principles:</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Interagency collaboration</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Individualized strengths-based care</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Cultural competence</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Family and youth involvement</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Community-based services</a:t>
            </a:r>
          </a:p>
          <a:p>
            <a:pPr indent="-228600" defTabSz="914400">
              <a:lnSpc>
                <a:spcPct val="90000"/>
              </a:lnSpc>
              <a:spcBef>
                <a:spcPts val="1200"/>
              </a:spcBef>
              <a:buFont typeface="Arial" panose="020B0604020202020204" pitchFamily="34" charset="0"/>
              <a:buChar char="•"/>
            </a:pPr>
            <a:r>
              <a:rPr lang="en-US" sz="2800" kern="1200" dirty="0">
                <a:solidFill>
                  <a:schemeClr val="tx1"/>
                </a:solidFill>
                <a:latin typeface="Segoe UI" panose="020B0502040204020203" pitchFamily="34" charset="0"/>
                <a:ea typeface="+mn-ea"/>
                <a:cs typeface="Segoe UI" panose="020B0502040204020203" pitchFamily="34" charset="0"/>
              </a:rPr>
              <a:t>Accountability</a:t>
            </a:r>
          </a:p>
          <a:p>
            <a:pPr indent="-228600" defTabSz="914400">
              <a:lnSpc>
                <a:spcPct val="90000"/>
              </a:lnSpc>
              <a:buFont typeface="Arial" panose="020B0604020202020204" pitchFamily="34" charset="0"/>
              <a:buChar char="•"/>
            </a:pPr>
            <a:endParaRPr lang="en-US" sz="2300" kern="1200" dirty="0">
              <a:solidFill>
                <a:schemeClr val="tx1"/>
              </a:solidFill>
              <a:latin typeface="+mn-lt"/>
              <a:ea typeface="+mn-ea"/>
              <a:cs typeface="+mn-cs"/>
            </a:endParaRPr>
          </a:p>
        </p:txBody>
      </p:sp>
    </p:spTree>
    <p:extLst>
      <p:ext uri="{BB962C8B-B14F-4D97-AF65-F5344CB8AC3E}">
        <p14:creationId xmlns:p14="http://schemas.microsoft.com/office/powerpoint/2010/main" val="118422162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1508176"/>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Nevada Initiatives, </a:t>
            </a:r>
            <a:r>
              <a:rPr lang="en-US" sz="3600" kern="1200" dirty="0">
                <a:solidFill>
                  <a:srgbClr val="FFFFFF"/>
                </a:solidFill>
                <a:latin typeface="+mj-lt"/>
                <a:ea typeface="+mj-ea"/>
                <a:cs typeface="+mj-cs"/>
              </a:rPr>
              <a:t>continued</a:t>
            </a:r>
            <a:r>
              <a:rPr lang="en-US" kern="1200" dirty="0">
                <a:solidFill>
                  <a:srgbClr val="FFFFFF"/>
                </a:solidFill>
                <a:latin typeface="+mj-lt"/>
                <a:ea typeface="+mj-ea"/>
                <a:cs typeface="+mj-cs"/>
              </a:rPr>
              <a:t>		</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9707948" cy="8090230"/>
          </a:xfrm>
        </p:spPr>
        <p:txBody>
          <a:bodyPr vert="horz" lIns="91440" tIns="45720" rIns="91440" bIns="45720" rtlCol="0" anchor="ctr">
            <a:normAutofit lnSpcReduction="10000"/>
          </a:bodyPr>
          <a:lstStyle/>
          <a:p>
            <a:pPr indent="-228600" defTabSz="914400">
              <a:lnSpc>
                <a:spcPct val="90000"/>
              </a:lnSpc>
              <a:buFont typeface="Arial" panose="020B0604020202020204" pitchFamily="34" charset="0"/>
              <a:buChar char="•"/>
            </a:pPr>
            <a:endParaRPr lang="en-US" sz="2300" kern="1200" dirty="0">
              <a:solidFill>
                <a:schemeClr val="tx1"/>
              </a:solidFill>
              <a:latin typeface="+mn-lt"/>
              <a:ea typeface="+mn-ea"/>
              <a:cs typeface="+mn-cs"/>
            </a:endParaRPr>
          </a:p>
          <a:p>
            <a:pPr indent="-228600" defTabSz="914400">
              <a:lnSpc>
                <a:spcPct val="90000"/>
              </a:lnSpc>
              <a:buFont typeface="Arial" panose="020B0604020202020204" pitchFamily="34" charset="0"/>
              <a:buChar char="•"/>
            </a:pPr>
            <a:endParaRPr lang="en-US" sz="2300" kern="1200" dirty="0">
              <a:solidFill>
                <a:schemeClr val="tx1"/>
              </a:solidFill>
              <a:latin typeface="+mn-lt"/>
              <a:ea typeface="+mn-ea"/>
              <a:cs typeface="+mn-cs"/>
            </a:endParaRPr>
          </a:p>
        </p:txBody>
      </p:sp>
      <p:sp>
        <p:nvSpPr>
          <p:cNvPr id="11" name="TextBox 10">
            <a:extLst>
              <a:ext uri="{FF2B5EF4-FFF2-40B4-BE49-F238E27FC236}">
                <a16:creationId xmlns:a16="http://schemas.microsoft.com/office/drawing/2014/main" id="{F2D74FFF-803A-4178-A7ED-68DAFE490368}"/>
              </a:ext>
            </a:extLst>
          </p:cNvPr>
          <p:cNvSpPr txBox="1"/>
          <p:nvPr/>
        </p:nvSpPr>
        <p:spPr>
          <a:xfrm>
            <a:off x="2334053" y="4942056"/>
            <a:ext cx="21230527" cy="822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1">
              <a:lnSpc>
                <a:spcPct val="90000"/>
              </a:lnSpc>
              <a:spcBef>
                <a:spcPts val="0"/>
              </a:spcBef>
              <a:spcAft>
                <a:spcPts val="0"/>
              </a:spcAft>
              <a:buClrTx/>
              <a:buSzPct val="75000"/>
              <a:buFontTx/>
              <a:buNone/>
              <a:tabLst/>
              <a:defRPr/>
            </a:pPr>
            <a:r>
              <a:rPr kumimoji="0" lang="en-US" sz="40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Point of Access</a:t>
            </a: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Families and youth will have a point of access, which will offer one comprehensive intake process and direct service referrals across all agencies throughout the community. Connecting families with appropriate resources is a critical part of preventing unnecessary parent-child separation, expediting reunification, reducing family and child trauma, and preventing escalation to a higher level of intensity.</a:t>
            </a:r>
          </a:p>
          <a:p>
            <a:pPr marR="0" lvl="0" algn="l" defTabSz="821531" rtl="0" eaLnBrk="1" fontAlgn="auto" latinLnBrk="0" hangingPunct="1">
              <a:lnSpc>
                <a:spcPct val="90000"/>
              </a:lnSpc>
              <a:spcBef>
                <a:spcPts val="0"/>
              </a:spcBef>
              <a:spcAft>
                <a:spcPts val="0"/>
              </a:spcAft>
              <a:buClrTx/>
              <a:buSzPct val="75000"/>
              <a:tabLst/>
              <a:defRPr/>
            </a:pPr>
            <a:endPar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lang="en-US" sz="3200" u="sng" dirty="0">
                <a:latin typeface="Segoe UI" panose="020B0502040204020203" pitchFamily="34" charset="0"/>
                <a:cs typeface="Segoe UI" panose="020B0502040204020203" pitchFamily="34" charset="0"/>
              </a:rPr>
              <a:t>One Child, One CANS</a:t>
            </a:r>
            <a:r>
              <a:rPr lang="en-US" sz="3200" dirty="0">
                <a:latin typeface="Segoe UI" panose="020B0502040204020203" pitchFamily="34" charset="0"/>
                <a:cs typeface="Segoe UI" panose="020B0502040204020203" pitchFamily="34" charset="0"/>
              </a:rPr>
              <a:t>-will allow a youth and family to tell their story ONE time.  Collaboratively completed and will allow level of service determination and ongoing treatment planning.  Can be shared/accessed (with appropriate permissions) by professionals providing care</a:t>
            </a:r>
            <a:endPar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40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0" marR="0" lvl="0" indent="0" algn="l" defTabSz="821531" rtl="0" eaLnBrk="1" fontAlgn="auto" latinLnBrk="0" hangingPunct="1">
              <a:lnSpc>
                <a:spcPct val="90000"/>
              </a:lnSpc>
              <a:spcBef>
                <a:spcPts val="0"/>
              </a:spcBef>
              <a:spcAft>
                <a:spcPts val="0"/>
              </a:spcAft>
              <a:buClrTx/>
              <a:buSzPct val="75000"/>
              <a:buFontTx/>
              <a:buNone/>
              <a:tabLst/>
              <a:defRPr/>
            </a:pPr>
            <a:r>
              <a:rPr kumimoji="0" lang="en-US" sz="40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Tiered care coordination</a:t>
            </a: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High Fidelity Wraparound</a:t>
            </a: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FOCUS</a:t>
            </a: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3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Short-term case management</a:t>
            </a: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19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32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p:txBody>
      </p:sp>
    </p:spTree>
    <p:extLst>
      <p:ext uri="{BB962C8B-B14F-4D97-AF65-F5344CB8AC3E}">
        <p14:creationId xmlns:p14="http://schemas.microsoft.com/office/powerpoint/2010/main" val="32929603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341155"/>
            <a:ext cx="20529394" cy="1685930"/>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Nevada Initiatives, </a:t>
            </a:r>
            <a:r>
              <a:rPr lang="en-US" sz="3600" kern="1200" dirty="0">
                <a:solidFill>
                  <a:srgbClr val="FFFFFF"/>
                </a:solidFill>
                <a:latin typeface="+mj-lt"/>
                <a:ea typeface="+mj-ea"/>
                <a:cs typeface="+mj-cs"/>
              </a:rPr>
              <a:t>continued</a:t>
            </a:r>
            <a:r>
              <a:rPr lang="en-US" kern="1200" dirty="0">
                <a:solidFill>
                  <a:srgbClr val="FFFFFF"/>
                </a:solidFill>
                <a:latin typeface="+mj-lt"/>
                <a:ea typeface="+mj-ea"/>
                <a:cs typeface="+mj-cs"/>
              </a:rPr>
              <a:t>		</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9707948" cy="8090230"/>
          </a:xfrm>
        </p:spPr>
        <p:txBody>
          <a:bodyPr vert="horz" lIns="91440" tIns="45720" rIns="91440" bIns="45720" rtlCol="0" anchor="ctr">
            <a:normAutofit lnSpcReduction="10000"/>
          </a:bodyPr>
          <a:lstStyle/>
          <a:p>
            <a:pPr indent="-228600" defTabSz="914400">
              <a:lnSpc>
                <a:spcPct val="90000"/>
              </a:lnSpc>
              <a:buFont typeface="Arial" panose="020B0604020202020204" pitchFamily="34" charset="0"/>
              <a:buChar char="•"/>
            </a:pPr>
            <a:endParaRPr lang="en-US" sz="2300" kern="1200" dirty="0">
              <a:solidFill>
                <a:schemeClr val="tx1"/>
              </a:solidFill>
              <a:latin typeface="+mn-lt"/>
              <a:ea typeface="+mn-ea"/>
              <a:cs typeface="+mn-cs"/>
            </a:endParaRPr>
          </a:p>
          <a:p>
            <a:pPr indent="-228600" defTabSz="914400">
              <a:lnSpc>
                <a:spcPct val="90000"/>
              </a:lnSpc>
              <a:buFont typeface="Arial" panose="020B0604020202020204" pitchFamily="34" charset="0"/>
              <a:buChar char="•"/>
            </a:pPr>
            <a:endParaRPr lang="en-US" sz="2300" kern="1200" dirty="0">
              <a:solidFill>
                <a:schemeClr val="tx1"/>
              </a:solidFill>
              <a:latin typeface="+mn-lt"/>
              <a:ea typeface="+mn-ea"/>
              <a:cs typeface="+mn-cs"/>
            </a:endParaRPr>
          </a:p>
        </p:txBody>
      </p:sp>
      <p:sp>
        <p:nvSpPr>
          <p:cNvPr id="11" name="TextBox 10">
            <a:extLst>
              <a:ext uri="{FF2B5EF4-FFF2-40B4-BE49-F238E27FC236}">
                <a16:creationId xmlns:a16="http://schemas.microsoft.com/office/drawing/2014/main" id="{F2D74FFF-803A-4178-A7ED-68DAFE490368}"/>
              </a:ext>
            </a:extLst>
          </p:cNvPr>
          <p:cNvSpPr txBox="1"/>
          <p:nvPr/>
        </p:nvSpPr>
        <p:spPr>
          <a:xfrm>
            <a:off x="2529786" y="3380919"/>
            <a:ext cx="20104407" cy="10978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821531" rtl="0" eaLnBrk="1" fontAlgn="auto" latinLnBrk="0" hangingPunct="1">
              <a:lnSpc>
                <a:spcPct val="90000"/>
              </a:lnSpc>
              <a:spcBef>
                <a:spcPts val="0"/>
              </a:spcBef>
              <a:spcAft>
                <a:spcPts val="0"/>
              </a:spcAft>
              <a:buClrTx/>
              <a:buSzPct val="75000"/>
              <a:buFontTx/>
              <a:buNone/>
              <a:tabLst/>
              <a:defRPr/>
            </a:pPr>
            <a:r>
              <a:rPr lang="en-US" sz="5400" b="1" dirty="0">
                <a:solidFill>
                  <a:schemeClr val="bg1"/>
                </a:solidFill>
                <a:latin typeface="Segoe UI" panose="020B0502040204020203" pitchFamily="34" charset="0"/>
                <a:cs typeface="Segoe UI" panose="020B0502040204020203" pitchFamily="34" charset="0"/>
              </a:rPr>
              <a:t>Crisis System of Care </a:t>
            </a:r>
          </a:p>
          <a:p>
            <a:pPr marL="0" marR="0" lvl="0" indent="0" algn="l" defTabSz="821531" rtl="0" eaLnBrk="1" fontAlgn="auto" latinLnBrk="0" hangingPunct="1">
              <a:lnSpc>
                <a:spcPct val="90000"/>
              </a:lnSpc>
              <a:spcBef>
                <a:spcPts val="0"/>
              </a:spcBef>
              <a:spcAft>
                <a:spcPts val="0"/>
              </a:spcAft>
              <a:buClrTx/>
              <a:buSzPct val="75000"/>
              <a:buFontTx/>
              <a:buNone/>
              <a:tabLst/>
              <a:defRPr/>
            </a:pPr>
            <a:endParaRPr lang="en-US" sz="3200" b="1" dirty="0">
              <a:latin typeface="Segoe UI" panose="020B0502040204020203" pitchFamily="34" charset="0"/>
              <a:cs typeface="Segoe UI" panose="020B0502040204020203" pitchFamily="34" charset="0"/>
            </a:endParaRPr>
          </a:p>
          <a:p>
            <a:pPr marL="0" marR="0" lvl="0" indent="0" defTabSz="821531" rtl="0" eaLnBrk="1" fontAlgn="auto" latinLnBrk="0" hangingPunct="1">
              <a:lnSpc>
                <a:spcPct val="90000"/>
              </a:lnSpc>
              <a:spcBef>
                <a:spcPts val="0"/>
              </a:spcBef>
              <a:spcAft>
                <a:spcPts val="0"/>
              </a:spcAft>
              <a:buClrTx/>
              <a:buSzPct val="75000"/>
              <a:buFontTx/>
              <a:buNone/>
              <a:tabLst/>
              <a:defRPr/>
            </a:pPr>
            <a:endParaRPr lang="en-US" sz="3200" b="1" dirty="0">
              <a:latin typeface="Segoe UI" panose="020B0502040204020203" pitchFamily="34" charset="0"/>
              <a:cs typeface="Segoe UI" panose="020B0502040204020203" pitchFamily="34" charset="0"/>
            </a:endParaRPr>
          </a:p>
          <a:p>
            <a:pPr marL="0" marR="0" lvl="0" indent="0" defTabSz="821531" rtl="0" eaLnBrk="1" fontAlgn="auto" latinLnBrk="0" hangingPunct="1">
              <a:lnSpc>
                <a:spcPct val="90000"/>
              </a:lnSpc>
              <a:spcBef>
                <a:spcPts val="0"/>
              </a:spcBef>
              <a:spcAft>
                <a:spcPts val="0"/>
              </a:spcAft>
              <a:buClrTx/>
              <a:buSzPct val="75000"/>
              <a:buFontTx/>
              <a:buNone/>
              <a:tabLst/>
              <a:defRPr/>
            </a:pPr>
            <a:r>
              <a:rPr lang="en-US" sz="3200" b="1" dirty="0">
                <a:latin typeface="Segoe UI" panose="020B0502040204020203" pitchFamily="34" charset="0"/>
                <a:cs typeface="Segoe UI" panose="020B0502040204020203" pitchFamily="34" charset="0"/>
              </a:rPr>
              <a:t>Will allow us to better serve youth in need of urgent behavioral health care in a way that best meets their immediate needs</a:t>
            </a:r>
          </a:p>
          <a:p>
            <a:pPr marL="0" marR="0" lvl="0" indent="0" algn="l" defTabSz="821531" rtl="0" eaLnBrk="1" fontAlgn="auto" latinLnBrk="0" hangingPunct="1">
              <a:lnSpc>
                <a:spcPct val="90000"/>
              </a:lnSpc>
              <a:spcBef>
                <a:spcPts val="0"/>
              </a:spcBef>
              <a:spcAft>
                <a:spcPts val="0"/>
              </a:spcAft>
              <a:buClrTx/>
              <a:buSzPct val="75000"/>
              <a:buFontTx/>
              <a:buNone/>
              <a:tabLst/>
              <a:defRPr/>
            </a:pPr>
            <a:r>
              <a:rPr lang="en-US" sz="4000" b="1" dirty="0">
                <a:latin typeface="Segoe UI" panose="020B0502040204020203" pitchFamily="34" charset="0"/>
                <a:cs typeface="Segoe UI" panose="020B0502040204020203" pitchFamily="34" charset="0"/>
              </a:rPr>
              <a:t>988 Implementation</a:t>
            </a:r>
            <a:endParaRPr kumimoji="0" lang="en-US" sz="40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19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2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Beginning July 16, 2022, 988 will be the new three-digit dialing code connecting people to the existing National Suicide Prevention Lifeline, where compassionate, accessible care and support is available for anyone experiencing mental health-related distress—whether that is thoughts of suicide, mental health or substance use crisis, or any other kind of emotional distress. People can also dial 988 if they are worried about a loved one who may need crisis support.</a:t>
            </a: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2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988 will connect people to more than just a “suicide” line, it will be a service for anyone who is suicidal or experiencing a mental health- and/or substance use-related crisis. It’s important we don’t call this only a “suicide” lifeline, but instead refer to it as the 988 Suicide and Crisis Lifeline.</a:t>
            </a: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endParaRPr kumimoji="0" lang="en-US" sz="19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0" marR="0" lvl="0" indent="0" algn="l" defTabSz="821531" rtl="0" eaLnBrk="1" fontAlgn="auto" latinLnBrk="0" hangingPunct="1">
              <a:lnSpc>
                <a:spcPct val="90000"/>
              </a:lnSpc>
              <a:spcBef>
                <a:spcPts val="0"/>
              </a:spcBef>
              <a:spcAft>
                <a:spcPts val="0"/>
              </a:spcAft>
              <a:buClrTx/>
              <a:buSzPct val="75000"/>
              <a:buFontTx/>
              <a:buNone/>
              <a:tabLst/>
              <a:defRPr/>
            </a:pPr>
            <a:r>
              <a:rPr kumimoji="0" lang="en-US" sz="40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Mobile Crisis Response Team</a:t>
            </a: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19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kumimoji="0" lang="en-US" sz="2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rPr>
              <a:t>MCRT is a core component of the Nevada’s SOC and a vital first line response to some of the most vulnerable and at-risk youth. MCRT provides immediate mobile response for short-term stabilization of children, youth, and families experiencing crisis and linkage to resources. Since implementation, MCRT has increased access to mental health services for children, youth, and families and decreased acute hospitalizations, hospital emergency department visits, and length of stays. It also supports keeping children, youth, and families in their homes, schools, and communities. </a:t>
            </a: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r>
              <a:rPr lang="en-US" sz="2800" dirty="0">
                <a:latin typeface="Segoe UI" panose="020B0502040204020203" pitchFamily="34" charset="0"/>
                <a:cs typeface="Segoe UI" panose="020B0502040204020203" pitchFamily="34" charset="0"/>
              </a:rPr>
              <a:t>Use of the Crisis Assessment Tool (CAT), similar to the CANS but without the Strengths items: Assists with structured decision making about risk and level of care.</a:t>
            </a:r>
          </a:p>
          <a:p>
            <a:pPr marL="617361" lvl="3" indent="-617361" algn="l" hangingPunct="1">
              <a:lnSpc>
                <a:spcPct val="90000"/>
              </a:lnSpc>
              <a:buSzPct val="75000"/>
              <a:buFontTx/>
              <a:buChar char="•"/>
              <a:defRPr/>
            </a:pPr>
            <a:endParaRPr kumimoji="0" lang="en-US" sz="2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617361" marR="0" lvl="0" indent="-617361" algn="l" defTabSz="821531" rtl="0" eaLnBrk="1" fontAlgn="auto" latinLnBrk="0" hangingPunct="1">
              <a:lnSpc>
                <a:spcPct val="90000"/>
              </a:lnSpc>
              <a:spcBef>
                <a:spcPts val="0"/>
              </a:spcBef>
              <a:spcAft>
                <a:spcPts val="0"/>
              </a:spcAft>
              <a:buClrTx/>
              <a:buSzPct val="75000"/>
              <a:buFontTx/>
              <a:buChar char="•"/>
              <a:tabLst/>
              <a:defRPr/>
            </a:pPr>
            <a:endParaRPr kumimoji="0" lang="en-US" sz="2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a:p>
            <a:pPr marL="0" marR="0" lvl="0" indent="0" algn="l" defTabSz="821531" rtl="0" eaLnBrk="1" fontAlgn="auto" latinLnBrk="0" hangingPunct="1">
              <a:lnSpc>
                <a:spcPct val="90000"/>
              </a:lnSpc>
              <a:spcBef>
                <a:spcPts val="0"/>
              </a:spcBef>
              <a:spcAft>
                <a:spcPts val="0"/>
              </a:spcAft>
              <a:buClrTx/>
              <a:buSzPct val="75000"/>
              <a:buFontTx/>
              <a:buNone/>
              <a:tabLst/>
              <a:defRPr/>
            </a:pPr>
            <a:endParaRPr kumimoji="0" lang="en-US" sz="19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Helvetica Light"/>
            </a:endParaRPr>
          </a:p>
        </p:txBody>
      </p:sp>
    </p:spTree>
    <p:extLst>
      <p:ext uri="{BB962C8B-B14F-4D97-AF65-F5344CB8AC3E}">
        <p14:creationId xmlns:p14="http://schemas.microsoft.com/office/powerpoint/2010/main" val="30597904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FC23-8062-444F-8E57-ABFF5FBBF3B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20EF3B13-20D6-4BD0-B105-91AC157C4D72}"/>
              </a:ext>
            </a:extLst>
          </p:cNvPr>
          <p:cNvSpPr>
            <a:spLocks noGrp="1"/>
          </p:cNvSpPr>
          <p:nvPr>
            <p:ph type="body" idx="1"/>
          </p:nvPr>
        </p:nvSpPr>
        <p:spPr/>
        <p:txBody>
          <a:bodyPr/>
          <a:lstStyle/>
          <a:p>
            <a:pPr marL="617220" indent="-617220"/>
            <a:r>
              <a:rPr lang="en-US" dirty="0">
                <a:latin typeface="Arial"/>
                <a:cs typeface="Arial"/>
              </a:rPr>
              <a:t>10 minute break</a:t>
            </a:r>
            <a:endParaRPr lang="en-US" dirty="0"/>
          </a:p>
        </p:txBody>
      </p:sp>
      <p:pic>
        <p:nvPicPr>
          <p:cNvPr id="5" name="Picture 4">
            <a:extLst>
              <a:ext uri="{FF2B5EF4-FFF2-40B4-BE49-F238E27FC236}">
                <a16:creationId xmlns:a16="http://schemas.microsoft.com/office/drawing/2014/main" id="{CED2C33C-4FF1-4F8D-8783-DE75DEF5798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40337664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680" y="-17234"/>
            <a:ext cx="21703120" cy="3036094"/>
          </a:xfrm>
        </p:spPr>
        <p:txBody>
          <a:bodyPr>
            <a:normAutofit/>
          </a:bodyPr>
          <a:lstStyle/>
          <a:p>
            <a:r>
              <a:rPr lang="en-US" sz="8000" dirty="0">
                <a:latin typeface="+mn-lt"/>
              </a:rPr>
              <a:t>TCOM and the </a:t>
            </a:r>
            <a:r>
              <a:rPr lang="en-US" sz="8000" dirty="0"/>
              <a:t>CANS</a:t>
            </a:r>
            <a:r>
              <a:rPr lang="en-US" sz="8000" dirty="0">
                <a:latin typeface="+mn-lt"/>
              </a:rPr>
              <a:t> </a:t>
            </a:r>
            <a:r>
              <a:rPr lang="en-US" sz="6000" dirty="0">
                <a:latin typeface="+mn-lt"/>
              </a:rPr>
              <a:t>•</a:t>
            </a:r>
            <a:r>
              <a:rPr lang="en-US" sz="8000" dirty="0">
                <a:latin typeface="+mn-lt"/>
              </a:rPr>
              <a:t> Agenda</a:t>
            </a:r>
          </a:p>
        </p:txBody>
      </p:sp>
      <p:sp>
        <p:nvSpPr>
          <p:cNvPr id="4" name="9:00 - 9:30  Welcome &amp; Introductions…"/>
          <p:cNvSpPr txBox="1">
            <a:spLocks noGrp="1"/>
          </p:cNvSpPr>
          <p:nvPr>
            <p:ph sz="half" idx="1"/>
          </p:nvPr>
        </p:nvSpPr>
        <p:spPr>
          <a:xfrm>
            <a:off x="496389" y="2847703"/>
            <a:ext cx="11543211" cy="9506223"/>
          </a:xfrm>
          <a:prstGeom prst="rect">
            <a:avLst/>
          </a:prstGeom>
        </p:spPr>
        <p:txBody>
          <a:bodyPr lIns="0" tIns="0" rIns="0" bIns="0" numCol="1" anchor="ctr">
            <a:normAutofit fontScale="85000" lnSpcReduction="20000"/>
          </a:bodyPr>
          <a:lstStyle/>
          <a:p>
            <a:pPr marL="0" indent="0">
              <a:lnSpc>
                <a:spcPct val="120000"/>
              </a:lnSpc>
              <a:spcBef>
                <a:spcPts val="1200"/>
              </a:spcBef>
              <a:buNone/>
            </a:pPr>
            <a:r>
              <a:rPr lang="en-US" sz="4800" dirty="0">
                <a:latin typeface="Arial"/>
                <a:ea typeface="Avenir Next Medium" charset="0"/>
                <a:cs typeface="Avenir Next Medium" charset="0"/>
              </a:rPr>
              <a:t>9:00	Welcome and Introduction</a:t>
            </a:r>
            <a:endParaRPr lang="en-US" dirty="0">
              <a:latin typeface="Avenir Next Medium"/>
            </a:endParaRPr>
          </a:p>
          <a:p>
            <a:pPr marL="0" indent="0">
              <a:lnSpc>
                <a:spcPct val="120000"/>
              </a:lnSpc>
              <a:spcBef>
                <a:spcPts val="1200"/>
              </a:spcBef>
              <a:buNone/>
            </a:pPr>
            <a:r>
              <a:rPr lang="en-US" sz="4800" dirty="0">
                <a:latin typeface="Arial"/>
                <a:ea typeface="Avenir Next Medium" charset="0"/>
                <a:cs typeface="Avenir Next Medium" charset="0"/>
              </a:rPr>
              <a:t>9:30  	TCOM Philosophy and Framework</a:t>
            </a:r>
          </a:p>
          <a:p>
            <a:pPr marL="0" indent="0">
              <a:lnSpc>
                <a:spcPct val="120000"/>
              </a:lnSpc>
              <a:spcBef>
                <a:spcPts val="1200"/>
              </a:spcBef>
              <a:buNone/>
            </a:pPr>
            <a:r>
              <a:rPr lang="en-US" sz="4800" dirty="0">
                <a:latin typeface="Arial"/>
                <a:ea typeface="Avenir Next Medium" charset="0"/>
                <a:cs typeface="Avenir Next Medium" charset="0"/>
              </a:rPr>
              <a:t>10:20	Nevada Context</a:t>
            </a:r>
            <a:endParaRPr lang="en-US" sz="4800" dirty="0">
              <a:ea typeface="Avenir Next Medium" charset="0"/>
            </a:endParaRPr>
          </a:p>
          <a:p>
            <a:pPr marL="0" indent="0">
              <a:lnSpc>
                <a:spcPct val="120000"/>
              </a:lnSpc>
              <a:spcBef>
                <a:spcPts val="1200"/>
              </a:spcBef>
              <a:buNone/>
            </a:pPr>
            <a:r>
              <a:rPr lang="en-US" sz="4800" dirty="0">
                <a:latin typeface="Arial"/>
                <a:ea typeface="Avenir Next Medium" charset="0"/>
                <a:cs typeface="Avenir Next Medium" charset="0"/>
              </a:rPr>
              <a:t>10:30	Break</a:t>
            </a:r>
          </a:p>
          <a:p>
            <a:pPr marL="0" indent="0">
              <a:lnSpc>
                <a:spcPct val="120000"/>
              </a:lnSpc>
              <a:spcBef>
                <a:spcPts val="1200"/>
              </a:spcBef>
              <a:buNone/>
            </a:pPr>
            <a:r>
              <a:rPr lang="en-US" sz="4800" dirty="0">
                <a:latin typeface="Arial"/>
                <a:ea typeface="Avenir Next Medium" charset="0"/>
                <a:cs typeface="Avenir Next Medium" charset="0"/>
              </a:rPr>
              <a:t>10:40 	</a:t>
            </a:r>
            <a:r>
              <a:rPr lang="en-US" sz="4800" dirty="0" err="1">
                <a:latin typeface="Arial"/>
                <a:ea typeface="Avenir Next Medium" charset="0"/>
                <a:cs typeface="Avenir Next Medium" charset="0"/>
              </a:rPr>
              <a:t>Communimetrics</a:t>
            </a:r>
            <a:r>
              <a:rPr lang="en-US" sz="4800" dirty="0">
                <a:latin typeface="Arial"/>
                <a:ea typeface="Avenir Next Medium" charset="0"/>
                <a:cs typeface="Avenir Next Medium" charset="0"/>
              </a:rPr>
              <a:t> and the 6 Key Principles 11:30 	NV CANS Domains and Items</a:t>
            </a:r>
          </a:p>
          <a:p>
            <a:pPr marL="0" indent="0">
              <a:lnSpc>
                <a:spcPct val="120000"/>
              </a:lnSpc>
              <a:spcBef>
                <a:spcPts val="1200"/>
              </a:spcBef>
              <a:buNone/>
            </a:pPr>
            <a:r>
              <a:rPr lang="en-US" sz="4800" dirty="0">
                <a:ea typeface="Avenir Next Medium" charset="0"/>
                <a:cs typeface="Avenir Next Medium" charset="0"/>
              </a:rPr>
              <a:t>12:00 	Lunch Break</a:t>
            </a:r>
          </a:p>
          <a:p>
            <a:pPr marL="0" indent="0">
              <a:lnSpc>
                <a:spcPct val="120000"/>
              </a:lnSpc>
              <a:spcBef>
                <a:spcPts val="1200"/>
              </a:spcBef>
              <a:buNone/>
            </a:pPr>
            <a:r>
              <a:rPr lang="en-US" sz="4800" dirty="0">
                <a:latin typeface="Arial"/>
                <a:ea typeface="Avenir Next Medium" charset="0"/>
                <a:cs typeface="Avenir Next Medium" charset="0"/>
              </a:rPr>
              <a:t>1:00 	NV-CANS 2.0: Domains and Items, 			      continued</a:t>
            </a:r>
            <a:endParaRPr lang="en-US" sz="4800" dirty="0">
              <a:ea typeface="Avenir Next Medium" charset="0"/>
              <a:cs typeface="Avenir Next Medium" charset="0"/>
            </a:endParaRPr>
          </a:p>
          <a:p>
            <a:pPr marL="0" indent="0">
              <a:lnSpc>
                <a:spcPct val="120000"/>
              </a:lnSpc>
              <a:spcBef>
                <a:spcPts val="1200"/>
              </a:spcBef>
              <a:buNone/>
            </a:pPr>
            <a:r>
              <a:rPr lang="en-US" sz="4800" dirty="0">
                <a:latin typeface="Arial"/>
                <a:ea typeface="Avenir Next Medium" charset="0"/>
                <a:cs typeface="Avenir Next Medium" charset="0"/>
              </a:rPr>
              <a:t>2:30 	Practice Vignette </a:t>
            </a:r>
          </a:p>
          <a:p>
            <a:pPr marL="0" indent="0">
              <a:lnSpc>
                <a:spcPct val="120000"/>
              </a:lnSpc>
              <a:spcBef>
                <a:spcPts val="1200"/>
              </a:spcBef>
              <a:buNone/>
            </a:pPr>
            <a:r>
              <a:rPr lang="en-US" sz="4800" dirty="0">
                <a:latin typeface="Arial"/>
                <a:ea typeface="Avenir Next Medium" charset="0"/>
                <a:cs typeface="Avenir Next Medium" charset="0"/>
              </a:rPr>
              <a:t>3:15 	Break</a:t>
            </a:r>
          </a:p>
          <a:p>
            <a:pPr marL="0" indent="0">
              <a:lnSpc>
                <a:spcPct val="120000"/>
              </a:lnSpc>
              <a:spcBef>
                <a:spcPts val="1200"/>
              </a:spcBef>
              <a:buNone/>
            </a:pPr>
            <a:r>
              <a:rPr lang="en-US" sz="4800" dirty="0">
                <a:latin typeface="Arial"/>
                <a:ea typeface="Avenir Next Medium" charset="0"/>
                <a:cs typeface="Avenir Next Medium" charset="0"/>
              </a:rPr>
              <a:t>3:25 	Review of Preferred Ratings</a:t>
            </a:r>
          </a:p>
          <a:p>
            <a:pPr marL="0" indent="0">
              <a:lnSpc>
                <a:spcPct val="120000"/>
              </a:lnSpc>
              <a:spcBef>
                <a:spcPts val="1200"/>
              </a:spcBef>
              <a:buNone/>
            </a:pPr>
            <a:r>
              <a:rPr lang="en-US" sz="4800" dirty="0">
                <a:latin typeface="Arial"/>
                <a:ea typeface="Avenir Next Medium" charset="0"/>
                <a:cs typeface="Avenir Next Medium" charset="0"/>
              </a:rPr>
              <a:t>4:00 	Adjourn</a:t>
            </a:r>
            <a:endParaRPr lang="en-US" sz="4800" dirty="0">
              <a:ea typeface="Avenir Next Medium" charset="0"/>
              <a:cs typeface="Avenir Next Medium" charset="0"/>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389429" y="4252798"/>
            <a:ext cx="9666513" cy="6444342"/>
          </a:xfrm>
        </p:spPr>
      </p:pic>
    </p:spTree>
    <p:extLst>
      <p:ext uri="{BB962C8B-B14F-4D97-AF65-F5344CB8AC3E}">
        <p14:creationId xmlns:p14="http://schemas.microsoft.com/office/powerpoint/2010/main" val="205217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215B8A-AC02-A449-9167-4AACA1466F2B}"/>
              </a:ext>
            </a:extLst>
          </p:cNvPr>
          <p:cNvSpPr>
            <a:spLocks noGrp="1"/>
          </p:cNvSpPr>
          <p:nvPr>
            <p:ph type="title"/>
          </p:nvPr>
        </p:nvSpPr>
        <p:spPr/>
        <p:txBody>
          <a:bodyPr/>
          <a:lstStyle/>
          <a:p>
            <a:r>
              <a:rPr lang="en-US" dirty="0" err="1"/>
              <a:t>Communimetrics</a:t>
            </a:r>
            <a:endParaRPr lang="en-US" dirty="0"/>
          </a:p>
        </p:txBody>
      </p:sp>
      <p:sp>
        <p:nvSpPr>
          <p:cNvPr id="4" name="Text Placeholder 3">
            <a:extLst>
              <a:ext uri="{FF2B5EF4-FFF2-40B4-BE49-F238E27FC236}">
                <a16:creationId xmlns:a16="http://schemas.microsoft.com/office/drawing/2014/main" id="{4BDE7038-AA93-D844-B54A-277772F404AD}"/>
              </a:ext>
            </a:extLst>
          </p:cNvPr>
          <p:cNvSpPr>
            <a:spLocks noGrp="1"/>
          </p:cNvSpPr>
          <p:nvPr>
            <p:ph type="body" idx="1"/>
          </p:nvPr>
        </p:nvSpPr>
        <p:spPr/>
        <p:txBody>
          <a:bodyPr>
            <a:normAutofit/>
          </a:bodyPr>
          <a:lstStyle/>
          <a:p>
            <a:r>
              <a:rPr lang="en-US" sz="6000" dirty="0">
                <a:solidFill>
                  <a:schemeClr val="tx1">
                    <a:lumMod val="65000"/>
                    <a:lumOff val="35000"/>
                  </a:schemeClr>
                </a:solidFill>
              </a:rPr>
              <a:t>and the Six Key Principles </a:t>
            </a:r>
          </a:p>
        </p:txBody>
      </p:sp>
    </p:spTree>
    <p:extLst>
      <p:ext uri="{BB962C8B-B14F-4D97-AF65-F5344CB8AC3E}">
        <p14:creationId xmlns:p14="http://schemas.microsoft.com/office/powerpoint/2010/main" val="427258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E8F6C3-6B01-B54F-9FBB-AE813333C21A}"/>
              </a:ext>
            </a:extLst>
          </p:cNvPr>
          <p:cNvSpPr>
            <a:spLocks noGrp="1"/>
          </p:cNvSpPr>
          <p:nvPr>
            <p:ph type="title" idx="4294967295"/>
          </p:nvPr>
        </p:nvSpPr>
        <p:spPr>
          <a:xfrm>
            <a:off x="2336800" y="1303338"/>
            <a:ext cx="22047200" cy="2190750"/>
          </a:xfrm>
        </p:spPr>
        <p:txBody>
          <a:bodyPr/>
          <a:lstStyle/>
          <a:p>
            <a:r>
              <a:rPr lang="en-US" b="1" dirty="0">
                <a:solidFill>
                  <a:schemeClr val="accent1">
                    <a:lumMod val="75000"/>
                  </a:schemeClr>
                </a:solidFill>
              </a:rPr>
              <a:t>From Clinimetrics to Communimetrics</a:t>
            </a:r>
          </a:p>
        </p:txBody>
      </p:sp>
      <p:sp>
        <p:nvSpPr>
          <p:cNvPr id="5" name="Clinimetric Tool…">
            <a:extLst>
              <a:ext uri="{FF2B5EF4-FFF2-40B4-BE49-F238E27FC236}">
                <a16:creationId xmlns:a16="http://schemas.microsoft.com/office/drawing/2014/main" id="{D176B4DB-0DCE-6446-B329-14037191E8B1}"/>
              </a:ext>
            </a:extLst>
          </p:cNvPr>
          <p:cNvSpPr txBox="1">
            <a:spLocks/>
          </p:cNvSpPr>
          <p:nvPr/>
        </p:nvSpPr>
        <p:spPr>
          <a:xfrm>
            <a:off x="2743200" y="6266113"/>
            <a:ext cx="19299368" cy="5755556"/>
          </a:xfrm>
          <a:prstGeom prst="rect">
            <a:avLst/>
          </a:prstGeom>
        </p:spPr>
        <p:txBody>
          <a:bodyPr numCol="2" spcCol="640080" anchor="t"/>
          <a:lstStyle>
            <a:lvl1pPr marL="768096" indent="-768096" algn="l" defTabSz="1828800" rtl="0" eaLnBrk="1" latinLnBrk="0" hangingPunct="1">
              <a:lnSpc>
                <a:spcPct val="94000"/>
              </a:lnSpc>
              <a:spcBef>
                <a:spcPts val="2000"/>
              </a:spcBef>
              <a:spcAft>
                <a:spcPts val="400"/>
              </a:spcAft>
              <a:buFont typeface="Wingdings" pitchFamily="2" charset="2"/>
              <a:buChar char="§"/>
              <a:defRPr sz="4000" kern="1200" baseline="0">
                <a:solidFill>
                  <a:schemeClr val="tx1"/>
                </a:solidFill>
                <a:latin typeface="+mn-lt"/>
                <a:ea typeface="+mn-ea"/>
                <a:cs typeface="+mn-cs"/>
              </a:defRPr>
            </a:lvl1pPr>
            <a:lvl2pPr marL="1828800" indent="-768096" algn="l" defTabSz="1828800" rtl="0" eaLnBrk="1" latinLnBrk="0" hangingPunct="1">
              <a:lnSpc>
                <a:spcPct val="94000"/>
              </a:lnSpc>
              <a:spcBef>
                <a:spcPts val="1000"/>
              </a:spcBef>
              <a:spcAft>
                <a:spcPts val="400"/>
              </a:spcAft>
              <a:buFont typeface="Wingdings" pitchFamily="2" charset="2"/>
              <a:buChar char="§"/>
              <a:defRPr sz="4000" i="1" kern="1200" baseline="0">
                <a:solidFill>
                  <a:schemeClr val="tx1"/>
                </a:solidFill>
                <a:latin typeface="+mn-lt"/>
                <a:ea typeface="+mn-ea"/>
                <a:cs typeface="+mn-cs"/>
              </a:defRPr>
            </a:lvl2pPr>
            <a:lvl3pPr marL="2743200" indent="-768096" algn="l" defTabSz="1828800" rtl="0" eaLnBrk="1" latinLnBrk="0" hangingPunct="1">
              <a:lnSpc>
                <a:spcPct val="94000"/>
              </a:lnSpc>
              <a:spcBef>
                <a:spcPts val="1000"/>
              </a:spcBef>
              <a:spcAft>
                <a:spcPts val="400"/>
              </a:spcAft>
              <a:buFont typeface="Wingdings" pitchFamily="2" charset="2"/>
              <a:buChar char="§"/>
              <a:defRPr sz="3600" kern="1200" baseline="0">
                <a:solidFill>
                  <a:schemeClr val="tx1"/>
                </a:solidFill>
                <a:latin typeface="+mn-lt"/>
                <a:ea typeface="+mn-ea"/>
                <a:cs typeface="+mn-cs"/>
              </a:defRPr>
            </a:lvl3pPr>
            <a:lvl4pPr marL="3657600" indent="-768096" algn="l" defTabSz="1828800" rtl="0" eaLnBrk="1" latinLnBrk="0" hangingPunct="1">
              <a:lnSpc>
                <a:spcPct val="94000"/>
              </a:lnSpc>
              <a:spcBef>
                <a:spcPts val="1000"/>
              </a:spcBef>
              <a:spcAft>
                <a:spcPts val="400"/>
              </a:spcAft>
              <a:buFont typeface="Wingdings" pitchFamily="2" charset="2"/>
              <a:buChar char="§"/>
              <a:defRPr sz="3600" i="1" kern="1200" baseline="0">
                <a:solidFill>
                  <a:schemeClr val="tx1"/>
                </a:solidFill>
                <a:latin typeface="+mn-lt"/>
                <a:ea typeface="+mn-ea"/>
                <a:cs typeface="+mn-cs"/>
              </a:defRPr>
            </a:lvl4pPr>
            <a:lvl5pPr marL="4572000" indent="-768096" algn="l" defTabSz="1828800" rtl="0" eaLnBrk="1" latinLnBrk="0" hangingPunct="1">
              <a:lnSpc>
                <a:spcPct val="94000"/>
              </a:lnSpc>
              <a:spcBef>
                <a:spcPts val="1000"/>
              </a:spcBef>
              <a:spcAft>
                <a:spcPts val="400"/>
              </a:spcAft>
              <a:buFont typeface="Wingdings" pitchFamily="2" charset="2"/>
              <a:buChar char="§"/>
              <a:defRPr sz="3200" kern="1200" baseline="0">
                <a:solidFill>
                  <a:schemeClr val="tx1"/>
                </a:solidFill>
                <a:latin typeface="+mn-lt"/>
                <a:ea typeface="+mn-ea"/>
                <a:cs typeface="+mn-cs"/>
              </a:defRPr>
            </a:lvl5pPr>
            <a:lvl6pPr marL="5486400" indent="-768096" algn="l" defTabSz="1828800" rtl="0" eaLnBrk="1" latinLnBrk="0" hangingPunct="1">
              <a:lnSpc>
                <a:spcPct val="94000"/>
              </a:lnSpc>
              <a:spcBef>
                <a:spcPts val="1000"/>
              </a:spcBef>
              <a:spcAft>
                <a:spcPts val="400"/>
              </a:spcAft>
              <a:buFont typeface="Franklin Gothic Book" panose="020B0503020102020204" pitchFamily="34" charset="0"/>
              <a:buChar char="–"/>
              <a:defRPr sz="3200" i="1" kern="1200" baseline="0">
                <a:solidFill>
                  <a:schemeClr val="tx2"/>
                </a:solidFill>
                <a:latin typeface="+mn-lt"/>
                <a:ea typeface="+mn-ea"/>
                <a:cs typeface="+mn-cs"/>
              </a:defRPr>
            </a:lvl6pPr>
            <a:lvl7pPr marL="6400800" indent="-768096" algn="l" defTabSz="1828800" rtl="0" eaLnBrk="1" latinLnBrk="0" hangingPunct="1">
              <a:lnSpc>
                <a:spcPct val="94000"/>
              </a:lnSpc>
              <a:spcBef>
                <a:spcPts val="1000"/>
              </a:spcBef>
              <a:spcAft>
                <a:spcPts val="400"/>
              </a:spcAft>
              <a:buFont typeface="Franklin Gothic Book" panose="020B0503020102020204" pitchFamily="34" charset="0"/>
              <a:buChar char="■"/>
              <a:defRPr sz="2800" kern="1200" baseline="0">
                <a:solidFill>
                  <a:schemeClr val="tx2"/>
                </a:solidFill>
                <a:latin typeface="+mn-lt"/>
                <a:ea typeface="+mn-ea"/>
                <a:cs typeface="+mn-cs"/>
              </a:defRPr>
            </a:lvl7pPr>
            <a:lvl8pPr marL="7315200" indent="-768096" algn="l" defTabSz="1828800" rtl="0" eaLnBrk="1" latinLnBrk="0" hangingPunct="1">
              <a:lnSpc>
                <a:spcPct val="94000"/>
              </a:lnSpc>
              <a:spcBef>
                <a:spcPts val="1000"/>
              </a:spcBef>
              <a:spcAft>
                <a:spcPts val="400"/>
              </a:spcAft>
              <a:buFont typeface="Franklin Gothic Book" panose="020B0503020102020204" pitchFamily="34" charset="0"/>
              <a:buChar char="–"/>
              <a:defRPr sz="2800" i="1" kern="1200" baseline="0">
                <a:solidFill>
                  <a:schemeClr val="tx2"/>
                </a:solidFill>
                <a:latin typeface="+mn-lt"/>
                <a:ea typeface="+mn-ea"/>
                <a:cs typeface="+mn-cs"/>
              </a:defRPr>
            </a:lvl8pPr>
            <a:lvl9pPr marL="8229600" indent="-768096" algn="l" defTabSz="1828800" rtl="0" eaLnBrk="1" latinLnBrk="0" hangingPunct="1">
              <a:lnSpc>
                <a:spcPct val="94000"/>
              </a:lnSpc>
              <a:spcBef>
                <a:spcPts val="1000"/>
              </a:spcBef>
              <a:spcAft>
                <a:spcPts val="400"/>
              </a:spcAft>
              <a:buFont typeface="Franklin Gothic Book" panose="020B0503020102020204" pitchFamily="34" charset="0"/>
              <a:buChar char="■"/>
              <a:defRPr sz="2800" kern="1200" baseline="0">
                <a:solidFill>
                  <a:schemeClr val="tx2"/>
                </a:solidFill>
                <a:latin typeface="+mn-lt"/>
                <a:ea typeface="+mn-ea"/>
                <a:cs typeface="+mn-cs"/>
              </a:defRPr>
            </a:lvl9pPr>
          </a:lstStyle>
          <a:p>
            <a:pPr marL="0" indent="0" algn="ctr">
              <a:buNone/>
              <a:defRPr sz="3600">
                <a:latin typeface="Arial Black"/>
                <a:ea typeface="Arial Black"/>
                <a:cs typeface="Arial Black"/>
                <a:sym typeface="Arial Black"/>
              </a:defRPr>
            </a:pPr>
            <a:r>
              <a:rPr lang="en-US" sz="4400" b="1" dirty="0">
                <a:latin typeface="+mj-lt"/>
                <a:ea typeface="Arial Black"/>
                <a:cs typeface="Arial" panose="020B0604020202020204" pitchFamily="34" charset="0"/>
                <a:sym typeface="Arial Black"/>
              </a:rPr>
              <a:t>Clinimetric Tool</a:t>
            </a:r>
          </a:p>
          <a:p>
            <a:pPr marL="0" indent="0">
              <a:buNone/>
            </a:pPr>
            <a:r>
              <a:rPr lang="en-US" dirty="0">
                <a:latin typeface="+mj-lt"/>
                <a:cs typeface="Arial" panose="020B0604020202020204" pitchFamily="34" charset="0"/>
              </a:rPr>
              <a:t>Converts intangible clinical phenomenon into formal specified measurement.  Tools are designed to support the clinical judgment aspects of combining inputs from multiple sources to generate the measurement of a construct.</a:t>
            </a:r>
          </a:p>
          <a:p>
            <a:pPr marL="0" indent="0">
              <a:buNone/>
            </a:pPr>
            <a:endParaRPr lang="en-US" dirty="0">
              <a:latin typeface="+mj-lt"/>
              <a:cs typeface="Arial" panose="020B0604020202020204" pitchFamily="34" charset="0"/>
            </a:endParaRPr>
          </a:p>
          <a:p>
            <a:pPr marL="0" indent="0" algn="ctr">
              <a:buNone/>
            </a:pPr>
            <a:r>
              <a:rPr lang="en-US" sz="4000" b="1" dirty="0">
                <a:latin typeface="+mj-lt"/>
                <a:ea typeface="Arial Black"/>
                <a:cs typeface="Arial" panose="020B0604020202020204" pitchFamily="34" charset="0"/>
                <a:sym typeface="Arial Black"/>
              </a:rPr>
              <a:t>Communimetric Tool</a:t>
            </a:r>
          </a:p>
          <a:p>
            <a:pPr marL="0" indent="0">
              <a:buNone/>
            </a:pPr>
            <a:r>
              <a:rPr lang="en-US" dirty="0">
                <a:latin typeface="+mj-lt"/>
                <a:cs typeface="Arial" panose="020B0604020202020204" pitchFamily="34" charset="0"/>
              </a:rPr>
              <a:t>An information integration strategy that sees measurement as communication.  Tools emphasize the use of non-arbitrary levels that translate immediately into action.</a:t>
            </a:r>
          </a:p>
          <a:p>
            <a:pPr marL="0" indent="0">
              <a:buNone/>
            </a:pPr>
            <a:r>
              <a:rPr lang="en-US" dirty="0">
                <a:latin typeface="+mj-lt"/>
                <a:cs typeface="Arial" panose="020B0604020202020204" pitchFamily="34" charset="0"/>
              </a:rPr>
              <a:t>Communimetric theory proposes that the primary purpose of measurement information is to communicate. </a:t>
            </a:r>
          </a:p>
        </p:txBody>
      </p:sp>
      <p:grpSp>
        <p:nvGrpSpPr>
          <p:cNvPr id="6" name="Group">
            <a:extLst>
              <a:ext uri="{FF2B5EF4-FFF2-40B4-BE49-F238E27FC236}">
                <a16:creationId xmlns:a16="http://schemas.microsoft.com/office/drawing/2014/main" id="{5F63971B-D41C-C04B-8EEF-5C391F5F6412}"/>
              </a:ext>
            </a:extLst>
          </p:cNvPr>
          <p:cNvGrpSpPr/>
          <p:nvPr/>
        </p:nvGrpSpPr>
        <p:grpSpPr>
          <a:xfrm>
            <a:off x="6874848" y="11110858"/>
            <a:ext cx="15877576" cy="1744530"/>
            <a:chOff x="0" y="-98739"/>
            <a:chExt cx="13230946" cy="698267"/>
          </a:xfrm>
        </p:grpSpPr>
        <p:sp>
          <p:nvSpPr>
            <p:cNvPr id="7" name="- Lyons, 2009">
              <a:extLst>
                <a:ext uri="{FF2B5EF4-FFF2-40B4-BE49-F238E27FC236}">
                  <a16:creationId xmlns:a16="http://schemas.microsoft.com/office/drawing/2014/main" id="{B1F52C59-ADEC-1042-A1B8-F13479881245}"/>
                </a:ext>
              </a:extLst>
            </p:cNvPr>
            <p:cNvSpPr txBox="1"/>
            <p:nvPr/>
          </p:nvSpPr>
          <p:spPr>
            <a:xfrm>
              <a:off x="10639659" y="-98739"/>
              <a:ext cx="2591287" cy="698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numCol="1" anchor="ctr">
              <a:spAutoFit/>
            </a:bodyPr>
            <a:lstStyle>
              <a:lvl1pPr>
                <a:defRPr sz="2500">
                  <a:latin typeface="Arial"/>
                  <a:ea typeface="Arial"/>
                  <a:cs typeface="Arial"/>
                  <a:sym typeface="Arial"/>
                </a:defRPr>
              </a:lvl1pPr>
            </a:lstStyle>
            <a:p>
              <a:r>
                <a:rPr sz="3600" dirty="0">
                  <a:latin typeface="+mn-lt"/>
                </a:rPr>
                <a:t>- Lyons, 2009</a:t>
              </a:r>
            </a:p>
          </p:txBody>
        </p:sp>
        <p:sp>
          <p:nvSpPr>
            <p:cNvPr id="8" name="- Feinstein, 1987">
              <a:extLst>
                <a:ext uri="{FF2B5EF4-FFF2-40B4-BE49-F238E27FC236}">
                  <a16:creationId xmlns:a16="http://schemas.microsoft.com/office/drawing/2014/main" id="{B225B790-E6AA-B040-959A-C8F922C2E1EB}"/>
                </a:ext>
              </a:extLst>
            </p:cNvPr>
            <p:cNvSpPr txBox="1"/>
            <p:nvPr/>
          </p:nvSpPr>
          <p:spPr>
            <a:xfrm>
              <a:off x="0" y="-98739"/>
              <a:ext cx="3229217" cy="698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numCol="1" anchor="ctr">
              <a:spAutoFit/>
            </a:bodyPr>
            <a:lstStyle>
              <a:lvl1pPr>
                <a:defRPr sz="2500">
                  <a:latin typeface="Arial"/>
                  <a:ea typeface="Arial"/>
                  <a:cs typeface="Arial"/>
                  <a:sym typeface="Arial"/>
                </a:defRPr>
              </a:lvl1pPr>
            </a:lstStyle>
            <a:p>
              <a:r>
                <a:rPr sz="3600" dirty="0">
                  <a:latin typeface="+mn-lt"/>
                </a:rPr>
                <a:t>- Feinstein, 1987</a:t>
              </a:r>
            </a:p>
          </p:txBody>
        </p:sp>
      </p:grpSp>
      <p:sp>
        <p:nvSpPr>
          <p:cNvPr id="9" name="Line">
            <a:extLst>
              <a:ext uri="{FF2B5EF4-FFF2-40B4-BE49-F238E27FC236}">
                <a16:creationId xmlns:a16="http://schemas.microsoft.com/office/drawing/2014/main" id="{FE706AA3-71C1-0849-91FB-74ABB7F50D85}"/>
              </a:ext>
            </a:extLst>
          </p:cNvPr>
          <p:cNvSpPr/>
          <p:nvPr/>
        </p:nvSpPr>
        <p:spPr>
          <a:xfrm>
            <a:off x="3340545" y="5643913"/>
            <a:ext cx="18104682" cy="2"/>
          </a:xfrm>
          <a:prstGeom prst="line">
            <a:avLst/>
          </a:prstGeom>
          <a:ln w="101600">
            <a:solidFill>
              <a:schemeClr val="accent1"/>
            </a:solidFill>
            <a:miter lim="400000"/>
            <a:headEnd type="triangle"/>
            <a:tailEnd type="triangle"/>
          </a:ln>
        </p:spPr>
        <p:txBody>
          <a:bodyPr lIns="71438" tIns="71438" rIns="71438" bIns="71438" anchor="ctr"/>
          <a:lstStyle/>
          <a:p>
            <a:pPr>
              <a:lnSpc>
                <a:spcPct val="120000"/>
              </a:lnSpc>
              <a:spcBef>
                <a:spcPts val="3600"/>
              </a:spcBef>
              <a:defRPr sz="3200">
                <a:latin typeface="Avenir Next"/>
                <a:ea typeface="Avenir Next"/>
                <a:cs typeface="Avenir Next"/>
                <a:sym typeface="Avenir Next"/>
              </a:defRPr>
            </a:pPr>
            <a:endParaRPr sz="3200" dirty="0"/>
          </a:p>
        </p:txBody>
      </p:sp>
      <p:sp>
        <p:nvSpPr>
          <p:cNvPr id="10" name="Circle">
            <a:extLst>
              <a:ext uri="{FF2B5EF4-FFF2-40B4-BE49-F238E27FC236}">
                <a16:creationId xmlns:a16="http://schemas.microsoft.com/office/drawing/2014/main" id="{C8AF4BF6-F9EF-FE46-BE31-3E3EBEEAE367}"/>
              </a:ext>
            </a:extLst>
          </p:cNvPr>
          <p:cNvSpPr/>
          <p:nvPr/>
        </p:nvSpPr>
        <p:spPr>
          <a:xfrm>
            <a:off x="17096446" y="5388343"/>
            <a:ext cx="513812" cy="511138"/>
          </a:xfrm>
          <a:prstGeom prst="ellipse">
            <a:avLst/>
          </a:prstGeom>
          <a:solidFill>
            <a:srgbClr val="FFFFFF"/>
          </a:solidFill>
          <a:ln w="101600">
            <a:solidFill>
              <a:schemeClr val="accent1"/>
            </a:solidFill>
            <a:miter lim="400000"/>
          </a:ln>
        </p:spPr>
        <p:txBody>
          <a:bodyPr lIns="53578" tIns="53578" rIns="53578" bIns="53578" anchor="ctr"/>
          <a:lstStyle/>
          <a:p>
            <a:pPr defTabSz="642938">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200" dirty="0"/>
          </a:p>
        </p:txBody>
      </p:sp>
      <p:sp>
        <p:nvSpPr>
          <p:cNvPr id="11" name="Circle">
            <a:extLst>
              <a:ext uri="{FF2B5EF4-FFF2-40B4-BE49-F238E27FC236}">
                <a16:creationId xmlns:a16="http://schemas.microsoft.com/office/drawing/2014/main" id="{1F0A4A61-BB32-3F45-8059-B4C5D621997C}"/>
              </a:ext>
            </a:extLst>
          </p:cNvPr>
          <p:cNvSpPr/>
          <p:nvPr/>
        </p:nvSpPr>
        <p:spPr>
          <a:xfrm>
            <a:off x="6874848" y="5388343"/>
            <a:ext cx="513812" cy="511138"/>
          </a:xfrm>
          <a:prstGeom prst="ellipse">
            <a:avLst/>
          </a:prstGeom>
          <a:solidFill>
            <a:srgbClr val="FFFFFF"/>
          </a:solidFill>
          <a:ln w="101600">
            <a:solidFill>
              <a:schemeClr val="accent1"/>
            </a:solidFill>
            <a:miter lim="400000"/>
          </a:ln>
        </p:spPr>
        <p:txBody>
          <a:bodyPr lIns="53578" tIns="53578" rIns="53578" bIns="53578" anchor="ctr"/>
          <a:lstStyle/>
          <a:p>
            <a:pPr defTabSz="642938">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200" dirty="0"/>
          </a:p>
        </p:txBody>
      </p:sp>
      <p:sp>
        <p:nvSpPr>
          <p:cNvPr id="12" name="APGAR">
            <a:extLst>
              <a:ext uri="{FF2B5EF4-FFF2-40B4-BE49-F238E27FC236}">
                <a16:creationId xmlns:a16="http://schemas.microsoft.com/office/drawing/2014/main" id="{FFCC71E2-C46E-A946-B0B9-CA6326A97C4C}"/>
              </a:ext>
            </a:extLst>
          </p:cNvPr>
          <p:cNvSpPr txBox="1"/>
          <p:nvPr/>
        </p:nvSpPr>
        <p:spPr>
          <a:xfrm>
            <a:off x="5967471" y="4236782"/>
            <a:ext cx="2338783" cy="82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4400">
                <a:latin typeface="Arial Black"/>
                <a:ea typeface="Arial Black"/>
                <a:cs typeface="Arial Black"/>
                <a:sym typeface="Arial Black"/>
              </a:defRPr>
            </a:lvl1pPr>
          </a:lstStyle>
          <a:p>
            <a:r>
              <a:rPr dirty="0"/>
              <a:t>APGAR</a:t>
            </a:r>
          </a:p>
        </p:txBody>
      </p:sp>
      <p:sp>
        <p:nvSpPr>
          <p:cNvPr id="13" name="CANS">
            <a:extLst>
              <a:ext uri="{FF2B5EF4-FFF2-40B4-BE49-F238E27FC236}">
                <a16:creationId xmlns:a16="http://schemas.microsoft.com/office/drawing/2014/main" id="{F3A75A9E-F6FF-364D-89A0-6B1261417027}"/>
              </a:ext>
            </a:extLst>
          </p:cNvPr>
          <p:cNvSpPr txBox="1"/>
          <p:nvPr/>
        </p:nvSpPr>
        <p:spPr>
          <a:xfrm>
            <a:off x="16426150" y="4215720"/>
            <a:ext cx="1861088" cy="80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4300">
                <a:latin typeface="Arial Black"/>
                <a:ea typeface="Arial Black"/>
                <a:cs typeface="Arial Black"/>
                <a:sym typeface="Arial Black"/>
              </a:defRPr>
            </a:lvl1pPr>
          </a:lstStyle>
          <a:p>
            <a:r>
              <a:rPr dirty="0"/>
              <a:t>CANS</a:t>
            </a:r>
          </a:p>
        </p:txBody>
      </p:sp>
    </p:spTree>
    <p:extLst>
      <p:ext uri="{BB962C8B-B14F-4D97-AF65-F5344CB8AC3E}">
        <p14:creationId xmlns:p14="http://schemas.microsoft.com/office/powerpoint/2010/main" val="33340772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10C6A58-8DD4-2B45-9959-E37C88872EB0}"/>
              </a:ext>
            </a:extLst>
          </p:cNvPr>
          <p:cNvSpPr/>
          <p:nvPr/>
        </p:nvSpPr>
        <p:spPr>
          <a:xfrm>
            <a:off x="8168640" y="4572000"/>
            <a:ext cx="4419600" cy="7559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a:extLst>
              <a:ext uri="{FF2B5EF4-FFF2-40B4-BE49-F238E27FC236}">
                <a16:creationId xmlns:a16="http://schemas.microsoft.com/office/drawing/2014/main" id="{F00E3223-B90D-4B4A-B41D-F789D44CA862}"/>
              </a:ext>
            </a:extLst>
          </p:cNvPr>
          <p:cNvSpPr>
            <a:spLocks noGrp="1"/>
          </p:cNvSpPr>
          <p:nvPr>
            <p:ph type="title"/>
          </p:nvPr>
        </p:nvSpPr>
        <p:spPr/>
        <p:txBody>
          <a:bodyPr/>
          <a:lstStyle/>
          <a:p>
            <a:r>
              <a:rPr lang="en-US" b="1" dirty="0">
                <a:solidFill>
                  <a:schemeClr val="accent1">
                    <a:lumMod val="75000"/>
                  </a:schemeClr>
                </a:solidFill>
              </a:rPr>
              <a:t>Expert Perspective Tools</a:t>
            </a:r>
          </a:p>
        </p:txBody>
      </p:sp>
      <p:pic>
        <p:nvPicPr>
          <p:cNvPr id="29" name="Content Placeholder 28">
            <a:extLst>
              <a:ext uri="{FF2B5EF4-FFF2-40B4-BE49-F238E27FC236}">
                <a16:creationId xmlns:a16="http://schemas.microsoft.com/office/drawing/2014/main" id="{391B061E-30D9-D84A-8A05-589B8559C257}"/>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768002" y="3855840"/>
            <a:ext cx="6283324" cy="8702676"/>
          </a:xfrm>
        </p:spPr>
      </p:pic>
      <p:grpSp>
        <p:nvGrpSpPr>
          <p:cNvPr id="4" name="Group 102">
            <a:extLst>
              <a:ext uri="{FF2B5EF4-FFF2-40B4-BE49-F238E27FC236}">
                <a16:creationId xmlns:a16="http://schemas.microsoft.com/office/drawing/2014/main" id="{58730CFD-1D29-8D46-AB10-AB8DF3C4A719}"/>
              </a:ext>
            </a:extLst>
          </p:cNvPr>
          <p:cNvGrpSpPr/>
          <p:nvPr/>
        </p:nvGrpSpPr>
        <p:grpSpPr>
          <a:xfrm>
            <a:off x="8700111" y="5015731"/>
            <a:ext cx="3297646" cy="3173990"/>
            <a:chOff x="0" y="0"/>
            <a:chExt cx="2237990" cy="2238002"/>
          </a:xfrm>
        </p:grpSpPr>
        <p:grpSp>
          <p:nvGrpSpPr>
            <p:cNvPr id="5" name="Group 93">
              <a:extLst>
                <a:ext uri="{FF2B5EF4-FFF2-40B4-BE49-F238E27FC236}">
                  <a16:creationId xmlns:a16="http://schemas.microsoft.com/office/drawing/2014/main" id="{CB97F5FB-4D4E-5A48-BD00-0C49E99BB7B4}"/>
                </a:ext>
              </a:extLst>
            </p:cNvPr>
            <p:cNvGrpSpPr/>
            <p:nvPr/>
          </p:nvGrpSpPr>
          <p:grpSpPr>
            <a:xfrm>
              <a:off x="0" y="0"/>
              <a:ext cx="2237991" cy="2238003"/>
              <a:chOff x="0" y="0"/>
              <a:chExt cx="2237990" cy="2238002"/>
            </a:xfrm>
          </p:grpSpPr>
          <p:sp>
            <p:nvSpPr>
              <p:cNvPr id="14" name="Shape 91">
                <a:extLst>
                  <a:ext uri="{FF2B5EF4-FFF2-40B4-BE49-F238E27FC236}">
                    <a16:creationId xmlns:a16="http://schemas.microsoft.com/office/drawing/2014/main" id="{F2A9718B-B77F-9E45-9F02-41D71C2A6B78}"/>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D6CDD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5" name="Shape 92">
                <a:extLst>
                  <a:ext uri="{FF2B5EF4-FFF2-40B4-BE49-F238E27FC236}">
                    <a16:creationId xmlns:a16="http://schemas.microsoft.com/office/drawing/2014/main" id="{85595E41-AF2A-0545-910E-3E3E4C5CB92A}"/>
                  </a:ext>
                </a:extLst>
              </p:cNvPr>
              <p:cNvSpPr/>
              <p:nvPr/>
            </p:nvSpPr>
            <p:spPr>
              <a:xfrm>
                <a:off x="152400" y="152400"/>
                <a:ext cx="1930400"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9F3E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6" name="Group 101">
              <a:extLst>
                <a:ext uri="{FF2B5EF4-FFF2-40B4-BE49-F238E27FC236}">
                  <a16:creationId xmlns:a16="http://schemas.microsoft.com/office/drawing/2014/main" id="{61E5312A-A531-4F44-84A1-CA706D0B3151}"/>
                </a:ext>
              </a:extLst>
            </p:cNvPr>
            <p:cNvGrpSpPr/>
            <p:nvPr/>
          </p:nvGrpSpPr>
          <p:grpSpPr>
            <a:xfrm>
              <a:off x="431800" y="266700"/>
              <a:ext cx="1476158" cy="1816282"/>
              <a:chOff x="0" y="0"/>
              <a:chExt cx="1476157" cy="1816281"/>
            </a:xfrm>
          </p:grpSpPr>
          <p:sp>
            <p:nvSpPr>
              <p:cNvPr id="7" name="Shape 94">
                <a:extLst>
                  <a:ext uri="{FF2B5EF4-FFF2-40B4-BE49-F238E27FC236}">
                    <a16:creationId xmlns:a16="http://schemas.microsoft.com/office/drawing/2014/main" id="{13D4D2BF-728A-4144-B06F-A322C6B4AEF0}"/>
                  </a:ext>
                </a:extLst>
              </p:cNvPr>
              <p:cNvSpPr/>
              <p:nvPr/>
            </p:nvSpPr>
            <p:spPr>
              <a:xfrm>
                <a:off x="351366" y="1062566"/>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4844" y="1112"/>
                    </a:moveTo>
                    <a:cubicBezTo>
                      <a:pt x="4844" y="1112"/>
                      <a:pt x="5109" y="13327"/>
                      <a:pt x="0" y="16427"/>
                    </a:cubicBezTo>
                    <a:cubicBezTo>
                      <a:pt x="11651" y="19764"/>
                      <a:pt x="21600" y="16578"/>
                      <a:pt x="21600" y="16578"/>
                    </a:cubicBezTo>
                    <a:cubicBezTo>
                      <a:pt x="21600" y="16578"/>
                      <a:pt x="17717" y="14118"/>
                      <a:pt x="17207" y="1868"/>
                    </a:cubicBezTo>
                    <a:cubicBezTo>
                      <a:pt x="17052" y="-1836"/>
                      <a:pt x="4844" y="1112"/>
                      <a:pt x="4844" y="1112"/>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8" name="Shape 95">
                <a:extLst>
                  <a:ext uri="{FF2B5EF4-FFF2-40B4-BE49-F238E27FC236}">
                    <a16:creationId xmlns:a16="http://schemas.microsoft.com/office/drawing/2014/main" id="{461E4E2C-FBF4-C343-803C-5C5BA3B98852}"/>
                  </a:ext>
                </a:extLst>
              </p:cNvPr>
              <p:cNvSpPr/>
              <p:nvPr/>
            </p:nvSpPr>
            <p:spPr>
              <a:xfrm>
                <a:off x="177800" y="723900"/>
                <a:ext cx="1031855" cy="850898"/>
              </a:xfrm>
              <a:custGeom>
                <a:avLst/>
                <a:gdLst/>
                <a:ahLst/>
                <a:cxnLst>
                  <a:cxn ang="0">
                    <a:pos x="wd2" y="hd2"/>
                  </a:cxn>
                  <a:cxn ang="5400000">
                    <a:pos x="wd2" y="hd2"/>
                  </a:cxn>
                  <a:cxn ang="10800000">
                    <a:pos x="wd2" y="hd2"/>
                  </a:cxn>
                  <a:cxn ang="16200000">
                    <a:pos x="wd2" y="hd2"/>
                  </a:cxn>
                </a:cxnLst>
                <a:rect l="0" t="0" r="r" b="b"/>
                <a:pathLst>
                  <a:path w="21121" h="21105" extrusionOk="0">
                    <a:moveTo>
                      <a:pt x="6549" y="13452"/>
                    </a:moveTo>
                    <a:lnTo>
                      <a:pt x="6226" y="16887"/>
                    </a:lnTo>
                    <a:cubicBezTo>
                      <a:pt x="6226" y="16887"/>
                      <a:pt x="8071" y="19182"/>
                      <a:pt x="10616" y="20048"/>
                    </a:cubicBezTo>
                    <a:cubicBezTo>
                      <a:pt x="13162" y="20914"/>
                      <a:pt x="15533" y="21105"/>
                      <a:pt x="15533" y="21105"/>
                    </a:cubicBezTo>
                    <a:cubicBezTo>
                      <a:pt x="15533" y="21105"/>
                      <a:pt x="14575" y="16431"/>
                      <a:pt x="14672" y="13872"/>
                    </a:cubicBezTo>
                    <a:cubicBezTo>
                      <a:pt x="14770" y="11313"/>
                      <a:pt x="6549" y="13452"/>
                      <a:pt x="6549" y="13452"/>
                    </a:cubicBezTo>
                    <a:close/>
                    <a:moveTo>
                      <a:pt x="1884" y="1290"/>
                    </a:moveTo>
                    <a:cubicBezTo>
                      <a:pt x="1884" y="1290"/>
                      <a:pt x="1191" y="-495"/>
                      <a:pt x="498" y="135"/>
                    </a:cubicBezTo>
                    <a:cubicBezTo>
                      <a:pt x="-195" y="765"/>
                      <a:pt x="-240" y="3167"/>
                      <a:pt x="844" y="4816"/>
                    </a:cubicBezTo>
                    <a:cubicBezTo>
                      <a:pt x="1929" y="6464"/>
                      <a:pt x="2404" y="6435"/>
                      <a:pt x="2404" y="6435"/>
                    </a:cubicBezTo>
                    <a:cubicBezTo>
                      <a:pt x="2404" y="6435"/>
                      <a:pt x="1884" y="1290"/>
                      <a:pt x="1884" y="1290"/>
                    </a:cubicBezTo>
                    <a:close/>
                    <a:moveTo>
                      <a:pt x="19236" y="1290"/>
                    </a:moveTo>
                    <a:cubicBezTo>
                      <a:pt x="19236" y="1290"/>
                      <a:pt x="19929" y="-495"/>
                      <a:pt x="20622" y="135"/>
                    </a:cubicBezTo>
                    <a:cubicBezTo>
                      <a:pt x="21315" y="765"/>
                      <a:pt x="21360" y="3167"/>
                      <a:pt x="20276" y="4816"/>
                    </a:cubicBezTo>
                    <a:cubicBezTo>
                      <a:pt x="19191" y="6464"/>
                      <a:pt x="18716" y="6435"/>
                      <a:pt x="18716" y="6435"/>
                    </a:cubicBezTo>
                    <a:cubicBezTo>
                      <a:pt x="18716" y="6435"/>
                      <a:pt x="19236" y="1290"/>
                      <a:pt x="19236" y="1290"/>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9" name="Shape 96">
                <a:extLst>
                  <a:ext uri="{FF2B5EF4-FFF2-40B4-BE49-F238E27FC236}">
                    <a16:creationId xmlns:a16="http://schemas.microsoft.com/office/drawing/2014/main" id="{A54F8A59-A156-E641-BBCC-5D0E777C0B8F}"/>
                  </a:ext>
                </a:extLst>
              </p:cNvPr>
              <p:cNvSpPr/>
              <p:nvPr/>
            </p:nvSpPr>
            <p:spPr>
              <a:xfrm>
                <a:off x="266700" y="241300"/>
                <a:ext cx="881133"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1" y="5463"/>
                      <a:pt x="18822" y="0"/>
                      <a:pt x="10452" y="0"/>
                    </a:cubicBezTo>
                    <a:cubicBezTo>
                      <a:pt x="2082" y="0"/>
                      <a:pt x="67" y="5462"/>
                      <a:pt x="20" y="6039"/>
                    </a:cubicBezTo>
                    <a:cubicBezTo>
                      <a:pt x="-76" y="7190"/>
                      <a:pt x="111" y="13705"/>
                      <a:pt x="2016" y="16177"/>
                    </a:cubicBezTo>
                    <a:cubicBezTo>
                      <a:pt x="3908" y="18631"/>
                      <a:pt x="8659" y="21555"/>
                      <a:pt x="10681" y="21598"/>
                    </a:cubicBezTo>
                    <a:cubicBezTo>
                      <a:pt x="10694" y="21598"/>
                      <a:pt x="10709"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0" name="Shape 97">
                <a:extLst>
                  <a:ext uri="{FF2B5EF4-FFF2-40B4-BE49-F238E27FC236}">
                    <a16:creationId xmlns:a16="http://schemas.microsoft.com/office/drawing/2014/main" id="{DAACAD95-449B-374F-9578-B38E4D57F36B}"/>
                  </a:ext>
                </a:extLst>
              </p:cNvPr>
              <p:cNvSpPr/>
              <p:nvPr/>
            </p:nvSpPr>
            <p:spPr>
              <a:xfrm>
                <a:off x="253999" y="279400"/>
                <a:ext cx="894920" cy="527894"/>
              </a:xfrm>
              <a:custGeom>
                <a:avLst/>
                <a:gdLst/>
                <a:ahLst/>
                <a:cxnLst>
                  <a:cxn ang="0">
                    <a:pos x="wd2" y="hd2"/>
                  </a:cxn>
                  <a:cxn ang="5400000">
                    <a:pos x="wd2" y="hd2"/>
                  </a:cxn>
                  <a:cxn ang="10800000">
                    <a:pos x="wd2" y="hd2"/>
                  </a:cxn>
                  <a:cxn ang="16200000">
                    <a:pos x="wd2" y="hd2"/>
                  </a:cxn>
                </a:cxnLst>
                <a:rect l="0" t="0" r="r" b="b"/>
                <a:pathLst>
                  <a:path w="20843" h="21600" extrusionOk="0">
                    <a:moveTo>
                      <a:pt x="20560" y="10192"/>
                    </a:moveTo>
                    <a:cubicBezTo>
                      <a:pt x="19851" y="4865"/>
                      <a:pt x="18117" y="3005"/>
                      <a:pt x="15954" y="1635"/>
                    </a:cubicBezTo>
                    <a:cubicBezTo>
                      <a:pt x="13875" y="319"/>
                      <a:pt x="12372" y="21"/>
                      <a:pt x="10431" y="0"/>
                    </a:cubicBezTo>
                    <a:cubicBezTo>
                      <a:pt x="10423" y="0"/>
                      <a:pt x="10174" y="0"/>
                      <a:pt x="10166" y="0"/>
                    </a:cubicBezTo>
                    <a:cubicBezTo>
                      <a:pt x="8225" y="21"/>
                      <a:pt x="6722" y="319"/>
                      <a:pt x="4643" y="1635"/>
                    </a:cubicBezTo>
                    <a:cubicBezTo>
                      <a:pt x="2480" y="3005"/>
                      <a:pt x="1087" y="4865"/>
                      <a:pt x="378" y="10192"/>
                    </a:cubicBezTo>
                    <a:cubicBezTo>
                      <a:pt x="-331" y="15519"/>
                      <a:pt x="174" y="21600"/>
                      <a:pt x="174" y="21600"/>
                    </a:cubicBezTo>
                    <a:cubicBezTo>
                      <a:pt x="174" y="21600"/>
                      <a:pt x="39" y="18864"/>
                      <a:pt x="1740" y="16609"/>
                    </a:cubicBezTo>
                    <a:cubicBezTo>
                      <a:pt x="3423" y="14376"/>
                      <a:pt x="6802" y="13733"/>
                      <a:pt x="10298" y="13720"/>
                    </a:cubicBezTo>
                    <a:cubicBezTo>
                      <a:pt x="13795" y="13733"/>
                      <a:pt x="17174" y="14376"/>
                      <a:pt x="18857" y="16609"/>
                    </a:cubicBezTo>
                    <a:cubicBezTo>
                      <a:pt x="20558" y="18864"/>
                      <a:pt x="20423" y="21600"/>
                      <a:pt x="20423" y="21600"/>
                    </a:cubicBezTo>
                    <a:cubicBezTo>
                      <a:pt x="20423" y="21600"/>
                      <a:pt x="21269" y="15519"/>
                      <a:pt x="20560" y="10192"/>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1" name="Shape 98">
                <a:extLst>
                  <a:ext uri="{FF2B5EF4-FFF2-40B4-BE49-F238E27FC236}">
                    <a16:creationId xmlns:a16="http://schemas.microsoft.com/office/drawing/2014/main" id="{7E33E4DE-74A7-0640-9934-494E77698EC3}"/>
                  </a:ext>
                </a:extLst>
              </p:cNvPr>
              <p:cNvSpPr/>
              <p:nvPr/>
            </p:nvSpPr>
            <p:spPr>
              <a:xfrm>
                <a:off x="381000" y="711200"/>
                <a:ext cx="661740" cy="192038"/>
              </a:xfrm>
              <a:custGeom>
                <a:avLst/>
                <a:gdLst/>
                <a:ahLst/>
                <a:cxnLst>
                  <a:cxn ang="0">
                    <a:pos x="wd2" y="hd2"/>
                  </a:cxn>
                  <a:cxn ang="5400000">
                    <a:pos x="wd2" y="hd2"/>
                  </a:cxn>
                  <a:cxn ang="10800000">
                    <a:pos x="wd2" y="hd2"/>
                  </a:cxn>
                  <a:cxn ang="16200000">
                    <a:pos x="wd2" y="hd2"/>
                  </a:cxn>
                </a:cxnLst>
                <a:rect l="0" t="0" r="r" b="b"/>
                <a:pathLst>
                  <a:path w="21600" h="21600" extrusionOk="0">
                    <a:moveTo>
                      <a:pt x="6561" y="18927"/>
                    </a:moveTo>
                    <a:lnTo>
                      <a:pt x="1821" y="18927"/>
                    </a:lnTo>
                    <a:cubicBezTo>
                      <a:pt x="1244" y="18927"/>
                      <a:pt x="776" y="17312"/>
                      <a:pt x="776" y="15327"/>
                    </a:cubicBezTo>
                    <a:lnTo>
                      <a:pt x="776" y="6273"/>
                    </a:lnTo>
                    <a:cubicBezTo>
                      <a:pt x="776" y="4288"/>
                      <a:pt x="1244" y="2673"/>
                      <a:pt x="1821" y="2673"/>
                    </a:cubicBezTo>
                    <a:lnTo>
                      <a:pt x="7654" y="2673"/>
                    </a:lnTo>
                    <a:cubicBezTo>
                      <a:pt x="8033" y="2673"/>
                      <a:pt x="8411" y="3200"/>
                      <a:pt x="8593" y="3986"/>
                    </a:cubicBezTo>
                    <a:cubicBezTo>
                      <a:pt x="8722" y="4536"/>
                      <a:pt x="8759" y="5189"/>
                      <a:pt x="8707" y="5982"/>
                    </a:cubicBezTo>
                    <a:cubicBezTo>
                      <a:pt x="8591" y="7783"/>
                      <a:pt x="8483" y="9407"/>
                      <a:pt x="8379" y="10958"/>
                    </a:cubicBezTo>
                    <a:cubicBezTo>
                      <a:pt x="8299" y="12151"/>
                      <a:pt x="8222" y="13298"/>
                      <a:pt x="8147" y="14449"/>
                    </a:cubicBezTo>
                    <a:cubicBezTo>
                      <a:pt x="8005" y="16620"/>
                      <a:pt x="7402" y="18927"/>
                      <a:pt x="6561" y="18927"/>
                    </a:cubicBezTo>
                    <a:close/>
                    <a:moveTo>
                      <a:pt x="7654" y="0"/>
                    </a:moveTo>
                    <a:lnTo>
                      <a:pt x="1821" y="0"/>
                    </a:lnTo>
                    <a:cubicBezTo>
                      <a:pt x="817" y="0"/>
                      <a:pt x="0" y="2814"/>
                      <a:pt x="0" y="6273"/>
                    </a:cubicBezTo>
                    <a:lnTo>
                      <a:pt x="0" y="15327"/>
                    </a:lnTo>
                    <a:cubicBezTo>
                      <a:pt x="0" y="18786"/>
                      <a:pt x="817" y="21600"/>
                      <a:pt x="1821" y="21600"/>
                    </a:cubicBezTo>
                    <a:lnTo>
                      <a:pt x="6561" y="21600"/>
                    </a:lnTo>
                    <a:cubicBezTo>
                      <a:pt x="7804" y="21600"/>
                      <a:pt x="8696" y="18218"/>
                      <a:pt x="8904" y="15036"/>
                    </a:cubicBezTo>
                    <a:cubicBezTo>
                      <a:pt x="8973" y="13975"/>
                      <a:pt x="9043" y="12917"/>
                      <a:pt x="9117" y="11824"/>
                    </a:cubicBezTo>
                    <a:lnTo>
                      <a:pt x="9150" y="11329"/>
                    </a:lnTo>
                    <a:cubicBezTo>
                      <a:pt x="9249" y="9842"/>
                      <a:pt x="9353" y="8282"/>
                      <a:pt x="9464" y="6564"/>
                    </a:cubicBezTo>
                    <a:cubicBezTo>
                      <a:pt x="9567" y="4973"/>
                      <a:pt x="9475" y="3504"/>
                      <a:pt x="9198" y="2314"/>
                    </a:cubicBezTo>
                    <a:cubicBezTo>
                      <a:pt x="8866" y="887"/>
                      <a:pt x="8274" y="0"/>
                      <a:pt x="7654" y="0"/>
                    </a:cubicBezTo>
                    <a:close/>
                    <a:moveTo>
                      <a:pt x="19779" y="18927"/>
                    </a:moveTo>
                    <a:lnTo>
                      <a:pt x="15039" y="18927"/>
                    </a:lnTo>
                    <a:cubicBezTo>
                      <a:pt x="14199" y="18927"/>
                      <a:pt x="13595" y="16620"/>
                      <a:pt x="13453" y="14449"/>
                    </a:cubicBezTo>
                    <a:cubicBezTo>
                      <a:pt x="13378" y="13300"/>
                      <a:pt x="13301" y="12150"/>
                      <a:pt x="13221" y="10960"/>
                    </a:cubicBezTo>
                    <a:cubicBezTo>
                      <a:pt x="13117" y="9408"/>
                      <a:pt x="13009" y="7783"/>
                      <a:pt x="12893" y="5982"/>
                    </a:cubicBezTo>
                    <a:cubicBezTo>
                      <a:pt x="12841" y="5189"/>
                      <a:pt x="12878" y="4536"/>
                      <a:pt x="13007" y="3985"/>
                    </a:cubicBezTo>
                    <a:cubicBezTo>
                      <a:pt x="13189" y="3200"/>
                      <a:pt x="13567" y="2673"/>
                      <a:pt x="13946" y="2673"/>
                    </a:cubicBezTo>
                    <a:lnTo>
                      <a:pt x="19779" y="2673"/>
                    </a:lnTo>
                    <a:cubicBezTo>
                      <a:pt x="20356" y="2673"/>
                      <a:pt x="20824" y="4288"/>
                      <a:pt x="20824" y="6273"/>
                    </a:cubicBezTo>
                    <a:lnTo>
                      <a:pt x="20824" y="15327"/>
                    </a:lnTo>
                    <a:cubicBezTo>
                      <a:pt x="20824" y="17312"/>
                      <a:pt x="20356" y="18927"/>
                      <a:pt x="19779" y="18927"/>
                    </a:cubicBezTo>
                    <a:close/>
                    <a:moveTo>
                      <a:pt x="19779" y="0"/>
                    </a:moveTo>
                    <a:lnTo>
                      <a:pt x="13946" y="0"/>
                    </a:lnTo>
                    <a:cubicBezTo>
                      <a:pt x="13326" y="0"/>
                      <a:pt x="12734" y="887"/>
                      <a:pt x="12402" y="2314"/>
                    </a:cubicBezTo>
                    <a:cubicBezTo>
                      <a:pt x="12125" y="3504"/>
                      <a:pt x="12033" y="4973"/>
                      <a:pt x="12136" y="6564"/>
                    </a:cubicBezTo>
                    <a:cubicBezTo>
                      <a:pt x="12244" y="8246"/>
                      <a:pt x="12347" y="9777"/>
                      <a:pt x="12444" y="11238"/>
                    </a:cubicBezTo>
                    <a:lnTo>
                      <a:pt x="12473" y="11667"/>
                    </a:lnTo>
                    <a:cubicBezTo>
                      <a:pt x="12550" y="12815"/>
                      <a:pt x="12624" y="13924"/>
                      <a:pt x="12696" y="15036"/>
                    </a:cubicBezTo>
                    <a:cubicBezTo>
                      <a:pt x="12904" y="18218"/>
                      <a:pt x="13796" y="21600"/>
                      <a:pt x="15039" y="21600"/>
                    </a:cubicBezTo>
                    <a:lnTo>
                      <a:pt x="19779" y="21600"/>
                    </a:lnTo>
                    <a:cubicBezTo>
                      <a:pt x="20783" y="21600"/>
                      <a:pt x="21600" y="18786"/>
                      <a:pt x="21600" y="15327"/>
                    </a:cubicBezTo>
                    <a:lnTo>
                      <a:pt x="21600" y="6273"/>
                    </a:lnTo>
                    <a:cubicBezTo>
                      <a:pt x="21600" y="2814"/>
                      <a:pt x="20783" y="0"/>
                      <a:pt x="19779" y="0"/>
                    </a:cubicBezTo>
                    <a:close/>
                  </a:path>
                </a:pathLst>
              </a:custGeom>
              <a:solidFill>
                <a:srgbClr val="7F8E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2" name="Shape 99">
                <a:extLst>
                  <a:ext uri="{FF2B5EF4-FFF2-40B4-BE49-F238E27FC236}">
                    <a16:creationId xmlns:a16="http://schemas.microsoft.com/office/drawing/2014/main" id="{967AA3C4-B5B8-504E-B6BE-86081F0CF9E8}"/>
                  </a:ext>
                </a:extLst>
              </p:cNvPr>
              <p:cNvSpPr/>
              <p:nvPr/>
            </p:nvSpPr>
            <p:spPr>
              <a:xfrm>
                <a:off x="0" y="0"/>
                <a:ext cx="1401210" cy="765833"/>
              </a:xfrm>
              <a:custGeom>
                <a:avLst/>
                <a:gdLst/>
                <a:ahLst/>
                <a:cxnLst>
                  <a:cxn ang="0">
                    <a:pos x="wd2" y="hd2"/>
                  </a:cxn>
                  <a:cxn ang="5400000">
                    <a:pos x="wd2" y="hd2"/>
                  </a:cxn>
                  <a:cxn ang="10800000">
                    <a:pos x="wd2" y="hd2"/>
                  </a:cxn>
                  <a:cxn ang="16200000">
                    <a:pos x="wd2" y="hd2"/>
                  </a:cxn>
                </a:cxnLst>
                <a:rect l="0" t="0" r="r" b="b"/>
                <a:pathLst>
                  <a:path w="21600" h="21600" extrusionOk="0">
                    <a:moveTo>
                      <a:pt x="18127" y="14853"/>
                    </a:moveTo>
                    <a:lnTo>
                      <a:pt x="21600" y="8835"/>
                    </a:lnTo>
                    <a:lnTo>
                      <a:pt x="10792" y="2"/>
                    </a:lnTo>
                    <a:lnTo>
                      <a:pt x="10791" y="0"/>
                    </a:lnTo>
                    <a:lnTo>
                      <a:pt x="10790" y="1"/>
                    </a:lnTo>
                    <a:lnTo>
                      <a:pt x="10788" y="0"/>
                    </a:lnTo>
                    <a:lnTo>
                      <a:pt x="10788" y="2"/>
                    </a:lnTo>
                    <a:lnTo>
                      <a:pt x="0" y="8737"/>
                    </a:lnTo>
                    <a:lnTo>
                      <a:pt x="3605" y="14991"/>
                    </a:lnTo>
                    <a:lnTo>
                      <a:pt x="3660" y="14942"/>
                    </a:lnTo>
                    <a:lnTo>
                      <a:pt x="4088" y="21600"/>
                    </a:lnTo>
                    <a:cubicBezTo>
                      <a:pt x="4088" y="21600"/>
                      <a:pt x="3998" y="19981"/>
                      <a:pt x="5124" y="17715"/>
                    </a:cubicBezTo>
                    <a:cubicBezTo>
                      <a:pt x="6238" y="15472"/>
                      <a:pt x="8474" y="14825"/>
                      <a:pt x="10788" y="14812"/>
                    </a:cubicBezTo>
                    <a:cubicBezTo>
                      <a:pt x="13102" y="14825"/>
                      <a:pt x="15339" y="15472"/>
                      <a:pt x="16453" y="17715"/>
                    </a:cubicBezTo>
                    <a:cubicBezTo>
                      <a:pt x="17579" y="19981"/>
                      <a:pt x="17489" y="21600"/>
                      <a:pt x="17489" y="21600"/>
                    </a:cubicBezTo>
                    <a:cubicBezTo>
                      <a:pt x="17489" y="21600"/>
                      <a:pt x="18127" y="14853"/>
                      <a:pt x="18127" y="14853"/>
                    </a:cubicBezTo>
                    <a:close/>
                  </a:path>
                </a:pathLst>
              </a:custGeom>
              <a:solidFill>
                <a:srgbClr val="6A788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3" name="Shape 100">
                <a:extLst>
                  <a:ext uri="{FF2B5EF4-FFF2-40B4-BE49-F238E27FC236}">
                    <a16:creationId xmlns:a16="http://schemas.microsoft.com/office/drawing/2014/main" id="{E5511C88-05DE-BA47-B31A-C2C51ABFB30E}"/>
                  </a:ext>
                </a:extLst>
              </p:cNvPr>
              <p:cNvSpPr/>
              <p:nvPr/>
            </p:nvSpPr>
            <p:spPr>
              <a:xfrm>
                <a:off x="1308100" y="304800"/>
                <a:ext cx="168058" cy="863377"/>
              </a:xfrm>
              <a:custGeom>
                <a:avLst/>
                <a:gdLst/>
                <a:ahLst/>
                <a:cxnLst>
                  <a:cxn ang="0">
                    <a:pos x="wd2" y="hd2"/>
                  </a:cxn>
                  <a:cxn ang="5400000">
                    <a:pos x="wd2" y="hd2"/>
                  </a:cxn>
                  <a:cxn ang="10800000">
                    <a:pos x="wd2" y="hd2"/>
                  </a:cxn>
                  <a:cxn ang="16200000">
                    <a:pos x="wd2" y="hd2"/>
                  </a:cxn>
                </a:cxnLst>
                <a:rect l="0" t="0" r="r" b="b"/>
                <a:pathLst>
                  <a:path w="21600" h="21600" extrusionOk="0">
                    <a:moveTo>
                      <a:pt x="17877" y="17692"/>
                    </a:moveTo>
                    <a:cubicBezTo>
                      <a:pt x="17877" y="17224"/>
                      <a:pt x="15927" y="16845"/>
                      <a:pt x="13522" y="16845"/>
                    </a:cubicBezTo>
                    <a:lnTo>
                      <a:pt x="12514" y="16845"/>
                    </a:lnTo>
                    <a:lnTo>
                      <a:pt x="12514" y="307"/>
                    </a:lnTo>
                    <a:lnTo>
                      <a:pt x="9086" y="0"/>
                    </a:lnTo>
                    <a:lnTo>
                      <a:pt x="9086" y="16845"/>
                    </a:lnTo>
                    <a:lnTo>
                      <a:pt x="8078" y="16845"/>
                    </a:lnTo>
                    <a:cubicBezTo>
                      <a:pt x="5673" y="16845"/>
                      <a:pt x="3723" y="17224"/>
                      <a:pt x="3723" y="17692"/>
                    </a:cubicBezTo>
                    <a:lnTo>
                      <a:pt x="0" y="21600"/>
                    </a:lnTo>
                    <a:lnTo>
                      <a:pt x="21600" y="21600"/>
                    </a:lnTo>
                    <a:cubicBezTo>
                      <a:pt x="21600" y="21600"/>
                      <a:pt x="17877" y="17692"/>
                      <a:pt x="17877" y="17692"/>
                    </a:cubicBezTo>
                    <a:close/>
                  </a:path>
                </a:pathLst>
              </a:custGeom>
              <a:solidFill>
                <a:srgbClr val="FCC16A"/>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16" name="Group 42">
            <a:extLst>
              <a:ext uri="{FF2B5EF4-FFF2-40B4-BE49-F238E27FC236}">
                <a16:creationId xmlns:a16="http://schemas.microsoft.com/office/drawing/2014/main" id="{ABDEF537-C200-434A-8582-C35F23C7DF21}"/>
              </a:ext>
            </a:extLst>
          </p:cNvPr>
          <p:cNvGrpSpPr/>
          <p:nvPr/>
        </p:nvGrpSpPr>
        <p:grpSpPr>
          <a:xfrm>
            <a:off x="8736467" y="8365863"/>
            <a:ext cx="3297650" cy="3420126"/>
            <a:chOff x="0" y="0"/>
            <a:chExt cx="2238002" cy="2238002"/>
          </a:xfrm>
        </p:grpSpPr>
        <p:grpSp>
          <p:nvGrpSpPr>
            <p:cNvPr id="17" name="Group 33">
              <a:extLst>
                <a:ext uri="{FF2B5EF4-FFF2-40B4-BE49-F238E27FC236}">
                  <a16:creationId xmlns:a16="http://schemas.microsoft.com/office/drawing/2014/main" id="{66B9B0F4-F1A7-2343-8120-15034518D48C}"/>
                </a:ext>
              </a:extLst>
            </p:cNvPr>
            <p:cNvGrpSpPr/>
            <p:nvPr/>
          </p:nvGrpSpPr>
          <p:grpSpPr>
            <a:xfrm>
              <a:off x="0" y="0"/>
              <a:ext cx="2238003" cy="2238003"/>
              <a:chOff x="0" y="0"/>
              <a:chExt cx="2238002" cy="2238002"/>
            </a:xfrm>
          </p:grpSpPr>
          <p:sp>
            <p:nvSpPr>
              <p:cNvPr id="26" name="Shape 31">
                <a:extLst>
                  <a:ext uri="{FF2B5EF4-FFF2-40B4-BE49-F238E27FC236}">
                    <a16:creationId xmlns:a16="http://schemas.microsoft.com/office/drawing/2014/main" id="{0D799B6D-75F7-6F4A-92BE-0B0315C38F2D}"/>
                  </a:ext>
                </a:extLst>
              </p:cNvPr>
              <p:cNvSpPr/>
              <p:nvPr/>
            </p:nvSpPr>
            <p:spPr>
              <a:xfrm>
                <a:off x="0" y="0"/>
                <a:ext cx="2238003"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D6CDD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7" name="Shape 32">
                <a:extLst>
                  <a:ext uri="{FF2B5EF4-FFF2-40B4-BE49-F238E27FC236}">
                    <a16:creationId xmlns:a16="http://schemas.microsoft.com/office/drawing/2014/main" id="{8A624101-66C5-1E44-B3BA-3B71EF965DB2}"/>
                  </a:ext>
                </a:extLst>
              </p:cNvPr>
              <p:cNvSpPr/>
              <p:nvPr/>
            </p:nvSpPr>
            <p:spPr>
              <a:xfrm>
                <a:off x="152400" y="152400"/>
                <a:ext cx="1930426"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4BCD3"/>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18" name="Group 41">
              <a:extLst>
                <a:ext uri="{FF2B5EF4-FFF2-40B4-BE49-F238E27FC236}">
                  <a16:creationId xmlns:a16="http://schemas.microsoft.com/office/drawing/2014/main" id="{07A002B4-7D0D-5745-B680-DA31BAFC984A}"/>
                </a:ext>
              </a:extLst>
            </p:cNvPr>
            <p:cNvGrpSpPr/>
            <p:nvPr/>
          </p:nvGrpSpPr>
          <p:grpSpPr>
            <a:xfrm>
              <a:off x="596899" y="444499"/>
              <a:ext cx="1031856" cy="1639638"/>
              <a:chOff x="0" y="0"/>
              <a:chExt cx="1031854" cy="1639636"/>
            </a:xfrm>
          </p:grpSpPr>
          <p:sp>
            <p:nvSpPr>
              <p:cNvPr id="19" name="Shape 34">
                <a:extLst>
                  <a:ext uri="{FF2B5EF4-FFF2-40B4-BE49-F238E27FC236}">
                    <a16:creationId xmlns:a16="http://schemas.microsoft.com/office/drawing/2014/main" id="{47C29F6B-C59C-E946-A9C3-43ABF4AA03D8}"/>
                  </a:ext>
                </a:extLst>
              </p:cNvPr>
              <p:cNvSpPr/>
              <p:nvPr/>
            </p:nvSpPr>
            <p:spPr>
              <a:xfrm>
                <a:off x="63500" y="762000"/>
                <a:ext cx="908498" cy="869950"/>
              </a:xfrm>
              <a:custGeom>
                <a:avLst/>
                <a:gdLst/>
                <a:ahLst/>
                <a:cxnLst>
                  <a:cxn ang="0">
                    <a:pos x="wd2" y="hd2"/>
                  </a:cxn>
                  <a:cxn ang="5400000">
                    <a:pos x="wd2" y="hd2"/>
                  </a:cxn>
                  <a:cxn ang="10800000">
                    <a:pos x="wd2" y="hd2"/>
                  </a:cxn>
                  <a:cxn ang="16200000">
                    <a:pos x="wd2" y="hd2"/>
                  </a:cxn>
                </a:cxnLst>
                <a:rect l="0" t="0" r="r" b="b"/>
                <a:pathLst>
                  <a:path w="21600" h="21600" extrusionOk="0">
                    <a:moveTo>
                      <a:pt x="319" y="329"/>
                    </a:moveTo>
                    <a:lnTo>
                      <a:pt x="0" y="18906"/>
                    </a:lnTo>
                    <a:cubicBezTo>
                      <a:pt x="3216" y="20699"/>
                      <a:pt x="6888" y="21600"/>
                      <a:pt x="10788" y="21600"/>
                    </a:cubicBezTo>
                    <a:cubicBezTo>
                      <a:pt x="14692" y="21600"/>
                      <a:pt x="18367" y="20697"/>
                      <a:pt x="21586" y="18901"/>
                    </a:cubicBezTo>
                    <a:cubicBezTo>
                      <a:pt x="21595" y="18890"/>
                      <a:pt x="21600" y="18883"/>
                      <a:pt x="21600" y="18883"/>
                    </a:cubicBezTo>
                    <a:lnTo>
                      <a:pt x="21600" y="0"/>
                    </a:lnTo>
                    <a:cubicBezTo>
                      <a:pt x="21600" y="0"/>
                      <a:pt x="14743" y="2712"/>
                      <a:pt x="10734" y="5380"/>
                    </a:cubicBezTo>
                    <a:cubicBezTo>
                      <a:pt x="6283" y="2847"/>
                      <a:pt x="319" y="329"/>
                      <a:pt x="319" y="329"/>
                    </a:cubicBezTo>
                    <a:close/>
                  </a:path>
                </a:pathLst>
              </a:custGeom>
              <a:solidFill>
                <a:srgbClr val="FBC06A"/>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0" name="Shape 35">
                <a:extLst>
                  <a:ext uri="{FF2B5EF4-FFF2-40B4-BE49-F238E27FC236}">
                    <a16:creationId xmlns:a16="http://schemas.microsoft.com/office/drawing/2014/main" id="{DB305DED-FA07-9A42-A4AC-AB46FCE11822}"/>
                  </a:ext>
                </a:extLst>
              </p:cNvPr>
              <p:cNvSpPr/>
              <p:nvPr/>
            </p:nvSpPr>
            <p:spPr>
              <a:xfrm>
                <a:off x="0" y="558800"/>
                <a:ext cx="1031855" cy="1080837"/>
              </a:xfrm>
              <a:custGeom>
                <a:avLst/>
                <a:gdLst/>
                <a:ahLst/>
                <a:cxnLst>
                  <a:cxn ang="0">
                    <a:pos x="wd2" y="hd2"/>
                  </a:cxn>
                  <a:cxn ang="5400000">
                    <a:pos x="wd2" y="hd2"/>
                  </a:cxn>
                  <a:cxn ang="10800000">
                    <a:pos x="wd2" y="hd2"/>
                  </a:cxn>
                  <a:cxn ang="16200000">
                    <a:pos x="wd2" y="hd2"/>
                  </a:cxn>
                </a:cxnLst>
                <a:rect l="0" t="0" r="r" b="b"/>
                <a:pathLst>
                  <a:path w="21121" h="21208" extrusionOk="0">
                    <a:moveTo>
                      <a:pt x="18716" y="5090"/>
                    </a:moveTo>
                    <a:cubicBezTo>
                      <a:pt x="18716" y="5090"/>
                      <a:pt x="19191" y="5114"/>
                      <a:pt x="20276" y="3810"/>
                    </a:cubicBezTo>
                    <a:cubicBezTo>
                      <a:pt x="21360" y="2505"/>
                      <a:pt x="21315" y="605"/>
                      <a:pt x="20622" y="106"/>
                    </a:cubicBezTo>
                    <a:cubicBezTo>
                      <a:pt x="19929" y="-392"/>
                      <a:pt x="19236" y="1020"/>
                      <a:pt x="19236" y="1020"/>
                    </a:cubicBezTo>
                    <a:cubicBezTo>
                      <a:pt x="19236" y="1020"/>
                      <a:pt x="18716" y="5090"/>
                      <a:pt x="18716" y="5090"/>
                    </a:cubicBezTo>
                    <a:close/>
                    <a:moveTo>
                      <a:pt x="1884" y="1020"/>
                    </a:moveTo>
                    <a:cubicBezTo>
                      <a:pt x="1884" y="1020"/>
                      <a:pt x="1191" y="-392"/>
                      <a:pt x="498" y="106"/>
                    </a:cubicBezTo>
                    <a:cubicBezTo>
                      <a:pt x="-195" y="605"/>
                      <a:pt x="-240" y="2505"/>
                      <a:pt x="844" y="3810"/>
                    </a:cubicBezTo>
                    <a:cubicBezTo>
                      <a:pt x="1929" y="5114"/>
                      <a:pt x="2404" y="5090"/>
                      <a:pt x="2404" y="5090"/>
                    </a:cubicBezTo>
                    <a:cubicBezTo>
                      <a:pt x="2404" y="5090"/>
                      <a:pt x="1884" y="1020"/>
                      <a:pt x="1884" y="1020"/>
                    </a:cubicBezTo>
                    <a:close/>
                    <a:moveTo>
                      <a:pt x="6854" y="8277"/>
                    </a:moveTo>
                    <a:cubicBezTo>
                      <a:pt x="6855" y="8151"/>
                      <a:pt x="13083" y="8207"/>
                      <a:pt x="14719" y="8207"/>
                    </a:cubicBezTo>
                    <a:cubicBezTo>
                      <a:pt x="14986" y="16515"/>
                      <a:pt x="16706" y="19356"/>
                      <a:pt x="17306" y="20101"/>
                    </a:cubicBezTo>
                    <a:cubicBezTo>
                      <a:pt x="15224" y="20816"/>
                      <a:pt x="12982" y="21208"/>
                      <a:pt x="10644" y="21208"/>
                    </a:cubicBezTo>
                    <a:cubicBezTo>
                      <a:pt x="8283" y="21208"/>
                      <a:pt x="6018" y="20809"/>
                      <a:pt x="3919" y="20081"/>
                    </a:cubicBezTo>
                    <a:cubicBezTo>
                      <a:pt x="6518" y="17787"/>
                      <a:pt x="6823" y="10554"/>
                      <a:pt x="6854" y="8277"/>
                    </a:cubicBezTo>
                    <a:close/>
                  </a:path>
                </a:pathLst>
              </a:custGeom>
              <a:solidFill>
                <a:srgbClr val="F2EBDD"/>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1" name="Shape 36">
                <a:extLst>
                  <a:ext uri="{FF2B5EF4-FFF2-40B4-BE49-F238E27FC236}">
                    <a16:creationId xmlns:a16="http://schemas.microsoft.com/office/drawing/2014/main" id="{27124E01-4180-3740-B50E-353B2E381777}"/>
                  </a:ext>
                </a:extLst>
              </p:cNvPr>
              <p:cNvSpPr/>
              <p:nvPr/>
            </p:nvSpPr>
            <p:spPr>
              <a:xfrm>
                <a:off x="317500" y="1092200"/>
                <a:ext cx="462112" cy="340655"/>
              </a:xfrm>
              <a:custGeom>
                <a:avLst/>
                <a:gdLst/>
                <a:ahLst/>
                <a:cxnLst>
                  <a:cxn ang="0">
                    <a:pos x="wd2" y="hd2"/>
                  </a:cxn>
                  <a:cxn ang="5400000">
                    <a:pos x="wd2" y="hd2"/>
                  </a:cxn>
                  <a:cxn ang="10800000">
                    <a:pos x="wd2" y="hd2"/>
                  </a:cxn>
                  <a:cxn ang="16200000">
                    <a:pos x="wd2" y="hd2"/>
                  </a:cxn>
                </a:cxnLst>
                <a:rect l="0" t="0" r="r" b="b"/>
                <a:pathLst>
                  <a:path w="21600" h="21600" extrusionOk="0">
                    <a:moveTo>
                      <a:pt x="9866" y="18765"/>
                    </a:moveTo>
                    <a:cubicBezTo>
                      <a:pt x="15579" y="20942"/>
                      <a:pt x="20559" y="21502"/>
                      <a:pt x="21600" y="21600"/>
                    </a:cubicBezTo>
                    <a:cubicBezTo>
                      <a:pt x="20596" y="16698"/>
                      <a:pt x="19660" y="9743"/>
                      <a:pt x="19192" y="0"/>
                    </a:cubicBezTo>
                    <a:cubicBezTo>
                      <a:pt x="13638" y="0"/>
                      <a:pt x="5479" y="157"/>
                      <a:pt x="875" y="157"/>
                    </a:cubicBezTo>
                    <a:cubicBezTo>
                      <a:pt x="734" y="3399"/>
                      <a:pt x="426" y="7404"/>
                      <a:pt x="0" y="11285"/>
                    </a:cubicBezTo>
                    <a:cubicBezTo>
                      <a:pt x="1612" y="13217"/>
                      <a:pt x="5192" y="16984"/>
                      <a:pt x="9866" y="18765"/>
                    </a:cubicBezTo>
                    <a:close/>
                  </a:path>
                </a:pathLst>
              </a:custGeom>
              <a:solidFill>
                <a:srgbClr val="EDE0CF"/>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2" name="Shape 37">
                <a:extLst>
                  <a:ext uri="{FF2B5EF4-FFF2-40B4-BE49-F238E27FC236}">
                    <a16:creationId xmlns:a16="http://schemas.microsoft.com/office/drawing/2014/main" id="{5C5AA5D8-E24E-AE40-B309-D402A21420B1}"/>
                  </a:ext>
                </a:extLst>
              </p:cNvPr>
              <p:cNvSpPr/>
              <p:nvPr/>
            </p:nvSpPr>
            <p:spPr>
              <a:xfrm>
                <a:off x="76199" y="76200"/>
                <a:ext cx="881134"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0" y="5463"/>
                      <a:pt x="18821" y="0"/>
                      <a:pt x="10452" y="0"/>
                    </a:cubicBezTo>
                    <a:cubicBezTo>
                      <a:pt x="2082" y="0"/>
                      <a:pt x="67" y="5462"/>
                      <a:pt x="19" y="6039"/>
                    </a:cubicBezTo>
                    <a:cubicBezTo>
                      <a:pt x="-76" y="7190"/>
                      <a:pt x="111" y="13705"/>
                      <a:pt x="2016" y="16177"/>
                    </a:cubicBezTo>
                    <a:cubicBezTo>
                      <a:pt x="3907" y="18631"/>
                      <a:pt x="8659" y="21555"/>
                      <a:pt x="10681" y="21598"/>
                    </a:cubicBezTo>
                    <a:cubicBezTo>
                      <a:pt x="10694" y="21598"/>
                      <a:pt x="10708"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F9F3E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3" name="Shape 38">
                <a:extLst>
                  <a:ext uri="{FF2B5EF4-FFF2-40B4-BE49-F238E27FC236}">
                    <a16:creationId xmlns:a16="http://schemas.microsoft.com/office/drawing/2014/main" id="{1EEEA3C2-3955-964B-8C9F-9FD7CDBC6A5D}"/>
                  </a:ext>
                </a:extLst>
              </p:cNvPr>
              <p:cNvSpPr/>
              <p:nvPr/>
            </p:nvSpPr>
            <p:spPr>
              <a:xfrm>
                <a:off x="76200" y="101599"/>
                <a:ext cx="896067" cy="503280"/>
              </a:xfrm>
              <a:custGeom>
                <a:avLst/>
                <a:gdLst/>
                <a:ahLst/>
                <a:cxnLst>
                  <a:cxn ang="0">
                    <a:pos x="wd2" y="hd2"/>
                  </a:cxn>
                  <a:cxn ang="5400000">
                    <a:pos x="wd2" y="hd2"/>
                  </a:cxn>
                  <a:cxn ang="10800000">
                    <a:pos x="wd2" y="hd2"/>
                  </a:cxn>
                  <a:cxn ang="16200000">
                    <a:pos x="wd2" y="hd2"/>
                  </a:cxn>
                </a:cxnLst>
                <a:rect l="0" t="0" r="r" b="b"/>
                <a:pathLst>
                  <a:path w="20555" h="20382" extrusionOk="0">
                    <a:moveTo>
                      <a:pt x="20280" y="9476"/>
                    </a:moveTo>
                    <a:cubicBezTo>
                      <a:pt x="19928" y="6478"/>
                      <a:pt x="17514" y="2543"/>
                      <a:pt x="15140" y="925"/>
                    </a:cubicBezTo>
                    <a:cubicBezTo>
                      <a:pt x="12936" y="-578"/>
                      <a:pt x="10757" y="111"/>
                      <a:pt x="10495" y="502"/>
                    </a:cubicBezTo>
                    <a:cubicBezTo>
                      <a:pt x="6546" y="-1218"/>
                      <a:pt x="2856" y="4182"/>
                      <a:pt x="1108" y="9326"/>
                    </a:cubicBezTo>
                    <a:cubicBezTo>
                      <a:pt x="-640" y="14469"/>
                      <a:pt x="203" y="20382"/>
                      <a:pt x="203" y="20382"/>
                    </a:cubicBezTo>
                    <a:cubicBezTo>
                      <a:pt x="203" y="20382"/>
                      <a:pt x="901" y="16355"/>
                      <a:pt x="3378" y="12819"/>
                    </a:cubicBezTo>
                    <a:cubicBezTo>
                      <a:pt x="5553" y="9712"/>
                      <a:pt x="9349" y="8658"/>
                      <a:pt x="10137" y="5358"/>
                    </a:cubicBezTo>
                    <a:cubicBezTo>
                      <a:pt x="10403" y="6953"/>
                      <a:pt x="11306" y="9058"/>
                      <a:pt x="14072" y="10230"/>
                    </a:cubicBezTo>
                    <a:cubicBezTo>
                      <a:pt x="18927" y="12287"/>
                      <a:pt x="20202" y="15403"/>
                      <a:pt x="20202" y="18067"/>
                    </a:cubicBezTo>
                    <a:cubicBezTo>
                      <a:pt x="20202" y="18729"/>
                      <a:pt x="20161" y="20064"/>
                      <a:pt x="20161" y="20064"/>
                    </a:cubicBezTo>
                    <a:cubicBezTo>
                      <a:pt x="20161" y="20064"/>
                      <a:pt x="20960" y="15257"/>
                      <a:pt x="20280" y="9476"/>
                    </a:cubicBezTo>
                    <a:close/>
                  </a:path>
                </a:pathLst>
              </a:custGeom>
              <a:solidFill>
                <a:srgbClr val="F0E6D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4" name="Shape 39">
                <a:extLst>
                  <a:ext uri="{FF2B5EF4-FFF2-40B4-BE49-F238E27FC236}">
                    <a16:creationId xmlns:a16="http://schemas.microsoft.com/office/drawing/2014/main" id="{4EF1F54E-4CD6-984A-AED9-29EC344A1E20}"/>
                  </a:ext>
                </a:extLst>
              </p:cNvPr>
              <p:cNvSpPr/>
              <p:nvPr/>
            </p:nvSpPr>
            <p:spPr>
              <a:xfrm>
                <a:off x="25400" y="-1"/>
                <a:ext cx="996989" cy="598706"/>
              </a:xfrm>
              <a:custGeom>
                <a:avLst/>
                <a:gdLst/>
                <a:ahLst/>
                <a:cxnLst>
                  <a:cxn ang="0">
                    <a:pos x="wd2" y="hd2"/>
                  </a:cxn>
                  <a:cxn ang="5400000">
                    <a:pos x="wd2" y="hd2"/>
                  </a:cxn>
                  <a:cxn ang="10800000">
                    <a:pos x="wd2" y="hd2"/>
                  </a:cxn>
                  <a:cxn ang="16200000">
                    <a:pos x="wd2" y="hd2"/>
                  </a:cxn>
                </a:cxnLst>
                <a:rect l="0" t="0" r="r" b="b"/>
                <a:pathLst>
                  <a:path w="20830" h="20941" extrusionOk="0">
                    <a:moveTo>
                      <a:pt x="20721" y="11478"/>
                    </a:moveTo>
                    <a:cubicBezTo>
                      <a:pt x="20102" y="5652"/>
                      <a:pt x="17183" y="1191"/>
                      <a:pt x="13866" y="480"/>
                    </a:cubicBezTo>
                    <a:cubicBezTo>
                      <a:pt x="12296" y="143"/>
                      <a:pt x="11104" y="90"/>
                      <a:pt x="10608" y="908"/>
                    </a:cubicBezTo>
                    <a:cubicBezTo>
                      <a:pt x="9470" y="-659"/>
                      <a:pt x="7216" y="57"/>
                      <a:pt x="5243" y="1136"/>
                    </a:cubicBezTo>
                    <a:cubicBezTo>
                      <a:pt x="3208" y="2248"/>
                      <a:pt x="997" y="5688"/>
                      <a:pt x="201" y="10944"/>
                    </a:cubicBezTo>
                    <a:cubicBezTo>
                      <a:pt x="-595" y="16201"/>
                      <a:pt x="1234" y="20941"/>
                      <a:pt x="1234" y="20941"/>
                    </a:cubicBezTo>
                    <a:cubicBezTo>
                      <a:pt x="1234" y="20941"/>
                      <a:pt x="1771" y="16519"/>
                      <a:pt x="3927" y="13243"/>
                    </a:cubicBezTo>
                    <a:cubicBezTo>
                      <a:pt x="5828" y="10353"/>
                      <a:pt x="9524" y="9161"/>
                      <a:pt x="10278" y="5771"/>
                    </a:cubicBezTo>
                    <a:cubicBezTo>
                      <a:pt x="10514" y="7382"/>
                      <a:pt x="11331" y="9523"/>
                      <a:pt x="13866" y="10711"/>
                    </a:cubicBezTo>
                    <a:cubicBezTo>
                      <a:pt x="18288" y="12783"/>
                      <a:pt x="19449" y="15924"/>
                      <a:pt x="19449" y="18608"/>
                    </a:cubicBezTo>
                    <a:cubicBezTo>
                      <a:pt x="19449" y="19275"/>
                      <a:pt x="19412" y="20620"/>
                      <a:pt x="19412" y="20620"/>
                    </a:cubicBezTo>
                    <a:cubicBezTo>
                      <a:pt x="19412" y="20620"/>
                      <a:pt x="20001" y="19085"/>
                      <a:pt x="20301" y="17947"/>
                    </a:cubicBezTo>
                    <a:cubicBezTo>
                      <a:pt x="20691" y="16471"/>
                      <a:pt x="21005" y="14151"/>
                      <a:pt x="20721" y="11478"/>
                    </a:cubicBezTo>
                    <a:close/>
                  </a:path>
                </a:pathLst>
              </a:custGeom>
              <a:solidFill>
                <a:srgbClr val="FBC06A"/>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5" name="Shape 40">
                <a:extLst>
                  <a:ext uri="{FF2B5EF4-FFF2-40B4-BE49-F238E27FC236}">
                    <a16:creationId xmlns:a16="http://schemas.microsoft.com/office/drawing/2014/main" id="{661C6D80-3FAE-7B46-8A4A-25AD3AC8C314}"/>
                  </a:ext>
                </a:extLst>
              </p:cNvPr>
              <p:cNvSpPr/>
              <p:nvPr/>
            </p:nvSpPr>
            <p:spPr>
              <a:xfrm>
                <a:off x="0" y="63500"/>
                <a:ext cx="972160" cy="1013849"/>
              </a:xfrm>
              <a:custGeom>
                <a:avLst/>
                <a:gdLst/>
                <a:ahLst/>
                <a:cxnLst>
                  <a:cxn ang="0">
                    <a:pos x="wd2" y="hd2"/>
                  </a:cxn>
                  <a:cxn ang="5400000">
                    <a:pos x="wd2" y="hd2"/>
                  </a:cxn>
                  <a:cxn ang="10800000">
                    <a:pos x="wd2" y="hd2"/>
                  </a:cxn>
                  <a:cxn ang="16200000">
                    <a:pos x="wd2" y="hd2"/>
                  </a:cxn>
                </a:cxnLst>
                <a:rect l="0" t="0" r="r" b="b"/>
                <a:pathLst>
                  <a:path w="21273" h="21600" extrusionOk="0">
                    <a:moveTo>
                      <a:pt x="21007" y="5665"/>
                    </a:moveTo>
                    <a:cubicBezTo>
                      <a:pt x="20414" y="3046"/>
                      <a:pt x="18117" y="1477"/>
                      <a:pt x="16307" y="804"/>
                    </a:cubicBezTo>
                    <a:cubicBezTo>
                      <a:pt x="14569" y="157"/>
                      <a:pt x="13512" y="11"/>
                      <a:pt x="11702" y="0"/>
                    </a:cubicBezTo>
                    <a:cubicBezTo>
                      <a:pt x="11694" y="0"/>
                      <a:pt x="11474" y="0"/>
                      <a:pt x="11467" y="0"/>
                    </a:cubicBezTo>
                    <a:cubicBezTo>
                      <a:pt x="9844" y="11"/>
                      <a:pt x="8587" y="157"/>
                      <a:pt x="6849" y="804"/>
                    </a:cubicBezTo>
                    <a:cubicBezTo>
                      <a:pt x="5040" y="1477"/>
                      <a:pt x="2572" y="3063"/>
                      <a:pt x="1979" y="5682"/>
                    </a:cubicBezTo>
                    <a:cubicBezTo>
                      <a:pt x="1699" y="6916"/>
                      <a:pt x="1583" y="8511"/>
                      <a:pt x="1598" y="9595"/>
                    </a:cubicBezTo>
                    <a:cubicBezTo>
                      <a:pt x="881" y="9824"/>
                      <a:pt x="0" y="10530"/>
                      <a:pt x="0" y="12615"/>
                    </a:cubicBezTo>
                    <a:cubicBezTo>
                      <a:pt x="0" y="15263"/>
                      <a:pt x="1048" y="16041"/>
                      <a:pt x="1846" y="16264"/>
                    </a:cubicBezTo>
                    <a:cubicBezTo>
                      <a:pt x="2306" y="20304"/>
                      <a:pt x="5713" y="20823"/>
                      <a:pt x="7014" y="20871"/>
                    </a:cubicBezTo>
                    <a:cubicBezTo>
                      <a:pt x="7071" y="21282"/>
                      <a:pt x="7429" y="21600"/>
                      <a:pt x="7867" y="21600"/>
                    </a:cubicBezTo>
                    <a:lnTo>
                      <a:pt x="9678" y="21600"/>
                    </a:lnTo>
                    <a:cubicBezTo>
                      <a:pt x="10156" y="21600"/>
                      <a:pt x="10543" y="21223"/>
                      <a:pt x="10543" y="20758"/>
                    </a:cubicBezTo>
                    <a:lnTo>
                      <a:pt x="10543" y="20398"/>
                    </a:lnTo>
                    <a:cubicBezTo>
                      <a:pt x="10543" y="19933"/>
                      <a:pt x="10156" y="19556"/>
                      <a:pt x="9678" y="19556"/>
                    </a:cubicBezTo>
                    <a:lnTo>
                      <a:pt x="7867" y="19556"/>
                    </a:lnTo>
                    <a:cubicBezTo>
                      <a:pt x="7489" y="19556"/>
                      <a:pt x="7171" y="19794"/>
                      <a:pt x="7053" y="20124"/>
                    </a:cubicBezTo>
                    <a:cubicBezTo>
                      <a:pt x="3117" y="20019"/>
                      <a:pt x="2506" y="16932"/>
                      <a:pt x="2506" y="16167"/>
                    </a:cubicBezTo>
                    <a:lnTo>
                      <a:pt x="2506" y="9504"/>
                    </a:lnTo>
                    <a:cubicBezTo>
                      <a:pt x="2506" y="9504"/>
                      <a:pt x="2492" y="9502"/>
                      <a:pt x="2470" y="9500"/>
                    </a:cubicBezTo>
                    <a:cubicBezTo>
                      <a:pt x="2474" y="8171"/>
                      <a:pt x="2634" y="5899"/>
                      <a:pt x="3598" y="4768"/>
                    </a:cubicBezTo>
                    <a:cubicBezTo>
                      <a:pt x="5168" y="2767"/>
                      <a:pt x="8319" y="1816"/>
                      <a:pt x="11578" y="1804"/>
                    </a:cubicBezTo>
                    <a:cubicBezTo>
                      <a:pt x="14838" y="1816"/>
                      <a:pt x="17988" y="2767"/>
                      <a:pt x="19558" y="4768"/>
                    </a:cubicBezTo>
                    <a:cubicBezTo>
                      <a:pt x="21144" y="6790"/>
                      <a:pt x="21017" y="10619"/>
                      <a:pt x="21017" y="10619"/>
                    </a:cubicBezTo>
                    <a:cubicBezTo>
                      <a:pt x="21017" y="10619"/>
                      <a:pt x="21600" y="8284"/>
                      <a:pt x="21007" y="5665"/>
                    </a:cubicBezTo>
                    <a:close/>
                  </a:path>
                </a:pathLst>
              </a:custGeom>
              <a:solidFill>
                <a:srgbClr val="6A788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sp>
        <p:nvSpPr>
          <p:cNvPr id="30" name="TextBox 29">
            <a:extLst>
              <a:ext uri="{FF2B5EF4-FFF2-40B4-BE49-F238E27FC236}">
                <a16:creationId xmlns:a16="http://schemas.microsoft.com/office/drawing/2014/main" id="{7D0408AE-2F90-8746-8F96-72FEBA619653}"/>
              </a:ext>
            </a:extLst>
          </p:cNvPr>
          <p:cNvSpPr txBox="1"/>
          <p:nvPr/>
        </p:nvSpPr>
        <p:spPr>
          <a:xfrm>
            <a:off x="16299656" y="5448049"/>
            <a:ext cx="5210088"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Measurement Tool</a:t>
            </a:r>
          </a:p>
        </p:txBody>
      </p:sp>
      <p:sp>
        <p:nvSpPr>
          <p:cNvPr id="33" name="Right Arrow 32">
            <a:extLst>
              <a:ext uri="{FF2B5EF4-FFF2-40B4-BE49-F238E27FC236}">
                <a16:creationId xmlns:a16="http://schemas.microsoft.com/office/drawing/2014/main" id="{F9E75564-D87E-D642-9126-BB6B85981A91}"/>
              </a:ext>
            </a:extLst>
          </p:cNvPr>
          <p:cNvSpPr/>
          <p:nvPr/>
        </p:nvSpPr>
        <p:spPr>
          <a:xfrm>
            <a:off x="13264612" y="7627391"/>
            <a:ext cx="1828800" cy="97137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52" name="Picture 51">
            <a:extLst>
              <a:ext uri="{FF2B5EF4-FFF2-40B4-BE49-F238E27FC236}">
                <a16:creationId xmlns:a16="http://schemas.microsoft.com/office/drawing/2014/main" id="{259F7A10-0478-AE4B-8C01-80204C69B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082" y="8416002"/>
            <a:ext cx="3365592" cy="3001744"/>
          </a:xfrm>
          <a:prstGeom prst="rect">
            <a:avLst/>
          </a:prstGeom>
        </p:spPr>
      </p:pic>
      <p:sp>
        <p:nvSpPr>
          <p:cNvPr id="53" name="Right Bracket 52">
            <a:extLst>
              <a:ext uri="{FF2B5EF4-FFF2-40B4-BE49-F238E27FC236}">
                <a16:creationId xmlns:a16="http://schemas.microsoft.com/office/drawing/2014/main" id="{8F95BE3E-B343-F84B-9526-50CB220F4454}"/>
              </a:ext>
            </a:extLst>
          </p:cNvPr>
          <p:cNvSpPr/>
          <p:nvPr/>
        </p:nvSpPr>
        <p:spPr>
          <a:xfrm>
            <a:off x="6248400" y="6587371"/>
            <a:ext cx="579120" cy="3372722"/>
          </a:xfrm>
          <a:prstGeom prst="rightBracket">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55" name="Right Arrow 54">
            <a:extLst>
              <a:ext uri="{FF2B5EF4-FFF2-40B4-BE49-F238E27FC236}">
                <a16:creationId xmlns:a16="http://schemas.microsoft.com/office/drawing/2014/main" id="{C3E7F294-6ADD-384E-923E-18B5477B85AD}"/>
              </a:ext>
            </a:extLst>
          </p:cNvPr>
          <p:cNvSpPr/>
          <p:nvPr/>
        </p:nvSpPr>
        <p:spPr>
          <a:xfrm>
            <a:off x="7197652" y="7800180"/>
            <a:ext cx="821744" cy="77908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6" name="TextBox 55">
            <a:extLst>
              <a:ext uri="{FF2B5EF4-FFF2-40B4-BE49-F238E27FC236}">
                <a16:creationId xmlns:a16="http://schemas.microsoft.com/office/drawing/2014/main" id="{BF2411FA-2FEF-1746-ACCC-C71EECCD03ED}"/>
              </a:ext>
            </a:extLst>
          </p:cNvPr>
          <p:cNvSpPr txBox="1"/>
          <p:nvPr/>
        </p:nvSpPr>
        <p:spPr>
          <a:xfrm>
            <a:off x="1458392" y="12362360"/>
            <a:ext cx="4876800" cy="646331"/>
          </a:xfrm>
          <a:prstGeom prst="rect">
            <a:avLst/>
          </a:prstGeom>
          <a:noFill/>
        </p:spPr>
        <p:txBody>
          <a:bodyPr wrap="square" rtlCol="0">
            <a:spAutoFit/>
          </a:bodyPr>
          <a:lstStyle/>
          <a:p>
            <a:pPr algn="ctr"/>
            <a:r>
              <a:rPr lang="en-US" sz="3600" dirty="0">
                <a:latin typeface="+mj-lt"/>
                <a:cs typeface="Arial" panose="020B0604020202020204" pitchFamily="34" charset="0"/>
              </a:rPr>
              <a:t>Information Gathering</a:t>
            </a:r>
          </a:p>
        </p:txBody>
      </p:sp>
      <p:sp>
        <p:nvSpPr>
          <p:cNvPr id="57" name="TextBox 56">
            <a:extLst>
              <a:ext uri="{FF2B5EF4-FFF2-40B4-BE49-F238E27FC236}">
                <a16:creationId xmlns:a16="http://schemas.microsoft.com/office/drawing/2014/main" id="{CCD65337-9CE7-5C42-A9C8-C1981265630B}"/>
              </a:ext>
            </a:extLst>
          </p:cNvPr>
          <p:cNvSpPr txBox="1"/>
          <p:nvPr/>
        </p:nvSpPr>
        <p:spPr>
          <a:xfrm>
            <a:off x="7679424" y="12356086"/>
            <a:ext cx="5489692" cy="646331"/>
          </a:xfrm>
          <a:prstGeom prst="rect">
            <a:avLst/>
          </a:prstGeom>
          <a:noFill/>
        </p:spPr>
        <p:txBody>
          <a:bodyPr wrap="square" rtlCol="0">
            <a:spAutoFit/>
          </a:bodyPr>
          <a:lstStyle/>
          <a:p>
            <a:pPr algn="ctr"/>
            <a:r>
              <a:rPr lang="en-US" sz="3600" dirty="0">
                <a:latin typeface="+mj-lt"/>
                <a:cs typeface="Arial" panose="020B0604020202020204" pitchFamily="34" charset="0"/>
              </a:rPr>
              <a:t>Experts Complete Tools</a:t>
            </a:r>
          </a:p>
        </p:txBody>
      </p:sp>
      <p:grpSp>
        <p:nvGrpSpPr>
          <p:cNvPr id="124" name="Group 123">
            <a:extLst>
              <a:ext uri="{FF2B5EF4-FFF2-40B4-BE49-F238E27FC236}">
                <a16:creationId xmlns:a16="http://schemas.microsoft.com/office/drawing/2014/main" id="{40A1713F-604B-7948-8DD9-10B9658EAB0F}"/>
              </a:ext>
            </a:extLst>
          </p:cNvPr>
          <p:cNvGrpSpPr/>
          <p:nvPr/>
        </p:nvGrpSpPr>
        <p:grpSpPr>
          <a:xfrm>
            <a:off x="1576397" y="3993956"/>
            <a:ext cx="4215954" cy="3975652"/>
            <a:chOff x="788197" y="1996978"/>
            <a:chExt cx="2107977" cy="1987826"/>
          </a:xfrm>
        </p:grpSpPr>
        <p:grpSp>
          <p:nvGrpSpPr>
            <p:cNvPr id="58" name="Group 38">
              <a:extLst>
                <a:ext uri="{FF2B5EF4-FFF2-40B4-BE49-F238E27FC236}">
                  <a16:creationId xmlns:a16="http://schemas.microsoft.com/office/drawing/2014/main" id="{E342FDCF-89E5-564B-9CBF-65E38A687DBF}"/>
                </a:ext>
              </a:extLst>
            </p:cNvPr>
            <p:cNvGrpSpPr/>
            <p:nvPr/>
          </p:nvGrpSpPr>
          <p:grpSpPr>
            <a:xfrm>
              <a:off x="788197" y="2973872"/>
              <a:ext cx="978661" cy="1010932"/>
              <a:chOff x="0" y="0"/>
              <a:chExt cx="2237990" cy="2238002"/>
            </a:xfrm>
          </p:grpSpPr>
          <p:grpSp>
            <p:nvGrpSpPr>
              <p:cNvPr id="59" name="Group 30">
                <a:extLst>
                  <a:ext uri="{FF2B5EF4-FFF2-40B4-BE49-F238E27FC236}">
                    <a16:creationId xmlns:a16="http://schemas.microsoft.com/office/drawing/2014/main" id="{0CBA409B-308A-FA4A-9C55-ED0B0F3A174E}"/>
                  </a:ext>
                </a:extLst>
              </p:cNvPr>
              <p:cNvGrpSpPr/>
              <p:nvPr/>
            </p:nvGrpSpPr>
            <p:grpSpPr>
              <a:xfrm>
                <a:off x="0" y="0"/>
                <a:ext cx="2237991" cy="2238003"/>
                <a:chOff x="0" y="0"/>
                <a:chExt cx="2237990" cy="2238002"/>
              </a:xfrm>
            </p:grpSpPr>
            <p:sp>
              <p:nvSpPr>
                <p:cNvPr id="67" name="Shape 28">
                  <a:extLst>
                    <a:ext uri="{FF2B5EF4-FFF2-40B4-BE49-F238E27FC236}">
                      <a16:creationId xmlns:a16="http://schemas.microsoft.com/office/drawing/2014/main" id="{7871E959-1BD0-F245-AAF5-6DD110DB0243}"/>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E3DEE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8" name="Shape 29">
                  <a:extLst>
                    <a:ext uri="{FF2B5EF4-FFF2-40B4-BE49-F238E27FC236}">
                      <a16:creationId xmlns:a16="http://schemas.microsoft.com/office/drawing/2014/main" id="{5510D2FA-8582-F749-ADF8-D70F607EA8A2}"/>
                    </a:ext>
                  </a:extLst>
                </p:cNvPr>
                <p:cNvSpPr/>
                <p:nvPr/>
              </p:nvSpPr>
              <p:spPr>
                <a:xfrm>
                  <a:off x="152400" y="152400"/>
                  <a:ext cx="1930400"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8F3E1"/>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60" name="Group 37">
                <a:extLst>
                  <a:ext uri="{FF2B5EF4-FFF2-40B4-BE49-F238E27FC236}">
                    <a16:creationId xmlns:a16="http://schemas.microsoft.com/office/drawing/2014/main" id="{00DA9C06-A2FB-5E42-9E68-80F64766DB91}"/>
                  </a:ext>
                </a:extLst>
              </p:cNvPr>
              <p:cNvGrpSpPr/>
              <p:nvPr/>
            </p:nvGrpSpPr>
            <p:grpSpPr>
              <a:xfrm>
                <a:off x="609600" y="431800"/>
                <a:ext cx="1031855" cy="1655415"/>
                <a:chOff x="0" y="0"/>
                <a:chExt cx="1031854" cy="1655414"/>
              </a:xfrm>
            </p:grpSpPr>
            <p:sp>
              <p:nvSpPr>
                <p:cNvPr id="61" name="Shape 31">
                  <a:extLst>
                    <a:ext uri="{FF2B5EF4-FFF2-40B4-BE49-F238E27FC236}">
                      <a16:creationId xmlns:a16="http://schemas.microsoft.com/office/drawing/2014/main" id="{6E40D1A1-C77F-2E47-AC7B-851ED77DDD51}"/>
                    </a:ext>
                  </a:extLst>
                </p:cNvPr>
                <p:cNvSpPr/>
                <p:nvPr/>
              </p:nvSpPr>
              <p:spPr>
                <a:xfrm>
                  <a:off x="165100" y="901699"/>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4844" y="1112"/>
                      </a:moveTo>
                      <a:cubicBezTo>
                        <a:pt x="4844" y="1112"/>
                        <a:pt x="5109" y="13327"/>
                        <a:pt x="0" y="16427"/>
                      </a:cubicBezTo>
                      <a:cubicBezTo>
                        <a:pt x="11651" y="19764"/>
                        <a:pt x="21600" y="16578"/>
                        <a:pt x="21600" y="16578"/>
                      </a:cubicBezTo>
                      <a:cubicBezTo>
                        <a:pt x="21600" y="16578"/>
                        <a:pt x="17717" y="14118"/>
                        <a:pt x="17207" y="1868"/>
                      </a:cubicBezTo>
                      <a:cubicBezTo>
                        <a:pt x="17052" y="-1836"/>
                        <a:pt x="4844" y="1112"/>
                        <a:pt x="4844" y="1112"/>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2" name="Shape 32">
                  <a:extLst>
                    <a:ext uri="{FF2B5EF4-FFF2-40B4-BE49-F238E27FC236}">
                      <a16:creationId xmlns:a16="http://schemas.microsoft.com/office/drawing/2014/main" id="{49996AA4-6202-A542-B27C-9DF258DF2CBE}"/>
                    </a:ext>
                  </a:extLst>
                </p:cNvPr>
                <p:cNvSpPr/>
                <p:nvPr/>
              </p:nvSpPr>
              <p:spPr>
                <a:xfrm>
                  <a:off x="0" y="571500"/>
                  <a:ext cx="1031855" cy="850898"/>
                </a:xfrm>
                <a:custGeom>
                  <a:avLst/>
                  <a:gdLst/>
                  <a:ahLst/>
                  <a:cxnLst>
                    <a:cxn ang="0">
                      <a:pos x="wd2" y="hd2"/>
                    </a:cxn>
                    <a:cxn ang="5400000">
                      <a:pos x="wd2" y="hd2"/>
                    </a:cxn>
                    <a:cxn ang="10800000">
                      <a:pos x="wd2" y="hd2"/>
                    </a:cxn>
                    <a:cxn ang="16200000">
                      <a:pos x="wd2" y="hd2"/>
                    </a:cxn>
                  </a:cxnLst>
                  <a:rect l="0" t="0" r="r" b="b"/>
                  <a:pathLst>
                    <a:path w="21121" h="21105" extrusionOk="0">
                      <a:moveTo>
                        <a:pt x="6549" y="13452"/>
                      </a:moveTo>
                      <a:lnTo>
                        <a:pt x="6226" y="16887"/>
                      </a:lnTo>
                      <a:cubicBezTo>
                        <a:pt x="6226" y="16887"/>
                        <a:pt x="8071" y="19182"/>
                        <a:pt x="10616" y="20048"/>
                      </a:cubicBezTo>
                      <a:cubicBezTo>
                        <a:pt x="13162" y="20914"/>
                        <a:pt x="15533" y="21105"/>
                        <a:pt x="15533" y="21105"/>
                      </a:cubicBezTo>
                      <a:cubicBezTo>
                        <a:pt x="15533" y="21105"/>
                        <a:pt x="14575" y="16431"/>
                        <a:pt x="14672" y="13872"/>
                      </a:cubicBezTo>
                      <a:cubicBezTo>
                        <a:pt x="14770" y="11313"/>
                        <a:pt x="6549" y="13452"/>
                        <a:pt x="6549" y="13452"/>
                      </a:cubicBezTo>
                      <a:close/>
                      <a:moveTo>
                        <a:pt x="1884" y="1290"/>
                      </a:moveTo>
                      <a:cubicBezTo>
                        <a:pt x="1884" y="1290"/>
                        <a:pt x="1191" y="-495"/>
                        <a:pt x="498" y="135"/>
                      </a:cubicBezTo>
                      <a:cubicBezTo>
                        <a:pt x="-195" y="765"/>
                        <a:pt x="-240" y="3167"/>
                        <a:pt x="844" y="4816"/>
                      </a:cubicBezTo>
                      <a:cubicBezTo>
                        <a:pt x="1929" y="6464"/>
                        <a:pt x="2404" y="6435"/>
                        <a:pt x="2404" y="6435"/>
                      </a:cubicBezTo>
                      <a:lnTo>
                        <a:pt x="1884" y="1290"/>
                      </a:lnTo>
                      <a:close/>
                      <a:moveTo>
                        <a:pt x="19236" y="1290"/>
                      </a:moveTo>
                      <a:cubicBezTo>
                        <a:pt x="19236" y="1290"/>
                        <a:pt x="19929" y="-495"/>
                        <a:pt x="20622" y="135"/>
                      </a:cubicBezTo>
                      <a:cubicBezTo>
                        <a:pt x="21315" y="765"/>
                        <a:pt x="21360" y="3167"/>
                        <a:pt x="20276" y="4816"/>
                      </a:cubicBezTo>
                      <a:cubicBezTo>
                        <a:pt x="19191" y="6464"/>
                        <a:pt x="18716" y="6435"/>
                        <a:pt x="18716" y="6435"/>
                      </a:cubicBezTo>
                      <a:lnTo>
                        <a:pt x="19236" y="1290"/>
                      </a:ln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3" name="Shape 33">
                  <a:extLst>
                    <a:ext uri="{FF2B5EF4-FFF2-40B4-BE49-F238E27FC236}">
                      <a16:creationId xmlns:a16="http://schemas.microsoft.com/office/drawing/2014/main" id="{1132D9F2-2DCE-2B4B-9D3F-34D9689F39FA}"/>
                    </a:ext>
                  </a:extLst>
                </p:cNvPr>
                <p:cNvSpPr/>
                <p:nvPr/>
              </p:nvSpPr>
              <p:spPr>
                <a:xfrm>
                  <a:off x="76199" y="88900"/>
                  <a:ext cx="881134"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1" y="5463"/>
                        <a:pt x="18822" y="0"/>
                        <a:pt x="10452" y="0"/>
                      </a:cubicBezTo>
                      <a:cubicBezTo>
                        <a:pt x="2082" y="0"/>
                        <a:pt x="67" y="5462"/>
                        <a:pt x="20" y="6039"/>
                      </a:cubicBezTo>
                      <a:cubicBezTo>
                        <a:pt x="-76" y="7190"/>
                        <a:pt x="111" y="13705"/>
                        <a:pt x="2016" y="16177"/>
                      </a:cubicBezTo>
                      <a:cubicBezTo>
                        <a:pt x="3908" y="18631"/>
                        <a:pt x="8659" y="21555"/>
                        <a:pt x="10681" y="21598"/>
                      </a:cubicBezTo>
                      <a:cubicBezTo>
                        <a:pt x="10694" y="21598"/>
                        <a:pt x="10709"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4" name="Shape 34">
                  <a:extLst>
                    <a:ext uri="{FF2B5EF4-FFF2-40B4-BE49-F238E27FC236}">
                      <a16:creationId xmlns:a16="http://schemas.microsoft.com/office/drawing/2014/main" id="{5CEFF343-53A0-7F40-8473-CF831E0A7B1D}"/>
                    </a:ext>
                  </a:extLst>
                </p:cNvPr>
                <p:cNvSpPr/>
                <p:nvPr/>
              </p:nvSpPr>
              <p:spPr>
                <a:xfrm>
                  <a:off x="50800" y="88900"/>
                  <a:ext cx="937044" cy="527894"/>
                </a:xfrm>
                <a:custGeom>
                  <a:avLst/>
                  <a:gdLst/>
                  <a:ahLst/>
                  <a:cxnLst>
                    <a:cxn ang="0">
                      <a:pos x="wd2" y="hd2"/>
                    </a:cxn>
                    <a:cxn ang="5400000">
                      <a:pos x="wd2" y="hd2"/>
                    </a:cxn>
                    <a:cxn ang="10800000">
                      <a:pos x="wd2" y="hd2"/>
                    </a:cxn>
                    <a:cxn ang="16200000">
                      <a:pos x="wd2" y="hd2"/>
                    </a:cxn>
                  </a:cxnLst>
                  <a:rect l="0" t="0" r="r" b="b"/>
                  <a:pathLst>
                    <a:path w="20663" h="21600" extrusionOk="0">
                      <a:moveTo>
                        <a:pt x="20471" y="10800"/>
                      </a:moveTo>
                      <a:cubicBezTo>
                        <a:pt x="19799" y="5473"/>
                        <a:pt x="17656" y="3005"/>
                        <a:pt x="15608" y="1635"/>
                      </a:cubicBezTo>
                      <a:cubicBezTo>
                        <a:pt x="13640" y="319"/>
                        <a:pt x="12217" y="21"/>
                        <a:pt x="10379" y="0"/>
                      </a:cubicBezTo>
                      <a:cubicBezTo>
                        <a:pt x="10371" y="0"/>
                        <a:pt x="10136" y="0"/>
                        <a:pt x="10128" y="0"/>
                      </a:cubicBezTo>
                      <a:cubicBezTo>
                        <a:pt x="8290" y="21"/>
                        <a:pt x="6867" y="319"/>
                        <a:pt x="4899" y="1635"/>
                      </a:cubicBezTo>
                      <a:cubicBezTo>
                        <a:pt x="2851" y="3005"/>
                        <a:pt x="885" y="5473"/>
                        <a:pt x="213" y="10800"/>
                      </a:cubicBezTo>
                      <a:cubicBezTo>
                        <a:pt x="-458" y="16127"/>
                        <a:pt x="668" y="21600"/>
                        <a:pt x="668" y="21600"/>
                      </a:cubicBezTo>
                      <a:cubicBezTo>
                        <a:pt x="668" y="21600"/>
                        <a:pt x="540" y="17072"/>
                        <a:pt x="2150" y="13340"/>
                      </a:cubicBezTo>
                      <a:cubicBezTo>
                        <a:pt x="3744" y="9647"/>
                        <a:pt x="6943" y="8582"/>
                        <a:pt x="10253" y="8561"/>
                      </a:cubicBezTo>
                      <a:cubicBezTo>
                        <a:pt x="13564" y="8582"/>
                        <a:pt x="16763" y="9647"/>
                        <a:pt x="18357" y="13340"/>
                      </a:cubicBezTo>
                      <a:cubicBezTo>
                        <a:pt x="19967" y="17072"/>
                        <a:pt x="19839" y="21600"/>
                        <a:pt x="19839" y="21600"/>
                      </a:cubicBezTo>
                      <a:cubicBezTo>
                        <a:pt x="19839" y="21600"/>
                        <a:pt x="21142" y="16127"/>
                        <a:pt x="20471" y="10800"/>
                      </a:cubicBez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5" name="Shape 35">
                  <a:extLst>
                    <a:ext uri="{FF2B5EF4-FFF2-40B4-BE49-F238E27FC236}">
                      <a16:creationId xmlns:a16="http://schemas.microsoft.com/office/drawing/2014/main" id="{3A85AC2A-E0B7-7640-81C2-B6D13396B018}"/>
                    </a:ext>
                  </a:extLst>
                </p:cNvPr>
                <p:cNvSpPr/>
                <p:nvPr/>
              </p:nvSpPr>
              <p:spPr>
                <a:xfrm>
                  <a:off x="25400" y="0"/>
                  <a:ext cx="982081" cy="612577"/>
                </a:xfrm>
                <a:custGeom>
                  <a:avLst/>
                  <a:gdLst/>
                  <a:ahLst/>
                  <a:cxnLst>
                    <a:cxn ang="0">
                      <a:pos x="wd2" y="hd2"/>
                    </a:cxn>
                    <a:cxn ang="5400000">
                      <a:pos x="wd2" y="hd2"/>
                    </a:cxn>
                    <a:cxn ang="10800000">
                      <a:pos x="wd2" y="hd2"/>
                    </a:cxn>
                    <a:cxn ang="16200000">
                      <a:pos x="wd2" y="hd2"/>
                    </a:cxn>
                  </a:cxnLst>
                  <a:rect l="0" t="0" r="r" b="b"/>
                  <a:pathLst>
                    <a:path w="20612" h="21600" extrusionOk="0">
                      <a:moveTo>
                        <a:pt x="20467" y="11522"/>
                      </a:moveTo>
                      <a:cubicBezTo>
                        <a:pt x="19828" y="6195"/>
                        <a:pt x="17352" y="3005"/>
                        <a:pt x="15402" y="1635"/>
                      </a:cubicBezTo>
                      <a:cubicBezTo>
                        <a:pt x="13529" y="319"/>
                        <a:pt x="12175" y="21"/>
                        <a:pt x="10425" y="0"/>
                      </a:cubicBezTo>
                      <a:cubicBezTo>
                        <a:pt x="10418" y="0"/>
                        <a:pt x="10194" y="0"/>
                        <a:pt x="10187" y="0"/>
                      </a:cubicBezTo>
                      <a:cubicBezTo>
                        <a:pt x="8437" y="21"/>
                        <a:pt x="7083" y="319"/>
                        <a:pt x="5210" y="1635"/>
                      </a:cubicBezTo>
                      <a:cubicBezTo>
                        <a:pt x="3260" y="3005"/>
                        <a:pt x="784" y="6195"/>
                        <a:pt x="145" y="11522"/>
                      </a:cubicBezTo>
                      <a:cubicBezTo>
                        <a:pt x="-494" y="16849"/>
                        <a:pt x="1183" y="21600"/>
                        <a:pt x="1183" y="21600"/>
                      </a:cubicBezTo>
                      <a:cubicBezTo>
                        <a:pt x="1183" y="21600"/>
                        <a:pt x="1061" y="16033"/>
                        <a:pt x="2593" y="12301"/>
                      </a:cubicBezTo>
                      <a:cubicBezTo>
                        <a:pt x="4110" y="8608"/>
                        <a:pt x="7155" y="7543"/>
                        <a:pt x="10306" y="7521"/>
                      </a:cubicBezTo>
                      <a:cubicBezTo>
                        <a:pt x="13457" y="7543"/>
                        <a:pt x="16502" y="8608"/>
                        <a:pt x="18019" y="12301"/>
                      </a:cubicBezTo>
                      <a:cubicBezTo>
                        <a:pt x="19551" y="16033"/>
                        <a:pt x="19429" y="21600"/>
                        <a:pt x="19429" y="21600"/>
                      </a:cubicBezTo>
                      <a:cubicBezTo>
                        <a:pt x="19429" y="21600"/>
                        <a:pt x="21106" y="16849"/>
                        <a:pt x="20467" y="11522"/>
                      </a:cubicBezTo>
                      <a:close/>
                    </a:path>
                  </a:pathLst>
                </a:custGeom>
                <a:solidFill>
                  <a:srgbClr val="58646C"/>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6" name="Shape 36">
                  <a:extLst>
                    <a:ext uri="{FF2B5EF4-FFF2-40B4-BE49-F238E27FC236}">
                      <a16:creationId xmlns:a16="http://schemas.microsoft.com/office/drawing/2014/main" id="{C74139BD-47A2-6147-8DC3-C1167C234B7C}"/>
                    </a:ext>
                  </a:extLst>
                </p:cNvPr>
                <p:cNvSpPr/>
                <p:nvPr/>
              </p:nvSpPr>
              <p:spPr>
                <a:xfrm>
                  <a:off x="190500" y="558800"/>
                  <a:ext cx="661740" cy="192038"/>
                </a:xfrm>
                <a:custGeom>
                  <a:avLst/>
                  <a:gdLst/>
                  <a:ahLst/>
                  <a:cxnLst>
                    <a:cxn ang="0">
                      <a:pos x="wd2" y="hd2"/>
                    </a:cxn>
                    <a:cxn ang="5400000">
                      <a:pos x="wd2" y="hd2"/>
                    </a:cxn>
                    <a:cxn ang="10800000">
                      <a:pos x="wd2" y="hd2"/>
                    </a:cxn>
                    <a:cxn ang="16200000">
                      <a:pos x="wd2" y="hd2"/>
                    </a:cxn>
                  </a:cxnLst>
                  <a:rect l="0" t="0" r="r" b="b"/>
                  <a:pathLst>
                    <a:path w="21600" h="21600" extrusionOk="0">
                      <a:moveTo>
                        <a:pt x="6561" y="18927"/>
                      </a:moveTo>
                      <a:lnTo>
                        <a:pt x="1821" y="18927"/>
                      </a:lnTo>
                      <a:cubicBezTo>
                        <a:pt x="1244" y="18927"/>
                        <a:pt x="776" y="17312"/>
                        <a:pt x="776" y="15327"/>
                      </a:cubicBezTo>
                      <a:lnTo>
                        <a:pt x="776" y="6273"/>
                      </a:lnTo>
                      <a:cubicBezTo>
                        <a:pt x="776" y="4288"/>
                        <a:pt x="1244" y="2673"/>
                        <a:pt x="1821" y="2673"/>
                      </a:cubicBezTo>
                      <a:lnTo>
                        <a:pt x="7654" y="2673"/>
                      </a:lnTo>
                      <a:cubicBezTo>
                        <a:pt x="8033" y="2673"/>
                        <a:pt x="8411" y="3200"/>
                        <a:pt x="8593" y="3986"/>
                      </a:cubicBezTo>
                      <a:cubicBezTo>
                        <a:pt x="8722" y="4536"/>
                        <a:pt x="8759" y="5189"/>
                        <a:pt x="8707" y="5982"/>
                      </a:cubicBezTo>
                      <a:cubicBezTo>
                        <a:pt x="8591" y="7783"/>
                        <a:pt x="8483" y="9407"/>
                        <a:pt x="8379" y="10958"/>
                      </a:cubicBezTo>
                      <a:cubicBezTo>
                        <a:pt x="8299" y="12151"/>
                        <a:pt x="8222" y="13298"/>
                        <a:pt x="8147" y="14449"/>
                      </a:cubicBezTo>
                      <a:cubicBezTo>
                        <a:pt x="8005" y="16620"/>
                        <a:pt x="7402" y="18927"/>
                        <a:pt x="6561" y="18927"/>
                      </a:cubicBezTo>
                      <a:close/>
                      <a:moveTo>
                        <a:pt x="7654" y="0"/>
                      </a:moveTo>
                      <a:lnTo>
                        <a:pt x="1821" y="0"/>
                      </a:lnTo>
                      <a:cubicBezTo>
                        <a:pt x="817" y="0"/>
                        <a:pt x="0" y="2814"/>
                        <a:pt x="0" y="6273"/>
                      </a:cubicBezTo>
                      <a:lnTo>
                        <a:pt x="0" y="15327"/>
                      </a:lnTo>
                      <a:cubicBezTo>
                        <a:pt x="0" y="18786"/>
                        <a:pt x="817" y="21600"/>
                        <a:pt x="1821" y="21600"/>
                      </a:cubicBezTo>
                      <a:lnTo>
                        <a:pt x="6561" y="21600"/>
                      </a:lnTo>
                      <a:cubicBezTo>
                        <a:pt x="7804" y="21600"/>
                        <a:pt x="8696" y="18218"/>
                        <a:pt x="8904" y="15036"/>
                      </a:cubicBezTo>
                      <a:cubicBezTo>
                        <a:pt x="8973" y="13975"/>
                        <a:pt x="9043" y="12917"/>
                        <a:pt x="9117" y="11824"/>
                      </a:cubicBezTo>
                      <a:lnTo>
                        <a:pt x="9150" y="11329"/>
                      </a:lnTo>
                      <a:cubicBezTo>
                        <a:pt x="9249" y="9842"/>
                        <a:pt x="9353" y="8282"/>
                        <a:pt x="9464" y="6564"/>
                      </a:cubicBezTo>
                      <a:cubicBezTo>
                        <a:pt x="9567" y="4973"/>
                        <a:pt x="9475" y="3504"/>
                        <a:pt x="9198" y="2314"/>
                      </a:cubicBezTo>
                      <a:cubicBezTo>
                        <a:pt x="8866" y="887"/>
                        <a:pt x="8274" y="0"/>
                        <a:pt x="7654" y="0"/>
                      </a:cubicBezTo>
                      <a:close/>
                      <a:moveTo>
                        <a:pt x="19779" y="18927"/>
                      </a:moveTo>
                      <a:lnTo>
                        <a:pt x="15039" y="18927"/>
                      </a:lnTo>
                      <a:cubicBezTo>
                        <a:pt x="14199" y="18927"/>
                        <a:pt x="13595" y="16620"/>
                        <a:pt x="13453" y="14449"/>
                      </a:cubicBezTo>
                      <a:cubicBezTo>
                        <a:pt x="13378" y="13300"/>
                        <a:pt x="13301" y="12150"/>
                        <a:pt x="13221" y="10960"/>
                      </a:cubicBezTo>
                      <a:cubicBezTo>
                        <a:pt x="13117" y="9408"/>
                        <a:pt x="13009" y="7783"/>
                        <a:pt x="12893" y="5982"/>
                      </a:cubicBezTo>
                      <a:cubicBezTo>
                        <a:pt x="12841" y="5189"/>
                        <a:pt x="12878" y="4536"/>
                        <a:pt x="13007" y="3985"/>
                      </a:cubicBezTo>
                      <a:cubicBezTo>
                        <a:pt x="13189" y="3200"/>
                        <a:pt x="13567" y="2673"/>
                        <a:pt x="13946" y="2673"/>
                      </a:cubicBezTo>
                      <a:lnTo>
                        <a:pt x="19779" y="2673"/>
                      </a:lnTo>
                      <a:cubicBezTo>
                        <a:pt x="20356" y="2673"/>
                        <a:pt x="20824" y="4288"/>
                        <a:pt x="20824" y="6273"/>
                      </a:cubicBezTo>
                      <a:lnTo>
                        <a:pt x="20824" y="15327"/>
                      </a:lnTo>
                      <a:cubicBezTo>
                        <a:pt x="20824" y="17312"/>
                        <a:pt x="20356" y="18927"/>
                        <a:pt x="19779" y="18927"/>
                      </a:cubicBezTo>
                      <a:close/>
                      <a:moveTo>
                        <a:pt x="19779" y="0"/>
                      </a:moveTo>
                      <a:lnTo>
                        <a:pt x="13946" y="0"/>
                      </a:lnTo>
                      <a:cubicBezTo>
                        <a:pt x="13326" y="0"/>
                        <a:pt x="12734" y="887"/>
                        <a:pt x="12402" y="2314"/>
                      </a:cubicBezTo>
                      <a:cubicBezTo>
                        <a:pt x="12125" y="3504"/>
                        <a:pt x="12033" y="4973"/>
                        <a:pt x="12136" y="6564"/>
                      </a:cubicBezTo>
                      <a:cubicBezTo>
                        <a:pt x="12244" y="8246"/>
                        <a:pt x="12347" y="9777"/>
                        <a:pt x="12444" y="11238"/>
                      </a:cubicBezTo>
                      <a:lnTo>
                        <a:pt x="12473" y="11667"/>
                      </a:lnTo>
                      <a:cubicBezTo>
                        <a:pt x="12550" y="12815"/>
                        <a:pt x="12624" y="13924"/>
                        <a:pt x="12696" y="15036"/>
                      </a:cubicBezTo>
                      <a:cubicBezTo>
                        <a:pt x="12904" y="18218"/>
                        <a:pt x="13796" y="21600"/>
                        <a:pt x="15039" y="21600"/>
                      </a:cubicBezTo>
                      <a:lnTo>
                        <a:pt x="19779" y="21600"/>
                      </a:lnTo>
                      <a:cubicBezTo>
                        <a:pt x="20783" y="21600"/>
                        <a:pt x="21600" y="18786"/>
                        <a:pt x="21600" y="15327"/>
                      </a:cubicBezTo>
                      <a:lnTo>
                        <a:pt x="21600" y="6273"/>
                      </a:lnTo>
                      <a:cubicBezTo>
                        <a:pt x="21600" y="2814"/>
                        <a:pt x="20783" y="0"/>
                        <a:pt x="19779" y="0"/>
                      </a:cubicBezTo>
                      <a:close/>
                    </a:path>
                  </a:pathLst>
                </a:custGeom>
                <a:solidFill>
                  <a:srgbClr val="6D7D83"/>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69" name="Group 131">
              <a:extLst>
                <a:ext uri="{FF2B5EF4-FFF2-40B4-BE49-F238E27FC236}">
                  <a16:creationId xmlns:a16="http://schemas.microsoft.com/office/drawing/2014/main" id="{1BF72EB8-19F8-0649-B18D-129E925F4363}"/>
                </a:ext>
              </a:extLst>
            </p:cNvPr>
            <p:cNvGrpSpPr/>
            <p:nvPr/>
          </p:nvGrpSpPr>
          <p:grpSpPr>
            <a:xfrm>
              <a:off x="1261705" y="1996978"/>
              <a:ext cx="1083777" cy="1028544"/>
              <a:chOff x="0" y="0"/>
              <a:chExt cx="2237990" cy="2238002"/>
            </a:xfrm>
          </p:grpSpPr>
          <p:grpSp>
            <p:nvGrpSpPr>
              <p:cNvPr id="70" name="Group 123">
                <a:extLst>
                  <a:ext uri="{FF2B5EF4-FFF2-40B4-BE49-F238E27FC236}">
                    <a16:creationId xmlns:a16="http://schemas.microsoft.com/office/drawing/2014/main" id="{F8C155D4-5C89-2F41-A1C1-AF782AED1D48}"/>
                  </a:ext>
                </a:extLst>
              </p:cNvPr>
              <p:cNvGrpSpPr/>
              <p:nvPr/>
            </p:nvGrpSpPr>
            <p:grpSpPr>
              <a:xfrm>
                <a:off x="0" y="0"/>
                <a:ext cx="2237991" cy="2238003"/>
                <a:chOff x="0" y="0"/>
                <a:chExt cx="2237990" cy="2238002"/>
              </a:xfrm>
            </p:grpSpPr>
            <p:sp>
              <p:nvSpPr>
                <p:cNvPr id="78" name="Shape 121">
                  <a:extLst>
                    <a:ext uri="{FF2B5EF4-FFF2-40B4-BE49-F238E27FC236}">
                      <a16:creationId xmlns:a16="http://schemas.microsoft.com/office/drawing/2014/main" id="{C9C3D4AA-B695-F94F-B540-37B5D37711B9}"/>
                    </a:ext>
                  </a:extLst>
                </p:cNvPr>
                <p:cNvSpPr/>
                <p:nvPr/>
              </p:nvSpPr>
              <p:spPr>
                <a:xfrm>
                  <a:off x="152400" y="165100"/>
                  <a:ext cx="1930413"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8F3E1"/>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79" name="Shape 122">
                  <a:extLst>
                    <a:ext uri="{FF2B5EF4-FFF2-40B4-BE49-F238E27FC236}">
                      <a16:creationId xmlns:a16="http://schemas.microsoft.com/office/drawing/2014/main" id="{B1DF5CDD-A27D-A84C-9838-229304871121}"/>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E3DEE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71" name="Group 130">
                <a:extLst>
                  <a:ext uri="{FF2B5EF4-FFF2-40B4-BE49-F238E27FC236}">
                    <a16:creationId xmlns:a16="http://schemas.microsoft.com/office/drawing/2014/main" id="{3F9DAE5B-D6D5-4F45-A287-32416428199A}"/>
                  </a:ext>
                </a:extLst>
              </p:cNvPr>
              <p:cNvGrpSpPr/>
              <p:nvPr/>
            </p:nvGrpSpPr>
            <p:grpSpPr>
              <a:xfrm>
                <a:off x="457200" y="304800"/>
                <a:ext cx="1342901" cy="1795115"/>
                <a:chOff x="0" y="0"/>
                <a:chExt cx="1342900" cy="1795114"/>
              </a:xfrm>
            </p:grpSpPr>
            <p:sp>
              <p:nvSpPr>
                <p:cNvPr id="72" name="Shape 124">
                  <a:extLst>
                    <a:ext uri="{FF2B5EF4-FFF2-40B4-BE49-F238E27FC236}">
                      <a16:creationId xmlns:a16="http://schemas.microsoft.com/office/drawing/2014/main" id="{5E5D770D-8FF9-7749-BCD9-CAE3DB91CF64}"/>
                    </a:ext>
                  </a:extLst>
                </p:cNvPr>
                <p:cNvSpPr/>
                <p:nvPr/>
              </p:nvSpPr>
              <p:spPr>
                <a:xfrm>
                  <a:off x="0" y="0"/>
                  <a:ext cx="1342901" cy="127717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4" y="21600"/>
                        <a:pt x="10800" y="21600"/>
                      </a:cubicBezTo>
                      <a:cubicBezTo>
                        <a:pt x="4836" y="21600"/>
                        <a:pt x="0" y="16765"/>
                        <a:pt x="0" y="10800"/>
                      </a:cubicBezTo>
                      <a:cubicBezTo>
                        <a:pt x="0" y="4835"/>
                        <a:pt x="4836" y="0"/>
                        <a:pt x="10800" y="0"/>
                      </a:cubicBezTo>
                      <a:cubicBezTo>
                        <a:pt x="16764" y="0"/>
                        <a:pt x="21600" y="4835"/>
                        <a:pt x="21600" y="10800"/>
                      </a:cubicBezTo>
                      <a:close/>
                    </a:path>
                  </a:pathLst>
                </a:custGeom>
                <a:solidFill>
                  <a:srgbClr val="58646C"/>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73" name="Shape 125">
                  <a:extLst>
                    <a:ext uri="{FF2B5EF4-FFF2-40B4-BE49-F238E27FC236}">
                      <a16:creationId xmlns:a16="http://schemas.microsoft.com/office/drawing/2014/main" id="{CF933244-10A8-3444-9C9B-163D8AAA43D1}"/>
                    </a:ext>
                  </a:extLst>
                </p:cNvPr>
                <p:cNvSpPr/>
                <p:nvPr/>
              </p:nvSpPr>
              <p:spPr>
                <a:xfrm>
                  <a:off x="317500" y="1041399"/>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5661" y="1112"/>
                      </a:moveTo>
                      <a:cubicBezTo>
                        <a:pt x="5661" y="1112"/>
                        <a:pt x="5109" y="13327"/>
                        <a:pt x="0" y="16427"/>
                      </a:cubicBezTo>
                      <a:cubicBezTo>
                        <a:pt x="11651" y="19764"/>
                        <a:pt x="21600" y="16578"/>
                        <a:pt x="21600" y="16578"/>
                      </a:cubicBezTo>
                      <a:cubicBezTo>
                        <a:pt x="21600" y="16578"/>
                        <a:pt x="16900" y="14118"/>
                        <a:pt x="16389" y="1868"/>
                      </a:cubicBezTo>
                      <a:cubicBezTo>
                        <a:pt x="16235" y="-1836"/>
                        <a:pt x="5661" y="1112"/>
                        <a:pt x="5661" y="1112"/>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74" name="Shape 126">
                  <a:extLst>
                    <a:ext uri="{FF2B5EF4-FFF2-40B4-BE49-F238E27FC236}">
                      <a16:creationId xmlns:a16="http://schemas.microsoft.com/office/drawing/2014/main" id="{DE3254B8-CB0C-104C-A7E6-26E727A8519B}"/>
                    </a:ext>
                  </a:extLst>
                </p:cNvPr>
                <p:cNvSpPr/>
                <p:nvPr/>
              </p:nvSpPr>
              <p:spPr>
                <a:xfrm>
                  <a:off x="152400" y="736600"/>
                  <a:ext cx="1031855" cy="826099"/>
                </a:xfrm>
                <a:custGeom>
                  <a:avLst/>
                  <a:gdLst/>
                  <a:ahLst/>
                  <a:cxnLst>
                    <a:cxn ang="0">
                      <a:pos x="wd2" y="hd2"/>
                    </a:cxn>
                    <a:cxn ang="5400000">
                      <a:pos x="wd2" y="hd2"/>
                    </a:cxn>
                    <a:cxn ang="10800000">
                      <a:pos x="wd2" y="hd2"/>
                    </a:cxn>
                    <a:cxn ang="16200000">
                      <a:pos x="wd2" y="hd2"/>
                    </a:cxn>
                  </a:cxnLst>
                  <a:rect l="0" t="0" r="r" b="b"/>
                  <a:pathLst>
                    <a:path w="21121" h="21090" extrusionOk="0">
                      <a:moveTo>
                        <a:pt x="6868" y="13271"/>
                      </a:moveTo>
                      <a:lnTo>
                        <a:pt x="6449" y="16889"/>
                      </a:lnTo>
                      <a:cubicBezTo>
                        <a:pt x="6449" y="16889"/>
                        <a:pt x="8071" y="19110"/>
                        <a:pt x="10616" y="20002"/>
                      </a:cubicBezTo>
                      <a:cubicBezTo>
                        <a:pt x="13162" y="20894"/>
                        <a:pt x="15156" y="21090"/>
                        <a:pt x="15156" y="21090"/>
                      </a:cubicBezTo>
                      <a:cubicBezTo>
                        <a:pt x="15156" y="21090"/>
                        <a:pt x="14095" y="16234"/>
                        <a:pt x="14192" y="13600"/>
                      </a:cubicBezTo>
                      <a:cubicBezTo>
                        <a:pt x="14290" y="10966"/>
                        <a:pt x="6868" y="13271"/>
                        <a:pt x="6868" y="13271"/>
                      </a:cubicBezTo>
                      <a:close/>
                      <a:moveTo>
                        <a:pt x="1884" y="1327"/>
                      </a:moveTo>
                      <a:cubicBezTo>
                        <a:pt x="1884" y="1327"/>
                        <a:pt x="1191" y="-510"/>
                        <a:pt x="498" y="138"/>
                      </a:cubicBezTo>
                      <a:cubicBezTo>
                        <a:pt x="-195" y="787"/>
                        <a:pt x="-240" y="3260"/>
                        <a:pt x="844" y="4957"/>
                      </a:cubicBezTo>
                      <a:cubicBezTo>
                        <a:pt x="1929" y="6653"/>
                        <a:pt x="2404" y="6623"/>
                        <a:pt x="2404" y="6623"/>
                      </a:cubicBezTo>
                      <a:cubicBezTo>
                        <a:pt x="2404" y="6623"/>
                        <a:pt x="1884" y="1327"/>
                        <a:pt x="1884" y="1327"/>
                      </a:cubicBezTo>
                      <a:close/>
                      <a:moveTo>
                        <a:pt x="19236" y="1327"/>
                      </a:moveTo>
                      <a:cubicBezTo>
                        <a:pt x="19236" y="1327"/>
                        <a:pt x="19929" y="-510"/>
                        <a:pt x="20622" y="138"/>
                      </a:cubicBezTo>
                      <a:cubicBezTo>
                        <a:pt x="21315" y="787"/>
                        <a:pt x="21360" y="3260"/>
                        <a:pt x="20276" y="4957"/>
                      </a:cubicBezTo>
                      <a:cubicBezTo>
                        <a:pt x="19191" y="6653"/>
                        <a:pt x="18716" y="6623"/>
                        <a:pt x="18716" y="6623"/>
                      </a:cubicBezTo>
                      <a:cubicBezTo>
                        <a:pt x="18716" y="6623"/>
                        <a:pt x="19236" y="1327"/>
                        <a:pt x="19236" y="1327"/>
                      </a:cubicBez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75" name="Shape 127">
                  <a:extLst>
                    <a:ext uri="{FF2B5EF4-FFF2-40B4-BE49-F238E27FC236}">
                      <a16:creationId xmlns:a16="http://schemas.microsoft.com/office/drawing/2014/main" id="{142E1785-CA48-3343-B085-B2C38E244864}"/>
                    </a:ext>
                  </a:extLst>
                </p:cNvPr>
                <p:cNvSpPr/>
                <p:nvPr/>
              </p:nvSpPr>
              <p:spPr>
                <a:xfrm>
                  <a:off x="228600" y="317500"/>
                  <a:ext cx="881133" cy="1130914"/>
                </a:xfrm>
                <a:custGeom>
                  <a:avLst/>
                  <a:gdLst/>
                  <a:ahLst/>
                  <a:cxnLst>
                    <a:cxn ang="0">
                      <a:pos x="wd2" y="hd2"/>
                    </a:cxn>
                    <a:cxn ang="5400000">
                      <a:pos x="wd2" y="hd2"/>
                    </a:cxn>
                    <a:cxn ang="10800000">
                      <a:pos x="wd2" y="hd2"/>
                    </a:cxn>
                    <a:cxn ang="16200000">
                      <a:pos x="wd2" y="hd2"/>
                    </a:cxn>
                  </a:cxnLst>
                  <a:rect l="0" t="0" r="r" b="b"/>
                  <a:pathLst>
                    <a:path w="21448" h="21600" extrusionOk="0">
                      <a:moveTo>
                        <a:pt x="21428" y="5083"/>
                      </a:moveTo>
                      <a:cubicBezTo>
                        <a:pt x="21381" y="4472"/>
                        <a:pt x="18822" y="0"/>
                        <a:pt x="10452" y="0"/>
                      </a:cubicBezTo>
                      <a:cubicBezTo>
                        <a:pt x="2082" y="0"/>
                        <a:pt x="67" y="4472"/>
                        <a:pt x="20" y="5083"/>
                      </a:cubicBezTo>
                      <a:cubicBezTo>
                        <a:pt x="-76" y="6305"/>
                        <a:pt x="111" y="13220"/>
                        <a:pt x="2016" y="15844"/>
                      </a:cubicBezTo>
                      <a:cubicBezTo>
                        <a:pt x="3908" y="18448"/>
                        <a:pt x="8659" y="21553"/>
                        <a:pt x="10681" y="21598"/>
                      </a:cubicBezTo>
                      <a:cubicBezTo>
                        <a:pt x="10694" y="21598"/>
                        <a:pt x="10709" y="21600"/>
                        <a:pt x="10722" y="21600"/>
                      </a:cubicBezTo>
                      <a:cubicBezTo>
                        <a:pt x="10722" y="21600"/>
                        <a:pt x="10754" y="21598"/>
                        <a:pt x="10767" y="21598"/>
                      </a:cubicBezTo>
                      <a:cubicBezTo>
                        <a:pt x="12789" y="21553"/>
                        <a:pt x="17540" y="18448"/>
                        <a:pt x="19432" y="15844"/>
                      </a:cubicBezTo>
                      <a:cubicBezTo>
                        <a:pt x="21337" y="13220"/>
                        <a:pt x="21524" y="6305"/>
                        <a:pt x="21428" y="5083"/>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76" name="Shape 128">
                  <a:extLst>
                    <a:ext uri="{FF2B5EF4-FFF2-40B4-BE49-F238E27FC236}">
                      <a16:creationId xmlns:a16="http://schemas.microsoft.com/office/drawing/2014/main" id="{A7721F29-01C8-E14C-94B4-EA5E5314B67E}"/>
                    </a:ext>
                  </a:extLst>
                </p:cNvPr>
                <p:cNvSpPr/>
                <p:nvPr/>
              </p:nvSpPr>
              <p:spPr>
                <a:xfrm>
                  <a:off x="228599" y="292100"/>
                  <a:ext cx="878849" cy="461690"/>
                </a:xfrm>
                <a:custGeom>
                  <a:avLst/>
                  <a:gdLst/>
                  <a:ahLst/>
                  <a:cxnLst>
                    <a:cxn ang="0">
                      <a:pos x="wd2" y="hd2"/>
                    </a:cxn>
                    <a:cxn ang="5400000">
                      <a:pos x="wd2" y="hd2"/>
                    </a:cxn>
                    <a:cxn ang="10800000">
                      <a:pos x="wd2" y="hd2"/>
                    </a:cxn>
                    <a:cxn ang="16200000">
                      <a:pos x="wd2" y="hd2"/>
                    </a:cxn>
                  </a:cxnLst>
                  <a:rect l="0" t="0" r="r" b="b"/>
                  <a:pathLst>
                    <a:path w="18378" h="21600" extrusionOk="0">
                      <a:moveTo>
                        <a:pt x="9235" y="0"/>
                      </a:moveTo>
                      <a:cubicBezTo>
                        <a:pt x="-1565" y="0"/>
                        <a:pt x="92" y="21600"/>
                        <a:pt x="92" y="21600"/>
                      </a:cubicBezTo>
                      <a:cubicBezTo>
                        <a:pt x="92" y="21600"/>
                        <a:pt x="-30" y="16423"/>
                        <a:pt x="1497" y="12156"/>
                      </a:cubicBezTo>
                      <a:cubicBezTo>
                        <a:pt x="3009" y="7933"/>
                        <a:pt x="6042" y="6228"/>
                        <a:pt x="9181" y="6203"/>
                      </a:cubicBezTo>
                      <a:cubicBezTo>
                        <a:pt x="12320" y="6228"/>
                        <a:pt x="15354" y="7933"/>
                        <a:pt x="16866" y="12156"/>
                      </a:cubicBezTo>
                      <a:cubicBezTo>
                        <a:pt x="18393" y="16423"/>
                        <a:pt x="18271" y="21600"/>
                        <a:pt x="18271" y="21600"/>
                      </a:cubicBezTo>
                      <a:cubicBezTo>
                        <a:pt x="18271" y="21600"/>
                        <a:pt x="20035" y="0"/>
                        <a:pt x="9235" y="0"/>
                      </a:cubicBez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77" name="Shape 129">
                  <a:extLst>
                    <a:ext uri="{FF2B5EF4-FFF2-40B4-BE49-F238E27FC236}">
                      <a16:creationId xmlns:a16="http://schemas.microsoft.com/office/drawing/2014/main" id="{CAF263BE-AAFC-E844-A5BB-37ABF8EE9081}"/>
                    </a:ext>
                  </a:extLst>
                </p:cNvPr>
                <p:cNvSpPr/>
                <p:nvPr/>
              </p:nvSpPr>
              <p:spPr>
                <a:xfrm>
                  <a:off x="215900" y="241300"/>
                  <a:ext cx="892947" cy="498432"/>
                </a:xfrm>
                <a:custGeom>
                  <a:avLst/>
                  <a:gdLst/>
                  <a:ahLst/>
                  <a:cxnLst>
                    <a:cxn ang="0">
                      <a:pos x="wd2" y="hd2"/>
                    </a:cxn>
                    <a:cxn ang="5400000">
                      <a:pos x="wd2" y="hd2"/>
                    </a:cxn>
                    <a:cxn ang="10800000">
                      <a:pos x="wd2" y="hd2"/>
                    </a:cxn>
                    <a:cxn ang="16200000">
                      <a:pos x="wd2" y="hd2"/>
                    </a:cxn>
                  </a:cxnLst>
                  <a:rect l="0" t="0" r="r" b="b"/>
                  <a:pathLst>
                    <a:path w="20896" h="21600" extrusionOk="0">
                      <a:moveTo>
                        <a:pt x="20609" y="11522"/>
                      </a:moveTo>
                      <a:cubicBezTo>
                        <a:pt x="19970" y="6196"/>
                        <a:pt x="17494" y="3005"/>
                        <a:pt x="15544" y="1634"/>
                      </a:cubicBezTo>
                      <a:cubicBezTo>
                        <a:pt x="13671" y="318"/>
                        <a:pt x="12532" y="21"/>
                        <a:pt x="10581" y="0"/>
                      </a:cubicBezTo>
                      <a:cubicBezTo>
                        <a:pt x="10573" y="0"/>
                        <a:pt x="10336" y="0"/>
                        <a:pt x="10329" y="0"/>
                      </a:cubicBezTo>
                      <a:cubicBezTo>
                        <a:pt x="8579" y="21"/>
                        <a:pt x="7225" y="318"/>
                        <a:pt x="5352" y="1634"/>
                      </a:cubicBezTo>
                      <a:cubicBezTo>
                        <a:pt x="3402" y="3005"/>
                        <a:pt x="926" y="6196"/>
                        <a:pt x="287" y="11522"/>
                      </a:cubicBezTo>
                      <a:cubicBezTo>
                        <a:pt x="-352" y="16849"/>
                        <a:pt x="276" y="21600"/>
                        <a:pt x="276" y="21600"/>
                      </a:cubicBezTo>
                      <a:cubicBezTo>
                        <a:pt x="276" y="21600"/>
                        <a:pt x="140" y="15463"/>
                        <a:pt x="1849" y="11350"/>
                      </a:cubicBezTo>
                      <a:cubicBezTo>
                        <a:pt x="3540" y="7278"/>
                        <a:pt x="6935" y="5344"/>
                        <a:pt x="10448" y="5320"/>
                      </a:cubicBezTo>
                      <a:cubicBezTo>
                        <a:pt x="13961" y="5344"/>
                        <a:pt x="17356" y="7278"/>
                        <a:pt x="19047" y="11350"/>
                      </a:cubicBezTo>
                      <a:cubicBezTo>
                        <a:pt x="20756" y="15463"/>
                        <a:pt x="20620" y="21600"/>
                        <a:pt x="20620" y="21600"/>
                      </a:cubicBezTo>
                      <a:cubicBezTo>
                        <a:pt x="20620" y="21600"/>
                        <a:pt x="21248" y="16849"/>
                        <a:pt x="20609" y="11522"/>
                      </a:cubicBezTo>
                      <a:close/>
                    </a:path>
                  </a:pathLst>
                </a:custGeom>
                <a:solidFill>
                  <a:srgbClr val="F7B45F"/>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113" name="Group 78">
              <a:extLst>
                <a:ext uri="{FF2B5EF4-FFF2-40B4-BE49-F238E27FC236}">
                  <a16:creationId xmlns:a16="http://schemas.microsoft.com/office/drawing/2014/main" id="{81EAEFAD-6AEF-384F-9969-45288911ED3E}"/>
                </a:ext>
              </a:extLst>
            </p:cNvPr>
            <p:cNvGrpSpPr/>
            <p:nvPr/>
          </p:nvGrpSpPr>
          <p:grpSpPr>
            <a:xfrm>
              <a:off x="1879138" y="2933916"/>
              <a:ext cx="1017036" cy="1027236"/>
              <a:chOff x="0" y="0"/>
              <a:chExt cx="2237990" cy="2238002"/>
            </a:xfrm>
          </p:grpSpPr>
          <p:grpSp>
            <p:nvGrpSpPr>
              <p:cNvPr id="114" name="Group 71">
                <a:extLst>
                  <a:ext uri="{FF2B5EF4-FFF2-40B4-BE49-F238E27FC236}">
                    <a16:creationId xmlns:a16="http://schemas.microsoft.com/office/drawing/2014/main" id="{0D2ECD18-2701-6044-B58E-4A2CB31F71DD}"/>
                  </a:ext>
                </a:extLst>
              </p:cNvPr>
              <p:cNvGrpSpPr/>
              <p:nvPr/>
            </p:nvGrpSpPr>
            <p:grpSpPr>
              <a:xfrm>
                <a:off x="0" y="0"/>
                <a:ext cx="2237991" cy="2238003"/>
                <a:chOff x="0" y="0"/>
                <a:chExt cx="2237990" cy="2238002"/>
              </a:xfrm>
            </p:grpSpPr>
            <p:sp>
              <p:nvSpPr>
                <p:cNvPr id="121" name="Shape 69">
                  <a:extLst>
                    <a:ext uri="{FF2B5EF4-FFF2-40B4-BE49-F238E27FC236}">
                      <a16:creationId xmlns:a16="http://schemas.microsoft.com/office/drawing/2014/main" id="{1F6157D6-957D-9F46-A083-3DDA125C85C4}"/>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E3DEE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22" name="Shape 70">
                  <a:extLst>
                    <a:ext uri="{FF2B5EF4-FFF2-40B4-BE49-F238E27FC236}">
                      <a16:creationId xmlns:a16="http://schemas.microsoft.com/office/drawing/2014/main" id="{C9979724-827D-EB4F-B2EB-3C1E822C9C25}"/>
                    </a:ext>
                  </a:extLst>
                </p:cNvPr>
                <p:cNvSpPr/>
                <p:nvPr/>
              </p:nvSpPr>
              <p:spPr>
                <a:xfrm>
                  <a:off x="152400" y="152400"/>
                  <a:ext cx="1930400"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BDDFC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115" name="Group 77">
                <a:extLst>
                  <a:ext uri="{FF2B5EF4-FFF2-40B4-BE49-F238E27FC236}">
                    <a16:creationId xmlns:a16="http://schemas.microsoft.com/office/drawing/2014/main" id="{8445A15E-8189-0040-A457-DD83063BDD27}"/>
                  </a:ext>
                </a:extLst>
              </p:cNvPr>
              <p:cNvGrpSpPr/>
              <p:nvPr/>
            </p:nvGrpSpPr>
            <p:grpSpPr>
              <a:xfrm>
                <a:off x="596900" y="419100"/>
                <a:ext cx="1031855" cy="1668115"/>
                <a:chOff x="0" y="0"/>
                <a:chExt cx="1031854" cy="1668114"/>
              </a:xfrm>
            </p:grpSpPr>
            <p:sp>
              <p:nvSpPr>
                <p:cNvPr id="116" name="Shape 72">
                  <a:extLst>
                    <a:ext uri="{FF2B5EF4-FFF2-40B4-BE49-F238E27FC236}">
                      <a16:creationId xmlns:a16="http://schemas.microsoft.com/office/drawing/2014/main" id="{9EC8CE60-1722-DB43-A19B-7E31398329B1}"/>
                    </a:ext>
                  </a:extLst>
                </p:cNvPr>
                <p:cNvSpPr/>
                <p:nvPr/>
              </p:nvSpPr>
              <p:spPr>
                <a:xfrm>
                  <a:off x="165100" y="914399"/>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4435" y="1112"/>
                      </a:moveTo>
                      <a:cubicBezTo>
                        <a:pt x="4435" y="1112"/>
                        <a:pt x="5109" y="13327"/>
                        <a:pt x="0" y="16427"/>
                      </a:cubicBezTo>
                      <a:cubicBezTo>
                        <a:pt x="11651" y="19764"/>
                        <a:pt x="21600" y="16578"/>
                        <a:pt x="21600" y="16578"/>
                      </a:cubicBezTo>
                      <a:cubicBezTo>
                        <a:pt x="21600" y="16578"/>
                        <a:pt x="18126" y="14118"/>
                        <a:pt x="17615" y="1868"/>
                      </a:cubicBezTo>
                      <a:cubicBezTo>
                        <a:pt x="17461" y="-1836"/>
                        <a:pt x="4435" y="1112"/>
                        <a:pt x="4435" y="1112"/>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17" name="Shape 73">
                  <a:extLst>
                    <a:ext uri="{FF2B5EF4-FFF2-40B4-BE49-F238E27FC236}">
                      <a16:creationId xmlns:a16="http://schemas.microsoft.com/office/drawing/2014/main" id="{2B861514-C641-9A4D-8D77-F2C803452351}"/>
                    </a:ext>
                  </a:extLst>
                </p:cNvPr>
                <p:cNvSpPr/>
                <p:nvPr/>
              </p:nvSpPr>
              <p:spPr>
                <a:xfrm>
                  <a:off x="0" y="596900"/>
                  <a:ext cx="1031855" cy="899813"/>
                </a:xfrm>
                <a:custGeom>
                  <a:avLst/>
                  <a:gdLst/>
                  <a:ahLst/>
                  <a:cxnLst>
                    <a:cxn ang="0">
                      <a:pos x="wd2" y="hd2"/>
                    </a:cxn>
                    <a:cxn ang="5400000">
                      <a:pos x="wd2" y="hd2"/>
                    </a:cxn>
                    <a:cxn ang="10800000">
                      <a:pos x="wd2" y="hd2"/>
                    </a:cxn>
                    <a:cxn ang="16200000">
                      <a:pos x="wd2" y="hd2"/>
                    </a:cxn>
                  </a:cxnLst>
                  <a:rect l="0" t="0" r="r" b="b"/>
                  <a:pathLst>
                    <a:path w="21121" h="21131" extrusionOk="0">
                      <a:moveTo>
                        <a:pt x="6362" y="12208"/>
                      </a:moveTo>
                      <a:lnTo>
                        <a:pt x="6106" y="15616"/>
                      </a:lnTo>
                      <a:cubicBezTo>
                        <a:pt x="6106" y="15616"/>
                        <a:pt x="8714" y="19342"/>
                        <a:pt x="11962" y="21131"/>
                      </a:cubicBezTo>
                      <a:cubicBezTo>
                        <a:pt x="14190" y="21131"/>
                        <a:pt x="15697" y="19576"/>
                        <a:pt x="15697" y="19576"/>
                      </a:cubicBezTo>
                      <a:cubicBezTo>
                        <a:pt x="15697" y="19576"/>
                        <a:pt x="14811" y="15228"/>
                        <a:pt x="14908" y="12805"/>
                      </a:cubicBezTo>
                      <a:cubicBezTo>
                        <a:pt x="15006" y="10382"/>
                        <a:pt x="6362" y="12208"/>
                        <a:pt x="6362" y="12208"/>
                      </a:cubicBezTo>
                      <a:close/>
                      <a:moveTo>
                        <a:pt x="1884" y="1221"/>
                      </a:moveTo>
                      <a:cubicBezTo>
                        <a:pt x="1884" y="1221"/>
                        <a:pt x="1191" y="-469"/>
                        <a:pt x="498" y="127"/>
                      </a:cubicBezTo>
                      <a:cubicBezTo>
                        <a:pt x="-195" y="724"/>
                        <a:pt x="-240" y="2999"/>
                        <a:pt x="844" y="4560"/>
                      </a:cubicBezTo>
                      <a:cubicBezTo>
                        <a:pt x="1929" y="6120"/>
                        <a:pt x="2404" y="6092"/>
                        <a:pt x="2404" y="6092"/>
                      </a:cubicBezTo>
                      <a:cubicBezTo>
                        <a:pt x="2404" y="6092"/>
                        <a:pt x="1884" y="1221"/>
                        <a:pt x="1884" y="1221"/>
                      </a:cubicBezTo>
                      <a:close/>
                      <a:moveTo>
                        <a:pt x="19236" y="1221"/>
                      </a:moveTo>
                      <a:cubicBezTo>
                        <a:pt x="19236" y="1221"/>
                        <a:pt x="19929" y="-469"/>
                        <a:pt x="20622" y="127"/>
                      </a:cubicBezTo>
                      <a:cubicBezTo>
                        <a:pt x="21315" y="724"/>
                        <a:pt x="21360" y="2999"/>
                        <a:pt x="20276" y="4560"/>
                      </a:cubicBezTo>
                      <a:cubicBezTo>
                        <a:pt x="19191" y="6120"/>
                        <a:pt x="18716" y="6092"/>
                        <a:pt x="18716" y="6092"/>
                      </a:cubicBezTo>
                      <a:cubicBezTo>
                        <a:pt x="18716" y="6092"/>
                        <a:pt x="19236" y="1221"/>
                        <a:pt x="19236" y="1221"/>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18" name="Shape 74">
                  <a:extLst>
                    <a:ext uri="{FF2B5EF4-FFF2-40B4-BE49-F238E27FC236}">
                      <a16:creationId xmlns:a16="http://schemas.microsoft.com/office/drawing/2014/main" id="{F226A036-42D3-B545-8D2F-4DF6AE5664E7}"/>
                    </a:ext>
                  </a:extLst>
                </p:cNvPr>
                <p:cNvSpPr/>
                <p:nvPr/>
              </p:nvSpPr>
              <p:spPr>
                <a:xfrm>
                  <a:off x="76200" y="127000"/>
                  <a:ext cx="881133"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1" y="5463"/>
                        <a:pt x="18822" y="0"/>
                        <a:pt x="10452" y="0"/>
                      </a:cubicBezTo>
                      <a:cubicBezTo>
                        <a:pt x="2082" y="0"/>
                        <a:pt x="67" y="5462"/>
                        <a:pt x="20" y="6039"/>
                      </a:cubicBezTo>
                      <a:cubicBezTo>
                        <a:pt x="-76" y="7190"/>
                        <a:pt x="111" y="13705"/>
                        <a:pt x="2016" y="16177"/>
                      </a:cubicBezTo>
                      <a:cubicBezTo>
                        <a:pt x="3908" y="18631"/>
                        <a:pt x="8659" y="21555"/>
                        <a:pt x="10681" y="21598"/>
                      </a:cubicBezTo>
                      <a:cubicBezTo>
                        <a:pt x="10694" y="21598"/>
                        <a:pt x="10709"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19" name="Shape 75">
                  <a:extLst>
                    <a:ext uri="{FF2B5EF4-FFF2-40B4-BE49-F238E27FC236}">
                      <a16:creationId xmlns:a16="http://schemas.microsoft.com/office/drawing/2014/main" id="{7954E569-958C-114D-B5A5-9A33029299AB}"/>
                    </a:ext>
                  </a:extLst>
                </p:cNvPr>
                <p:cNvSpPr/>
                <p:nvPr/>
              </p:nvSpPr>
              <p:spPr>
                <a:xfrm>
                  <a:off x="63500" y="76199"/>
                  <a:ext cx="932304" cy="579956"/>
                </a:xfrm>
                <a:custGeom>
                  <a:avLst/>
                  <a:gdLst/>
                  <a:ahLst/>
                  <a:cxnLst>
                    <a:cxn ang="0">
                      <a:pos x="wd2" y="hd2"/>
                    </a:cxn>
                    <a:cxn ang="5400000">
                      <a:pos x="wd2" y="hd2"/>
                    </a:cxn>
                    <a:cxn ang="10800000">
                      <a:pos x="wd2" y="hd2"/>
                    </a:cxn>
                    <a:cxn ang="16200000">
                      <a:pos x="wd2" y="hd2"/>
                    </a:cxn>
                  </a:cxnLst>
                  <a:rect l="0" t="0" r="r" b="b"/>
                  <a:pathLst>
                    <a:path w="21306" h="20837" extrusionOk="0">
                      <a:moveTo>
                        <a:pt x="7968" y="7055"/>
                      </a:moveTo>
                      <a:cubicBezTo>
                        <a:pt x="7968" y="7055"/>
                        <a:pt x="8287" y="14830"/>
                        <a:pt x="13124" y="16959"/>
                      </a:cubicBezTo>
                      <a:cubicBezTo>
                        <a:pt x="17961" y="19088"/>
                        <a:pt x="20503" y="16752"/>
                        <a:pt x="20468" y="20837"/>
                      </a:cubicBezTo>
                      <a:cubicBezTo>
                        <a:pt x="20510" y="19998"/>
                        <a:pt x="20524" y="19490"/>
                        <a:pt x="20524" y="19490"/>
                      </a:cubicBezTo>
                      <a:cubicBezTo>
                        <a:pt x="20524" y="19490"/>
                        <a:pt x="20605" y="18529"/>
                        <a:pt x="20934" y="17360"/>
                      </a:cubicBezTo>
                      <a:cubicBezTo>
                        <a:pt x="21359" y="15844"/>
                        <a:pt x="21422" y="14212"/>
                        <a:pt x="21111" y="11466"/>
                      </a:cubicBezTo>
                      <a:cubicBezTo>
                        <a:pt x="20434" y="5482"/>
                        <a:pt x="16385" y="-763"/>
                        <a:pt x="10064" y="76"/>
                      </a:cubicBezTo>
                      <a:cubicBezTo>
                        <a:pt x="8894" y="231"/>
                        <a:pt x="5703" y="1531"/>
                        <a:pt x="3331" y="4964"/>
                      </a:cubicBezTo>
                      <a:cubicBezTo>
                        <a:pt x="1408" y="7748"/>
                        <a:pt x="252" y="11428"/>
                        <a:pt x="37" y="13310"/>
                      </a:cubicBezTo>
                      <a:cubicBezTo>
                        <a:pt x="-178" y="15193"/>
                        <a:pt x="613" y="20554"/>
                        <a:pt x="613" y="20554"/>
                      </a:cubicBezTo>
                      <a:cubicBezTo>
                        <a:pt x="613" y="20554"/>
                        <a:pt x="2824" y="15078"/>
                        <a:pt x="4964" y="13824"/>
                      </a:cubicBezTo>
                      <a:cubicBezTo>
                        <a:pt x="7612" y="12271"/>
                        <a:pt x="7968" y="7055"/>
                        <a:pt x="7968" y="7055"/>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20" name="Shape 76">
                  <a:extLst>
                    <a:ext uri="{FF2B5EF4-FFF2-40B4-BE49-F238E27FC236}">
                      <a16:creationId xmlns:a16="http://schemas.microsoft.com/office/drawing/2014/main" id="{BF17EAA8-6544-BB42-A3AE-1D8123DF57D9}"/>
                    </a:ext>
                  </a:extLst>
                </p:cNvPr>
                <p:cNvSpPr/>
                <p:nvPr/>
              </p:nvSpPr>
              <p:spPr>
                <a:xfrm>
                  <a:off x="12700" y="0"/>
                  <a:ext cx="1001544" cy="1371638"/>
                </a:xfrm>
                <a:custGeom>
                  <a:avLst/>
                  <a:gdLst/>
                  <a:ahLst/>
                  <a:cxnLst>
                    <a:cxn ang="0">
                      <a:pos x="wd2" y="hd2"/>
                    </a:cxn>
                    <a:cxn ang="5400000">
                      <a:pos x="wd2" y="hd2"/>
                    </a:cxn>
                    <a:cxn ang="10800000">
                      <a:pos x="wd2" y="hd2"/>
                    </a:cxn>
                    <a:cxn ang="16200000">
                      <a:pos x="wd2" y="hd2"/>
                    </a:cxn>
                  </a:cxnLst>
                  <a:rect l="0" t="0" r="r" b="b"/>
                  <a:pathLst>
                    <a:path w="20302" h="21353" extrusionOk="0">
                      <a:moveTo>
                        <a:pt x="19040" y="9580"/>
                      </a:moveTo>
                      <a:cubicBezTo>
                        <a:pt x="19037" y="9601"/>
                        <a:pt x="18413" y="14487"/>
                        <a:pt x="15556" y="16525"/>
                      </a:cubicBezTo>
                      <a:cubicBezTo>
                        <a:pt x="14286" y="17432"/>
                        <a:pt x="12622" y="17671"/>
                        <a:pt x="11962" y="17498"/>
                      </a:cubicBezTo>
                      <a:cubicBezTo>
                        <a:pt x="11303" y="17325"/>
                        <a:pt x="10189" y="16656"/>
                        <a:pt x="10189" y="16656"/>
                      </a:cubicBezTo>
                      <a:cubicBezTo>
                        <a:pt x="10189" y="16656"/>
                        <a:pt x="9080" y="17325"/>
                        <a:pt x="8421" y="17498"/>
                      </a:cubicBezTo>
                      <a:cubicBezTo>
                        <a:pt x="7761" y="17671"/>
                        <a:pt x="6070" y="17454"/>
                        <a:pt x="4827" y="16525"/>
                      </a:cubicBezTo>
                      <a:cubicBezTo>
                        <a:pt x="2437" y="14740"/>
                        <a:pt x="1511" y="10671"/>
                        <a:pt x="1385" y="10070"/>
                      </a:cubicBezTo>
                      <a:cubicBezTo>
                        <a:pt x="1512" y="9875"/>
                        <a:pt x="3173" y="7354"/>
                        <a:pt x="5108" y="6673"/>
                      </a:cubicBezTo>
                      <a:cubicBezTo>
                        <a:pt x="6802" y="6077"/>
                        <a:pt x="7662" y="5018"/>
                        <a:pt x="7856" y="4031"/>
                      </a:cubicBezTo>
                      <a:cubicBezTo>
                        <a:pt x="8546" y="5225"/>
                        <a:pt x="9916" y="6815"/>
                        <a:pt x="12475" y="7365"/>
                      </a:cubicBezTo>
                      <a:cubicBezTo>
                        <a:pt x="16765" y="8288"/>
                        <a:pt x="19050" y="7850"/>
                        <a:pt x="19050" y="9045"/>
                      </a:cubicBezTo>
                      <a:cubicBezTo>
                        <a:pt x="19050" y="9264"/>
                        <a:pt x="19043" y="9481"/>
                        <a:pt x="19040" y="9580"/>
                      </a:cubicBezTo>
                      <a:close/>
                      <a:moveTo>
                        <a:pt x="18665" y="2653"/>
                      </a:moveTo>
                      <a:cubicBezTo>
                        <a:pt x="16310" y="1198"/>
                        <a:pt x="13727" y="-247"/>
                        <a:pt x="10414" y="35"/>
                      </a:cubicBezTo>
                      <a:cubicBezTo>
                        <a:pt x="8343" y="211"/>
                        <a:pt x="7559" y="876"/>
                        <a:pt x="7287" y="1483"/>
                      </a:cubicBezTo>
                      <a:cubicBezTo>
                        <a:pt x="7019" y="1176"/>
                        <a:pt x="6611" y="971"/>
                        <a:pt x="5951" y="937"/>
                      </a:cubicBezTo>
                      <a:cubicBezTo>
                        <a:pt x="4605" y="869"/>
                        <a:pt x="952" y="2495"/>
                        <a:pt x="180" y="4834"/>
                      </a:cubicBezTo>
                      <a:cubicBezTo>
                        <a:pt x="-580" y="7136"/>
                        <a:pt x="1313" y="9988"/>
                        <a:pt x="1374" y="10079"/>
                      </a:cubicBezTo>
                      <a:cubicBezTo>
                        <a:pt x="1409" y="10723"/>
                        <a:pt x="1708" y="14926"/>
                        <a:pt x="3618" y="17053"/>
                      </a:cubicBezTo>
                      <a:cubicBezTo>
                        <a:pt x="4957" y="18545"/>
                        <a:pt x="8577" y="20506"/>
                        <a:pt x="10186" y="21349"/>
                      </a:cubicBezTo>
                      <a:cubicBezTo>
                        <a:pt x="10187" y="21350"/>
                        <a:pt x="10188" y="21352"/>
                        <a:pt x="10189" y="21353"/>
                      </a:cubicBezTo>
                      <a:cubicBezTo>
                        <a:pt x="10190" y="21353"/>
                        <a:pt x="10191" y="21352"/>
                        <a:pt x="10191" y="21351"/>
                      </a:cubicBezTo>
                      <a:cubicBezTo>
                        <a:pt x="10192" y="21352"/>
                        <a:pt x="10193" y="21353"/>
                        <a:pt x="10194" y="21353"/>
                      </a:cubicBezTo>
                      <a:cubicBezTo>
                        <a:pt x="10195" y="21352"/>
                        <a:pt x="10196" y="21350"/>
                        <a:pt x="10197" y="21349"/>
                      </a:cubicBezTo>
                      <a:cubicBezTo>
                        <a:pt x="11805" y="20506"/>
                        <a:pt x="15320" y="18485"/>
                        <a:pt x="16765" y="17053"/>
                      </a:cubicBezTo>
                      <a:cubicBezTo>
                        <a:pt x="18776" y="15059"/>
                        <a:pt x="19022" y="10007"/>
                        <a:pt x="19039" y="9607"/>
                      </a:cubicBezTo>
                      <a:cubicBezTo>
                        <a:pt x="19038" y="9625"/>
                        <a:pt x="19038" y="9637"/>
                        <a:pt x="19038" y="9637"/>
                      </a:cubicBezTo>
                      <a:cubicBezTo>
                        <a:pt x="19038" y="9637"/>
                        <a:pt x="19585" y="9258"/>
                        <a:pt x="19877" y="8751"/>
                      </a:cubicBezTo>
                      <a:cubicBezTo>
                        <a:pt x="20254" y="8094"/>
                        <a:pt x="21020" y="4107"/>
                        <a:pt x="18665" y="2653"/>
                      </a:cubicBezTo>
                      <a:close/>
                    </a:path>
                  </a:pathLst>
                </a:custGeom>
                <a:solidFill>
                  <a:srgbClr val="58646C"/>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sp>
        <p:nvSpPr>
          <p:cNvPr id="3" name="Oval 2">
            <a:extLst>
              <a:ext uri="{FF2B5EF4-FFF2-40B4-BE49-F238E27FC236}">
                <a16:creationId xmlns:a16="http://schemas.microsoft.com/office/drawing/2014/main" id="{5274E346-339F-2743-98C8-0311CFD55BB5}"/>
              </a:ext>
            </a:extLst>
          </p:cNvPr>
          <p:cNvSpPr/>
          <p:nvPr/>
        </p:nvSpPr>
        <p:spPr>
          <a:xfrm>
            <a:off x="1329897" y="5790222"/>
            <a:ext cx="2428382" cy="23995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3655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B9A9-3983-384F-AFB6-E91D92AB273D}"/>
              </a:ext>
            </a:extLst>
          </p:cNvPr>
          <p:cNvSpPr>
            <a:spLocks noGrp="1"/>
          </p:cNvSpPr>
          <p:nvPr>
            <p:ph type="title"/>
          </p:nvPr>
        </p:nvSpPr>
        <p:spPr>
          <a:xfrm>
            <a:off x="1412455" y="846925"/>
            <a:ext cx="22046779" cy="2190354"/>
          </a:xfrm>
        </p:spPr>
        <p:txBody>
          <a:bodyPr>
            <a:noAutofit/>
          </a:bodyPr>
          <a:lstStyle/>
          <a:p>
            <a:pPr algn="ctr"/>
            <a:r>
              <a:rPr lang="en-US" b="1" dirty="0">
                <a:solidFill>
                  <a:schemeClr val="accent1">
                    <a:lumMod val="75000"/>
                  </a:schemeClr>
                </a:solidFill>
              </a:rPr>
              <a:t>Integrated, Consensus Based Perspectives, Including the Individual and Family</a:t>
            </a:r>
          </a:p>
        </p:txBody>
      </p:sp>
      <p:grpSp>
        <p:nvGrpSpPr>
          <p:cNvPr id="68" name="Group 67">
            <a:extLst>
              <a:ext uri="{FF2B5EF4-FFF2-40B4-BE49-F238E27FC236}">
                <a16:creationId xmlns:a16="http://schemas.microsoft.com/office/drawing/2014/main" id="{CC1C9434-1CBD-AF40-97D6-6DF64488B0B7}"/>
              </a:ext>
            </a:extLst>
          </p:cNvPr>
          <p:cNvGrpSpPr/>
          <p:nvPr/>
        </p:nvGrpSpPr>
        <p:grpSpPr>
          <a:xfrm>
            <a:off x="4770123" y="3381376"/>
            <a:ext cx="14843758" cy="9937748"/>
            <a:chOff x="2385060" y="1690688"/>
            <a:chExt cx="7421879" cy="4968874"/>
          </a:xfrm>
        </p:grpSpPr>
        <p:grpSp>
          <p:nvGrpSpPr>
            <p:cNvPr id="4" name="Group 3">
              <a:extLst>
                <a:ext uri="{FF2B5EF4-FFF2-40B4-BE49-F238E27FC236}">
                  <a16:creationId xmlns:a16="http://schemas.microsoft.com/office/drawing/2014/main" id="{587425E3-3A5C-554B-AD80-8FC9EB0DC542}"/>
                </a:ext>
              </a:extLst>
            </p:cNvPr>
            <p:cNvGrpSpPr/>
            <p:nvPr/>
          </p:nvGrpSpPr>
          <p:grpSpPr>
            <a:xfrm>
              <a:off x="2385060" y="1690688"/>
              <a:ext cx="7421879" cy="4968874"/>
              <a:chOff x="7554969" y="2717074"/>
              <a:chExt cx="4379841" cy="2986256"/>
            </a:xfrm>
          </p:grpSpPr>
          <p:pic>
            <p:nvPicPr>
              <p:cNvPr id="5" name="Content Placeholder 9">
                <a:extLst>
                  <a:ext uri="{FF2B5EF4-FFF2-40B4-BE49-F238E27FC236}">
                    <a16:creationId xmlns:a16="http://schemas.microsoft.com/office/drawing/2014/main" id="{D142B9A0-ECE4-3C4D-84A0-48751E967123}"/>
                  </a:ext>
                </a:extLst>
              </p:cNvPr>
              <p:cNvPicPr>
                <a:picLocks noChangeAspect="1"/>
              </p:cNvPicPr>
              <p:nvPr/>
            </p:nvPicPr>
            <p:blipFill>
              <a:blip r:embed="rId3"/>
              <a:stretch>
                <a:fillRect/>
              </a:stretch>
            </p:blipFill>
            <p:spPr>
              <a:xfrm>
                <a:off x="7554969" y="2717074"/>
                <a:ext cx="4379841" cy="2986256"/>
              </a:xfrm>
              <a:prstGeom prst="rect">
                <a:avLst/>
              </a:prstGeom>
            </p:spPr>
          </p:pic>
          <p:sp>
            <p:nvSpPr>
              <p:cNvPr id="6" name="Oval 5">
                <a:extLst>
                  <a:ext uri="{FF2B5EF4-FFF2-40B4-BE49-F238E27FC236}">
                    <a16:creationId xmlns:a16="http://schemas.microsoft.com/office/drawing/2014/main" id="{C6BB161B-66F6-9A48-9548-B2F3323D89AA}"/>
                  </a:ext>
                </a:extLst>
              </p:cNvPr>
              <p:cNvSpPr/>
              <p:nvPr/>
            </p:nvSpPr>
            <p:spPr>
              <a:xfrm>
                <a:off x="9353005" y="3735976"/>
                <a:ext cx="809895" cy="8229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Franklin Gothic Medium" panose="020B0603020102020204" pitchFamily="34" charset="0"/>
                  </a:rPr>
                  <a:t>CANS</a:t>
                </a:r>
              </a:p>
            </p:txBody>
          </p:sp>
        </p:grpSp>
        <p:grpSp>
          <p:nvGrpSpPr>
            <p:cNvPr id="7" name="Group 42">
              <a:extLst>
                <a:ext uri="{FF2B5EF4-FFF2-40B4-BE49-F238E27FC236}">
                  <a16:creationId xmlns:a16="http://schemas.microsoft.com/office/drawing/2014/main" id="{736E1DDE-21CF-8F4B-8C6E-4EC7F4A863F3}"/>
                </a:ext>
              </a:extLst>
            </p:cNvPr>
            <p:cNvGrpSpPr/>
            <p:nvPr/>
          </p:nvGrpSpPr>
          <p:grpSpPr>
            <a:xfrm>
              <a:off x="3533747" y="3556280"/>
              <a:ext cx="984114" cy="927162"/>
              <a:chOff x="0" y="0"/>
              <a:chExt cx="2238002" cy="2238002"/>
            </a:xfrm>
          </p:grpSpPr>
          <p:grpSp>
            <p:nvGrpSpPr>
              <p:cNvPr id="8" name="Group 33">
                <a:extLst>
                  <a:ext uri="{FF2B5EF4-FFF2-40B4-BE49-F238E27FC236}">
                    <a16:creationId xmlns:a16="http://schemas.microsoft.com/office/drawing/2014/main" id="{D8794813-4864-084F-AE1B-6FBA090D8CF2}"/>
                  </a:ext>
                </a:extLst>
              </p:cNvPr>
              <p:cNvGrpSpPr/>
              <p:nvPr/>
            </p:nvGrpSpPr>
            <p:grpSpPr>
              <a:xfrm>
                <a:off x="0" y="0"/>
                <a:ext cx="2238003" cy="2238003"/>
                <a:chOff x="0" y="0"/>
                <a:chExt cx="2238002" cy="2238002"/>
              </a:xfrm>
            </p:grpSpPr>
            <p:sp>
              <p:nvSpPr>
                <p:cNvPr id="17" name="Shape 31">
                  <a:extLst>
                    <a:ext uri="{FF2B5EF4-FFF2-40B4-BE49-F238E27FC236}">
                      <a16:creationId xmlns:a16="http://schemas.microsoft.com/office/drawing/2014/main" id="{8F97CA04-6739-DD45-BC55-5C0362421E6C}"/>
                    </a:ext>
                  </a:extLst>
                </p:cNvPr>
                <p:cNvSpPr/>
                <p:nvPr/>
              </p:nvSpPr>
              <p:spPr>
                <a:xfrm>
                  <a:off x="0" y="0"/>
                  <a:ext cx="2238003"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D6CDD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8" name="Shape 32">
                  <a:extLst>
                    <a:ext uri="{FF2B5EF4-FFF2-40B4-BE49-F238E27FC236}">
                      <a16:creationId xmlns:a16="http://schemas.microsoft.com/office/drawing/2014/main" id="{73FD3F1E-6867-F84E-9C24-D71B72326C1D}"/>
                    </a:ext>
                  </a:extLst>
                </p:cNvPr>
                <p:cNvSpPr/>
                <p:nvPr/>
              </p:nvSpPr>
              <p:spPr>
                <a:xfrm>
                  <a:off x="152400" y="152400"/>
                  <a:ext cx="1930426"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4BCD3"/>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9" name="Group 41">
                <a:extLst>
                  <a:ext uri="{FF2B5EF4-FFF2-40B4-BE49-F238E27FC236}">
                    <a16:creationId xmlns:a16="http://schemas.microsoft.com/office/drawing/2014/main" id="{A49FC969-7F28-3A40-854C-7275685F87D4}"/>
                  </a:ext>
                </a:extLst>
              </p:cNvPr>
              <p:cNvGrpSpPr/>
              <p:nvPr/>
            </p:nvGrpSpPr>
            <p:grpSpPr>
              <a:xfrm>
                <a:off x="596899" y="444499"/>
                <a:ext cx="1031856" cy="1639638"/>
                <a:chOff x="0" y="0"/>
                <a:chExt cx="1031854" cy="1639636"/>
              </a:xfrm>
            </p:grpSpPr>
            <p:sp>
              <p:nvSpPr>
                <p:cNvPr id="10" name="Shape 34">
                  <a:extLst>
                    <a:ext uri="{FF2B5EF4-FFF2-40B4-BE49-F238E27FC236}">
                      <a16:creationId xmlns:a16="http://schemas.microsoft.com/office/drawing/2014/main" id="{C3973A0F-90B1-7F42-982B-D6BE9D0C0972}"/>
                    </a:ext>
                  </a:extLst>
                </p:cNvPr>
                <p:cNvSpPr/>
                <p:nvPr/>
              </p:nvSpPr>
              <p:spPr>
                <a:xfrm>
                  <a:off x="63500" y="762000"/>
                  <a:ext cx="908498" cy="869950"/>
                </a:xfrm>
                <a:custGeom>
                  <a:avLst/>
                  <a:gdLst/>
                  <a:ahLst/>
                  <a:cxnLst>
                    <a:cxn ang="0">
                      <a:pos x="wd2" y="hd2"/>
                    </a:cxn>
                    <a:cxn ang="5400000">
                      <a:pos x="wd2" y="hd2"/>
                    </a:cxn>
                    <a:cxn ang="10800000">
                      <a:pos x="wd2" y="hd2"/>
                    </a:cxn>
                    <a:cxn ang="16200000">
                      <a:pos x="wd2" y="hd2"/>
                    </a:cxn>
                  </a:cxnLst>
                  <a:rect l="0" t="0" r="r" b="b"/>
                  <a:pathLst>
                    <a:path w="21600" h="21600" extrusionOk="0">
                      <a:moveTo>
                        <a:pt x="319" y="329"/>
                      </a:moveTo>
                      <a:lnTo>
                        <a:pt x="0" y="18906"/>
                      </a:lnTo>
                      <a:cubicBezTo>
                        <a:pt x="3216" y="20699"/>
                        <a:pt x="6888" y="21600"/>
                        <a:pt x="10788" y="21600"/>
                      </a:cubicBezTo>
                      <a:cubicBezTo>
                        <a:pt x="14692" y="21600"/>
                        <a:pt x="18367" y="20697"/>
                        <a:pt x="21586" y="18901"/>
                      </a:cubicBezTo>
                      <a:cubicBezTo>
                        <a:pt x="21595" y="18890"/>
                        <a:pt x="21600" y="18883"/>
                        <a:pt x="21600" y="18883"/>
                      </a:cubicBezTo>
                      <a:lnTo>
                        <a:pt x="21600" y="0"/>
                      </a:lnTo>
                      <a:cubicBezTo>
                        <a:pt x="21600" y="0"/>
                        <a:pt x="14743" y="2712"/>
                        <a:pt x="10734" y="5380"/>
                      </a:cubicBezTo>
                      <a:cubicBezTo>
                        <a:pt x="6283" y="2847"/>
                        <a:pt x="319" y="329"/>
                        <a:pt x="319" y="329"/>
                      </a:cubicBezTo>
                      <a:close/>
                    </a:path>
                  </a:pathLst>
                </a:custGeom>
                <a:solidFill>
                  <a:srgbClr val="FBC06A"/>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1" name="Shape 35">
                  <a:extLst>
                    <a:ext uri="{FF2B5EF4-FFF2-40B4-BE49-F238E27FC236}">
                      <a16:creationId xmlns:a16="http://schemas.microsoft.com/office/drawing/2014/main" id="{3A9614D1-34CD-A142-87FD-9E7A5F6F2B92}"/>
                    </a:ext>
                  </a:extLst>
                </p:cNvPr>
                <p:cNvSpPr/>
                <p:nvPr/>
              </p:nvSpPr>
              <p:spPr>
                <a:xfrm>
                  <a:off x="0" y="558800"/>
                  <a:ext cx="1031855" cy="1080837"/>
                </a:xfrm>
                <a:custGeom>
                  <a:avLst/>
                  <a:gdLst/>
                  <a:ahLst/>
                  <a:cxnLst>
                    <a:cxn ang="0">
                      <a:pos x="wd2" y="hd2"/>
                    </a:cxn>
                    <a:cxn ang="5400000">
                      <a:pos x="wd2" y="hd2"/>
                    </a:cxn>
                    <a:cxn ang="10800000">
                      <a:pos x="wd2" y="hd2"/>
                    </a:cxn>
                    <a:cxn ang="16200000">
                      <a:pos x="wd2" y="hd2"/>
                    </a:cxn>
                  </a:cxnLst>
                  <a:rect l="0" t="0" r="r" b="b"/>
                  <a:pathLst>
                    <a:path w="21121" h="21208" extrusionOk="0">
                      <a:moveTo>
                        <a:pt x="18716" y="5090"/>
                      </a:moveTo>
                      <a:cubicBezTo>
                        <a:pt x="18716" y="5090"/>
                        <a:pt x="19191" y="5114"/>
                        <a:pt x="20276" y="3810"/>
                      </a:cubicBezTo>
                      <a:cubicBezTo>
                        <a:pt x="21360" y="2505"/>
                        <a:pt x="21315" y="605"/>
                        <a:pt x="20622" y="106"/>
                      </a:cubicBezTo>
                      <a:cubicBezTo>
                        <a:pt x="19929" y="-392"/>
                        <a:pt x="19236" y="1020"/>
                        <a:pt x="19236" y="1020"/>
                      </a:cubicBezTo>
                      <a:cubicBezTo>
                        <a:pt x="19236" y="1020"/>
                        <a:pt x="18716" y="5090"/>
                        <a:pt x="18716" y="5090"/>
                      </a:cubicBezTo>
                      <a:close/>
                      <a:moveTo>
                        <a:pt x="1884" y="1020"/>
                      </a:moveTo>
                      <a:cubicBezTo>
                        <a:pt x="1884" y="1020"/>
                        <a:pt x="1191" y="-392"/>
                        <a:pt x="498" y="106"/>
                      </a:cubicBezTo>
                      <a:cubicBezTo>
                        <a:pt x="-195" y="605"/>
                        <a:pt x="-240" y="2505"/>
                        <a:pt x="844" y="3810"/>
                      </a:cubicBezTo>
                      <a:cubicBezTo>
                        <a:pt x="1929" y="5114"/>
                        <a:pt x="2404" y="5090"/>
                        <a:pt x="2404" y="5090"/>
                      </a:cubicBezTo>
                      <a:cubicBezTo>
                        <a:pt x="2404" y="5090"/>
                        <a:pt x="1884" y="1020"/>
                        <a:pt x="1884" y="1020"/>
                      </a:cubicBezTo>
                      <a:close/>
                      <a:moveTo>
                        <a:pt x="6854" y="8277"/>
                      </a:moveTo>
                      <a:cubicBezTo>
                        <a:pt x="6855" y="8151"/>
                        <a:pt x="13083" y="8207"/>
                        <a:pt x="14719" y="8207"/>
                      </a:cubicBezTo>
                      <a:cubicBezTo>
                        <a:pt x="14986" y="16515"/>
                        <a:pt x="16706" y="19356"/>
                        <a:pt x="17306" y="20101"/>
                      </a:cubicBezTo>
                      <a:cubicBezTo>
                        <a:pt x="15224" y="20816"/>
                        <a:pt x="12982" y="21208"/>
                        <a:pt x="10644" y="21208"/>
                      </a:cubicBezTo>
                      <a:cubicBezTo>
                        <a:pt x="8283" y="21208"/>
                        <a:pt x="6018" y="20809"/>
                        <a:pt x="3919" y="20081"/>
                      </a:cubicBezTo>
                      <a:cubicBezTo>
                        <a:pt x="6518" y="17787"/>
                        <a:pt x="6823" y="10554"/>
                        <a:pt x="6854" y="8277"/>
                      </a:cubicBezTo>
                      <a:close/>
                    </a:path>
                  </a:pathLst>
                </a:custGeom>
                <a:solidFill>
                  <a:srgbClr val="F2EBDD"/>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2" name="Shape 36">
                  <a:extLst>
                    <a:ext uri="{FF2B5EF4-FFF2-40B4-BE49-F238E27FC236}">
                      <a16:creationId xmlns:a16="http://schemas.microsoft.com/office/drawing/2014/main" id="{FFFA55AB-85C0-DE4F-ACB9-30540827831B}"/>
                    </a:ext>
                  </a:extLst>
                </p:cNvPr>
                <p:cNvSpPr/>
                <p:nvPr/>
              </p:nvSpPr>
              <p:spPr>
                <a:xfrm>
                  <a:off x="317500" y="1092200"/>
                  <a:ext cx="462112" cy="340655"/>
                </a:xfrm>
                <a:custGeom>
                  <a:avLst/>
                  <a:gdLst/>
                  <a:ahLst/>
                  <a:cxnLst>
                    <a:cxn ang="0">
                      <a:pos x="wd2" y="hd2"/>
                    </a:cxn>
                    <a:cxn ang="5400000">
                      <a:pos x="wd2" y="hd2"/>
                    </a:cxn>
                    <a:cxn ang="10800000">
                      <a:pos x="wd2" y="hd2"/>
                    </a:cxn>
                    <a:cxn ang="16200000">
                      <a:pos x="wd2" y="hd2"/>
                    </a:cxn>
                  </a:cxnLst>
                  <a:rect l="0" t="0" r="r" b="b"/>
                  <a:pathLst>
                    <a:path w="21600" h="21600" extrusionOk="0">
                      <a:moveTo>
                        <a:pt x="9866" y="18765"/>
                      </a:moveTo>
                      <a:cubicBezTo>
                        <a:pt x="15579" y="20942"/>
                        <a:pt x="20559" y="21502"/>
                        <a:pt x="21600" y="21600"/>
                      </a:cubicBezTo>
                      <a:cubicBezTo>
                        <a:pt x="20596" y="16698"/>
                        <a:pt x="19660" y="9743"/>
                        <a:pt x="19192" y="0"/>
                      </a:cubicBezTo>
                      <a:cubicBezTo>
                        <a:pt x="13638" y="0"/>
                        <a:pt x="5479" y="157"/>
                        <a:pt x="875" y="157"/>
                      </a:cubicBezTo>
                      <a:cubicBezTo>
                        <a:pt x="734" y="3399"/>
                        <a:pt x="426" y="7404"/>
                        <a:pt x="0" y="11285"/>
                      </a:cubicBezTo>
                      <a:cubicBezTo>
                        <a:pt x="1612" y="13217"/>
                        <a:pt x="5192" y="16984"/>
                        <a:pt x="9866" y="18765"/>
                      </a:cubicBezTo>
                      <a:close/>
                    </a:path>
                  </a:pathLst>
                </a:custGeom>
                <a:solidFill>
                  <a:srgbClr val="EDE0CF"/>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3" name="Shape 37">
                  <a:extLst>
                    <a:ext uri="{FF2B5EF4-FFF2-40B4-BE49-F238E27FC236}">
                      <a16:creationId xmlns:a16="http://schemas.microsoft.com/office/drawing/2014/main" id="{2E2E7D65-B9AD-854C-AA85-30C2E2528374}"/>
                    </a:ext>
                  </a:extLst>
                </p:cNvPr>
                <p:cNvSpPr/>
                <p:nvPr/>
              </p:nvSpPr>
              <p:spPr>
                <a:xfrm>
                  <a:off x="76199" y="76200"/>
                  <a:ext cx="881134"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0" y="5463"/>
                        <a:pt x="18821" y="0"/>
                        <a:pt x="10452" y="0"/>
                      </a:cubicBezTo>
                      <a:cubicBezTo>
                        <a:pt x="2082" y="0"/>
                        <a:pt x="67" y="5462"/>
                        <a:pt x="19" y="6039"/>
                      </a:cubicBezTo>
                      <a:cubicBezTo>
                        <a:pt x="-76" y="7190"/>
                        <a:pt x="111" y="13705"/>
                        <a:pt x="2016" y="16177"/>
                      </a:cubicBezTo>
                      <a:cubicBezTo>
                        <a:pt x="3907" y="18631"/>
                        <a:pt x="8659" y="21555"/>
                        <a:pt x="10681" y="21598"/>
                      </a:cubicBezTo>
                      <a:cubicBezTo>
                        <a:pt x="10694" y="21598"/>
                        <a:pt x="10708"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F9F3E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4" name="Shape 38">
                  <a:extLst>
                    <a:ext uri="{FF2B5EF4-FFF2-40B4-BE49-F238E27FC236}">
                      <a16:creationId xmlns:a16="http://schemas.microsoft.com/office/drawing/2014/main" id="{74025E22-523A-7847-85CB-71BAA8F6D0AD}"/>
                    </a:ext>
                  </a:extLst>
                </p:cNvPr>
                <p:cNvSpPr/>
                <p:nvPr/>
              </p:nvSpPr>
              <p:spPr>
                <a:xfrm>
                  <a:off x="76200" y="101599"/>
                  <a:ext cx="896067" cy="503280"/>
                </a:xfrm>
                <a:custGeom>
                  <a:avLst/>
                  <a:gdLst/>
                  <a:ahLst/>
                  <a:cxnLst>
                    <a:cxn ang="0">
                      <a:pos x="wd2" y="hd2"/>
                    </a:cxn>
                    <a:cxn ang="5400000">
                      <a:pos x="wd2" y="hd2"/>
                    </a:cxn>
                    <a:cxn ang="10800000">
                      <a:pos x="wd2" y="hd2"/>
                    </a:cxn>
                    <a:cxn ang="16200000">
                      <a:pos x="wd2" y="hd2"/>
                    </a:cxn>
                  </a:cxnLst>
                  <a:rect l="0" t="0" r="r" b="b"/>
                  <a:pathLst>
                    <a:path w="20555" h="20382" extrusionOk="0">
                      <a:moveTo>
                        <a:pt x="20280" y="9476"/>
                      </a:moveTo>
                      <a:cubicBezTo>
                        <a:pt x="19928" y="6478"/>
                        <a:pt x="17514" y="2543"/>
                        <a:pt x="15140" y="925"/>
                      </a:cubicBezTo>
                      <a:cubicBezTo>
                        <a:pt x="12936" y="-578"/>
                        <a:pt x="10757" y="111"/>
                        <a:pt x="10495" y="502"/>
                      </a:cubicBezTo>
                      <a:cubicBezTo>
                        <a:pt x="6546" y="-1218"/>
                        <a:pt x="2856" y="4182"/>
                        <a:pt x="1108" y="9326"/>
                      </a:cubicBezTo>
                      <a:cubicBezTo>
                        <a:pt x="-640" y="14469"/>
                        <a:pt x="203" y="20382"/>
                        <a:pt x="203" y="20382"/>
                      </a:cubicBezTo>
                      <a:cubicBezTo>
                        <a:pt x="203" y="20382"/>
                        <a:pt x="901" y="16355"/>
                        <a:pt x="3378" y="12819"/>
                      </a:cubicBezTo>
                      <a:cubicBezTo>
                        <a:pt x="5553" y="9712"/>
                        <a:pt x="9349" y="8658"/>
                        <a:pt x="10137" y="5358"/>
                      </a:cubicBezTo>
                      <a:cubicBezTo>
                        <a:pt x="10403" y="6953"/>
                        <a:pt x="11306" y="9058"/>
                        <a:pt x="14072" y="10230"/>
                      </a:cubicBezTo>
                      <a:cubicBezTo>
                        <a:pt x="18927" y="12287"/>
                        <a:pt x="20202" y="15403"/>
                        <a:pt x="20202" y="18067"/>
                      </a:cubicBezTo>
                      <a:cubicBezTo>
                        <a:pt x="20202" y="18729"/>
                        <a:pt x="20161" y="20064"/>
                        <a:pt x="20161" y="20064"/>
                      </a:cubicBezTo>
                      <a:cubicBezTo>
                        <a:pt x="20161" y="20064"/>
                        <a:pt x="20960" y="15257"/>
                        <a:pt x="20280" y="9476"/>
                      </a:cubicBezTo>
                      <a:close/>
                    </a:path>
                  </a:pathLst>
                </a:custGeom>
                <a:solidFill>
                  <a:srgbClr val="F0E6D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5" name="Shape 39">
                  <a:extLst>
                    <a:ext uri="{FF2B5EF4-FFF2-40B4-BE49-F238E27FC236}">
                      <a16:creationId xmlns:a16="http://schemas.microsoft.com/office/drawing/2014/main" id="{4194954B-4BA1-A244-87C8-6E7D29EAD84B}"/>
                    </a:ext>
                  </a:extLst>
                </p:cNvPr>
                <p:cNvSpPr/>
                <p:nvPr/>
              </p:nvSpPr>
              <p:spPr>
                <a:xfrm>
                  <a:off x="25400" y="-1"/>
                  <a:ext cx="996989" cy="598706"/>
                </a:xfrm>
                <a:custGeom>
                  <a:avLst/>
                  <a:gdLst/>
                  <a:ahLst/>
                  <a:cxnLst>
                    <a:cxn ang="0">
                      <a:pos x="wd2" y="hd2"/>
                    </a:cxn>
                    <a:cxn ang="5400000">
                      <a:pos x="wd2" y="hd2"/>
                    </a:cxn>
                    <a:cxn ang="10800000">
                      <a:pos x="wd2" y="hd2"/>
                    </a:cxn>
                    <a:cxn ang="16200000">
                      <a:pos x="wd2" y="hd2"/>
                    </a:cxn>
                  </a:cxnLst>
                  <a:rect l="0" t="0" r="r" b="b"/>
                  <a:pathLst>
                    <a:path w="20830" h="20941" extrusionOk="0">
                      <a:moveTo>
                        <a:pt x="20721" y="11478"/>
                      </a:moveTo>
                      <a:cubicBezTo>
                        <a:pt x="20102" y="5652"/>
                        <a:pt x="17183" y="1191"/>
                        <a:pt x="13866" y="480"/>
                      </a:cubicBezTo>
                      <a:cubicBezTo>
                        <a:pt x="12296" y="143"/>
                        <a:pt x="11104" y="90"/>
                        <a:pt x="10608" y="908"/>
                      </a:cubicBezTo>
                      <a:cubicBezTo>
                        <a:pt x="9470" y="-659"/>
                        <a:pt x="7216" y="57"/>
                        <a:pt x="5243" y="1136"/>
                      </a:cubicBezTo>
                      <a:cubicBezTo>
                        <a:pt x="3208" y="2248"/>
                        <a:pt x="997" y="5688"/>
                        <a:pt x="201" y="10944"/>
                      </a:cubicBezTo>
                      <a:cubicBezTo>
                        <a:pt x="-595" y="16201"/>
                        <a:pt x="1234" y="20941"/>
                        <a:pt x="1234" y="20941"/>
                      </a:cubicBezTo>
                      <a:cubicBezTo>
                        <a:pt x="1234" y="20941"/>
                        <a:pt x="1771" y="16519"/>
                        <a:pt x="3927" y="13243"/>
                      </a:cubicBezTo>
                      <a:cubicBezTo>
                        <a:pt x="5828" y="10353"/>
                        <a:pt x="9524" y="9161"/>
                        <a:pt x="10278" y="5771"/>
                      </a:cubicBezTo>
                      <a:cubicBezTo>
                        <a:pt x="10514" y="7382"/>
                        <a:pt x="11331" y="9523"/>
                        <a:pt x="13866" y="10711"/>
                      </a:cubicBezTo>
                      <a:cubicBezTo>
                        <a:pt x="18288" y="12783"/>
                        <a:pt x="19449" y="15924"/>
                        <a:pt x="19449" y="18608"/>
                      </a:cubicBezTo>
                      <a:cubicBezTo>
                        <a:pt x="19449" y="19275"/>
                        <a:pt x="19412" y="20620"/>
                        <a:pt x="19412" y="20620"/>
                      </a:cubicBezTo>
                      <a:cubicBezTo>
                        <a:pt x="19412" y="20620"/>
                        <a:pt x="20001" y="19085"/>
                        <a:pt x="20301" y="17947"/>
                      </a:cubicBezTo>
                      <a:cubicBezTo>
                        <a:pt x="20691" y="16471"/>
                        <a:pt x="21005" y="14151"/>
                        <a:pt x="20721" y="11478"/>
                      </a:cubicBezTo>
                      <a:close/>
                    </a:path>
                  </a:pathLst>
                </a:custGeom>
                <a:solidFill>
                  <a:srgbClr val="FBC06A"/>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6" name="Shape 40">
                  <a:extLst>
                    <a:ext uri="{FF2B5EF4-FFF2-40B4-BE49-F238E27FC236}">
                      <a16:creationId xmlns:a16="http://schemas.microsoft.com/office/drawing/2014/main" id="{5CBC53D2-4F86-6F4B-84AD-DCD6800D3DC3}"/>
                    </a:ext>
                  </a:extLst>
                </p:cNvPr>
                <p:cNvSpPr/>
                <p:nvPr/>
              </p:nvSpPr>
              <p:spPr>
                <a:xfrm>
                  <a:off x="0" y="63500"/>
                  <a:ext cx="972160" cy="1013849"/>
                </a:xfrm>
                <a:custGeom>
                  <a:avLst/>
                  <a:gdLst/>
                  <a:ahLst/>
                  <a:cxnLst>
                    <a:cxn ang="0">
                      <a:pos x="wd2" y="hd2"/>
                    </a:cxn>
                    <a:cxn ang="5400000">
                      <a:pos x="wd2" y="hd2"/>
                    </a:cxn>
                    <a:cxn ang="10800000">
                      <a:pos x="wd2" y="hd2"/>
                    </a:cxn>
                    <a:cxn ang="16200000">
                      <a:pos x="wd2" y="hd2"/>
                    </a:cxn>
                  </a:cxnLst>
                  <a:rect l="0" t="0" r="r" b="b"/>
                  <a:pathLst>
                    <a:path w="21273" h="21600" extrusionOk="0">
                      <a:moveTo>
                        <a:pt x="21007" y="5665"/>
                      </a:moveTo>
                      <a:cubicBezTo>
                        <a:pt x="20414" y="3046"/>
                        <a:pt x="18117" y="1477"/>
                        <a:pt x="16307" y="804"/>
                      </a:cubicBezTo>
                      <a:cubicBezTo>
                        <a:pt x="14569" y="157"/>
                        <a:pt x="13512" y="11"/>
                        <a:pt x="11702" y="0"/>
                      </a:cubicBezTo>
                      <a:cubicBezTo>
                        <a:pt x="11694" y="0"/>
                        <a:pt x="11474" y="0"/>
                        <a:pt x="11467" y="0"/>
                      </a:cubicBezTo>
                      <a:cubicBezTo>
                        <a:pt x="9844" y="11"/>
                        <a:pt x="8587" y="157"/>
                        <a:pt x="6849" y="804"/>
                      </a:cubicBezTo>
                      <a:cubicBezTo>
                        <a:pt x="5040" y="1477"/>
                        <a:pt x="2572" y="3063"/>
                        <a:pt x="1979" y="5682"/>
                      </a:cubicBezTo>
                      <a:cubicBezTo>
                        <a:pt x="1699" y="6916"/>
                        <a:pt x="1583" y="8511"/>
                        <a:pt x="1598" y="9595"/>
                      </a:cubicBezTo>
                      <a:cubicBezTo>
                        <a:pt x="881" y="9824"/>
                        <a:pt x="0" y="10530"/>
                        <a:pt x="0" y="12615"/>
                      </a:cubicBezTo>
                      <a:cubicBezTo>
                        <a:pt x="0" y="15263"/>
                        <a:pt x="1048" y="16041"/>
                        <a:pt x="1846" y="16264"/>
                      </a:cubicBezTo>
                      <a:cubicBezTo>
                        <a:pt x="2306" y="20304"/>
                        <a:pt x="5713" y="20823"/>
                        <a:pt x="7014" y="20871"/>
                      </a:cubicBezTo>
                      <a:cubicBezTo>
                        <a:pt x="7071" y="21282"/>
                        <a:pt x="7429" y="21600"/>
                        <a:pt x="7867" y="21600"/>
                      </a:cubicBezTo>
                      <a:lnTo>
                        <a:pt x="9678" y="21600"/>
                      </a:lnTo>
                      <a:cubicBezTo>
                        <a:pt x="10156" y="21600"/>
                        <a:pt x="10543" y="21223"/>
                        <a:pt x="10543" y="20758"/>
                      </a:cubicBezTo>
                      <a:lnTo>
                        <a:pt x="10543" y="20398"/>
                      </a:lnTo>
                      <a:cubicBezTo>
                        <a:pt x="10543" y="19933"/>
                        <a:pt x="10156" y="19556"/>
                        <a:pt x="9678" y="19556"/>
                      </a:cubicBezTo>
                      <a:lnTo>
                        <a:pt x="7867" y="19556"/>
                      </a:lnTo>
                      <a:cubicBezTo>
                        <a:pt x="7489" y="19556"/>
                        <a:pt x="7171" y="19794"/>
                        <a:pt x="7053" y="20124"/>
                      </a:cubicBezTo>
                      <a:cubicBezTo>
                        <a:pt x="3117" y="20019"/>
                        <a:pt x="2506" y="16932"/>
                        <a:pt x="2506" y="16167"/>
                      </a:cubicBezTo>
                      <a:lnTo>
                        <a:pt x="2506" y="9504"/>
                      </a:lnTo>
                      <a:cubicBezTo>
                        <a:pt x="2506" y="9504"/>
                        <a:pt x="2492" y="9502"/>
                        <a:pt x="2470" y="9500"/>
                      </a:cubicBezTo>
                      <a:cubicBezTo>
                        <a:pt x="2474" y="8171"/>
                        <a:pt x="2634" y="5899"/>
                        <a:pt x="3598" y="4768"/>
                      </a:cubicBezTo>
                      <a:cubicBezTo>
                        <a:pt x="5168" y="2767"/>
                        <a:pt x="8319" y="1816"/>
                        <a:pt x="11578" y="1804"/>
                      </a:cubicBezTo>
                      <a:cubicBezTo>
                        <a:pt x="14838" y="1816"/>
                        <a:pt x="17988" y="2767"/>
                        <a:pt x="19558" y="4768"/>
                      </a:cubicBezTo>
                      <a:cubicBezTo>
                        <a:pt x="21144" y="6790"/>
                        <a:pt x="21017" y="10619"/>
                        <a:pt x="21017" y="10619"/>
                      </a:cubicBezTo>
                      <a:cubicBezTo>
                        <a:pt x="21017" y="10619"/>
                        <a:pt x="21600" y="8284"/>
                        <a:pt x="21007" y="5665"/>
                      </a:cubicBezTo>
                      <a:close/>
                    </a:path>
                  </a:pathLst>
                </a:custGeom>
                <a:solidFill>
                  <a:srgbClr val="6A788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19" name="Group 102">
              <a:extLst>
                <a:ext uri="{FF2B5EF4-FFF2-40B4-BE49-F238E27FC236}">
                  <a16:creationId xmlns:a16="http://schemas.microsoft.com/office/drawing/2014/main" id="{632DE86D-0DAF-B447-B31A-3FC3E0B93645}"/>
                </a:ext>
              </a:extLst>
            </p:cNvPr>
            <p:cNvGrpSpPr/>
            <p:nvPr/>
          </p:nvGrpSpPr>
          <p:grpSpPr>
            <a:xfrm>
              <a:off x="7113473" y="2607765"/>
              <a:ext cx="875552" cy="879193"/>
              <a:chOff x="0" y="0"/>
              <a:chExt cx="2237990" cy="2238002"/>
            </a:xfrm>
          </p:grpSpPr>
          <p:grpSp>
            <p:nvGrpSpPr>
              <p:cNvPr id="20" name="Group 93">
                <a:extLst>
                  <a:ext uri="{FF2B5EF4-FFF2-40B4-BE49-F238E27FC236}">
                    <a16:creationId xmlns:a16="http://schemas.microsoft.com/office/drawing/2014/main" id="{1C2D3F13-C8DA-644C-B47B-1BCBC77567E2}"/>
                  </a:ext>
                </a:extLst>
              </p:cNvPr>
              <p:cNvGrpSpPr/>
              <p:nvPr/>
            </p:nvGrpSpPr>
            <p:grpSpPr>
              <a:xfrm>
                <a:off x="0" y="0"/>
                <a:ext cx="2237991" cy="2238003"/>
                <a:chOff x="0" y="0"/>
                <a:chExt cx="2237990" cy="2238002"/>
              </a:xfrm>
            </p:grpSpPr>
            <p:sp>
              <p:nvSpPr>
                <p:cNvPr id="29" name="Shape 91">
                  <a:extLst>
                    <a:ext uri="{FF2B5EF4-FFF2-40B4-BE49-F238E27FC236}">
                      <a16:creationId xmlns:a16="http://schemas.microsoft.com/office/drawing/2014/main" id="{B125B5B2-B7E7-3B46-B2DF-C21F9F92E9EA}"/>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D6CDD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0" name="Shape 92">
                  <a:extLst>
                    <a:ext uri="{FF2B5EF4-FFF2-40B4-BE49-F238E27FC236}">
                      <a16:creationId xmlns:a16="http://schemas.microsoft.com/office/drawing/2014/main" id="{30468BBB-0524-E445-9DFF-92B3D3DA39D3}"/>
                    </a:ext>
                  </a:extLst>
                </p:cNvPr>
                <p:cNvSpPr/>
                <p:nvPr/>
              </p:nvSpPr>
              <p:spPr>
                <a:xfrm>
                  <a:off x="152400" y="152400"/>
                  <a:ext cx="1930400"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9F3E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dirty="0"/>
                </a:p>
              </p:txBody>
            </p:sp>
          </p:grpSp>
          <p:grpSp>
            <p:nvGrpSpPr>
              <p:cNvPr id="21" name="Group 101">
                <a:extLst>
                  <a:ext uri="{FF2B5EF4-FFF2-40B4-BE49-F238E27FC236}">
                    <a16:creationId xmlns:a16="http://schemas.microsoft.com/office/drawing/2014/main" id="{394EB1A4-465A-D34C-88C3-B762441E2A1D}"/>
                  </a:ext>
                </a:extLst>
              </p:cNvPr>
              <p:cNvGrpSpPr/>
              <p:nvPr/>
            </p:nvGrpSpPr>
            <p:grpSpPr>
              <a:xfrm>
                <a:off x="431800" y="266700"/>
                <a:ext cx="1476158" cy="1816282"/>
                <a:chOff x="0" y="0"/>
                <a:chExt cx="1476157" cy="1816281"/>
              </a:xfrm>
            </p:grpSpPr>
            <p:sp>
              <p:nvSpPr>
                <p:cNvPr id="22" name="Shape 94">
                  <a:extLst>
                    <a:ext uri="{FF2B5EF4-FFF2-40B4-BE49-F238E27FC236}">
                      <a16:creationId xmlns:a16="http://schemas.microsoft.com/office/drawing/2014/main" id="{32CA2F06-F80B-F840-8ED1-448E0B3A0CF2}"/>
                    </a:ext>
                  </a:extLst>
                </p:cNvPr>
                <p:cNvSpPr/>
                <p:nvPr/>
              </p:nvSpPr>
              <p:spPr>
                <a:xfrm>
                  <a:off x="351366" y="1062566"/>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4844" y="1112"/>
                      </a:moveTo>
                      <a:cubicBezTo>
                        <a:pt x="4844" y="1112"/>
                        <a:pt x="5109" y="13327"/>
                        <a:pt x="0" y="16427"/>
                      </a:cubicBezTo>
                      <a:cubicBezTo>
                        <a:pt x="11651" y="19764"/>
                        <a:pt x="21600" y="16578"/>
                        <a:pt x="21600" y="16578"/>
                      </a:cubicBezTo>
                      <a:cubicBezTo>
                        <a:pt x="21600" y="16578"/>
                        <a:pt x="17717" y="14118"/>
                        <a:pt x="17207" y="1868"/>
                      </a:cubicBezTo>
                      <a:cubicBezTo>
                        <a:pt x="17052" y="-1836"/>
                        <a:pt x="4844" y="1112"/>
                        <a:pt x="4844" y="1112"/>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3" name="Shape 95">
                  <a:extLst>
                    <a:ext uri="{FF2B5EF4-FFF2-40B4-BE49-F238E27FC236}">
                      <a16:creationId xmlns:a16="http://schemas.microsoft.com/office/drawing/2014/main" id="{26C9AEB0-5E0D-3A46-A106-FFEA4DE9DC9E}"/>
                    </a:ext>
                  </a:extLst>
                </p:cNvPr>
                <p:cNvSpPr/>
                <p:nvPr/>
              </p:nvSpPr>
              <p:spPr>
                <a:xfrm>
                  <a:off x="177800" y="723900"/>
                  <a:ext cx="1031855" cy="850898"/>
                </a:xfrm>
                <a:custGeom>
                  <a:avLst/>
                  <a:gdLst/>
                  <a:ahLst/>
                  <a:cxnLst>
                    <a:cxn ang="0">
                      <a:pos x="wd2" y="hd2"/>
                    </a:cxn>
                    <a:cxn ang="5400000">
                      <a:pos x="wd2" y="hd2"/>
                    </a:cxn>
                    <a:cxn ang="10800000">
                      <a:pos x="wd2" y="hd2"/>
                    </a:cxn>
                    <a:cxn ang="16200000">
                      <a:pos x="wd2" y="hd2"/>
                    </a:cxn>
                  </a:cxnLst>
                  <a:rect l="0" t="0" r="r" b="b"/>
                  <a:pathLst>
                    <a:path w="21121" h="21105" extrusionOk="0">
                      <a:moveTo>
                        <a:pt x="6549" y="13452"/>
                      </a:moveTo>
                      <a:lnTo>
                        <a:pt x="6226" y="16887"/>
                      </a:lnTo>
                      <a:cubicBezTo>
                        <a:pt x="6226" y="16887"/>
                        <a:pt x="8071" y="19182"/>
                        <a:pt x="10616" y="20048"/>
                      </a:cubicBezTo>
                      <a:cubicBezTo>
                        <a:pt x="13162" y="20914"/>
                        <a:pt x="15533" y="21105"/>
                        <a:pt x="15533" y="21105"/>
                      </a:cubicBezTo>
                      <a:cubicBezTo>
                        <a:pt x="15533" y="21105"/>
                        <a:pt x="14575" y="16431"/>
                        <a:pt x="14672" y="13872"/>
                      </a:cubicBezTo>
                      <a:cubicBezTo>
                        <a:pt x="14770" y="11313"/>
                        <a:pt x="6549" y="13452"/>
                        <a:pt x="6549" y="13452"/>
                      </a:cubicBezTo>
                      <a:close/>
                      <a:moveTo>
                        <a:pt x="1884" y="1290"/>
                      </a:moveTo>
                      <a:cubicBezTo>
                        <a:pt x="1884" y="1290"/>
                        <a:pt x="1191" y="-495"/>
                        <a:pt x="498" y="135"/>
                      </a:cubicBezTo>
                      <a:cubicBezTo>
                        <a:pt x="-195" y="765"/>
                        <a:pt x="-240" y="3167"/>
                        <a:pt x="844" y="4816"/>
                      </a:cubicBezTo>
                      <a:cubicBezTo>
                        <a:pt x="1929" y="6464"/>
                        <a:pt x="2404" y="6435"/>
                        <a:pt x="2404" y="6435"/>
                      </a:cubicBezTo>
                      <a:cubicBezTo>
                        <a:pt x="2404" y="6435"/>
                        <a:pt x="1884" y="1290"/>
                        <a:pt x="1884" y="1290"/>
                      </a:cubicBezTo>
                      <a:close/>
                      <a:moveTo>
                        <a:pt x="19236" y="1290"/>
                      </a:moveTo>
                      <a:cubicBezTo>
                        <a:pt x="19236" y="1290"/>
                        <a:pt x="19929" y="-495"/>
                        <a:pt x="20622" y="135"/>
                      </a:cubicBezTo>
                      <a:cubicBezTo>
                        <a:pt x="21315" y="765"/>
                        <a:pt x="21360" y="3167"/>
                        <a:pt x="20276" y="4816"/>
                      </a:cubicBezTo>
                      <a:cubicBezTo>
                        <a:pt x="19191" y="6464"/>
                        <a:pt x="18716" y="6435"/>
                        <a:pt x="18716" y="6435"/>
                      </a:cubicBezTo>
                      <a:cubicBezTo>
                        <a:pt x="18716" y="6435"/>
                        <a:pt x="19236" y="1290"/>
                        <a:pt x="19236" y="1290"/>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4" name="Shape 96">
                  <a:extLst>
                    <a:ext uri="{FF2B5EF4-FFF2-40B4-BE49-F238E27FC236}">
                      <a16:creationId xmlns:a16="http://schemas.microsoft.com/office/drawing/2014/main" id="{AEE40FA8-E6FE-4B48-A1B2-65F5C7931EA2}"/>
                    </a:ext>
                  </a:extLst>
                </p:cNvPr>
                <p:cNvSpPr/>
                <p:nvPr/>
              </p:nvSpPr>
              <p:spPr>
                <a:xfrm>
                  <a:off x="266700" y="241300"/>
                  <a:ext cx="881133"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1" y="5463"/>
                        <a:pt x="18822" y="0"/>
                        <a:pt x="10452" y="0"/>
                      </a:cubicBezTo>
                      <a:cubicBezTo>
                        <a:pt x="2082" y="0"/>
                        <a:pt x="67" y="5462"/>
                        <a:pt x="20" y="6039"/>
                      </a:cubicBezTo>
                      <a:cubicBezTo>
                        <a:pt x="-76" y="7190"/>
                        <a:pt x="111" y="13705"/>
                        <a:pt x="2016" y="16177"/>
                      </a:cubicBezTo>
                      <a:cubicBezTo>
                        <a:pt x="3908" y="18631"/>
                        <a:pt x="8659" y="21555"/>
                        <a:pt x="10681" y="21598"/>
                      </a:cubicBezTo>
                      <a:cubicBezTo>
                        <a:pt x="10694" y="21598"/>
                        <a:pt x="10709"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5" name="Shape 97">
                  <a:extLst>
                    <a:ext uri="{FF2B5EF4-FFF2-40B4-BE49-F238E27FC236}">
                      <a16:creationId xmlns:a16="http://schemas.microsoft.com/office/drawing/2014/main" id="{7C2CA724-177C-5D43-A721-8995B0BD0D09}"/>
                    </a:ext>
                  </a:extLst>
                </p:cNvPr>
                <p:cNvSpPr/>
                <p:nvPr/>
              </p:nvSpPr>
              <p:spPr>
                <a:xfrm>
                  <a:off x="253999" y="279400"/>
                  <a:ext cx="894920" cy="527894"/>
                </a:xfrm>
                <a:custGeom>
                  <a:avLst/>
                  <a:gdLst/>
                  <a:ahLst/>
                  <a:cxnLst>
                    <a:cxn ang="0">
                      <a:pos x="wd2" y="hd2"/>
                    </a:cxn>
                    <a:cxn ang="5400000">
                      <a:pos x="wd2" y="hd2"/>
                    </a:cxn>
                    <a:cxn ang="10800000">
                      <a:pos x="wd2" y="hd2"/>
                    </a:cxn>
                    <a:cxn ang="16200000">
                      <a:pos x="wd2" y="hd2"/>
                    </a:cxn>
                  </a:cxnLst>
                  <a:rect l="0" t="0" r="r" b="b"/>
                  <a:pathLst>
                    <a:path w="20843" h="21600" extrusionOk="0">
                      <a:moveTo>
                        <a:pt x="20560" y="10192"/>
                      </a:moveTo>
                      <a:cubicBezTo>
                        <a:pt x="19851" y="4865"/>
                        <a:pt x="18117" y="3005"/>
                        <a:pt x="15954" y="1635"/>
                      </a:cubicBezTo>
                      <a:cubicBezTo>
                        <a:pt x="13875" y="319"/>
                        <a:pt x="12372" y="21"/>
                        <a:pt x="10431" y="0"/>
                      </a:cubicBezTo>
                      <a:cubicBezTo>
                        <a:pt x="10423" y="0"/>
                        <a:pt x="10174" y="0"/>
                        <a:pt x="10166" y="0"/>
                      </a:cubicBezTo>
                      <a:cubicBezTo>
                        <a:pt x="8225" y="21"/>
                        <a:pt x="6722" y="319"/>
                        <a:pt x="4643" y="1635"/>
                      </a:cubicBezTo>
                      <a:cubicBezTo>
                        <a:pt x="2480" y="3005"/>
                        <a:pt x="1087" y="4865"/>
                        <a:pt x="378" y="10192"/>
                      </a:cubicBezTo>
                      <a:cubicBezTo>
                        <a:pt x="-331" y="15519"/>
                        <a:pt x="174" y="21600"/>
                        <a:pt x="174" y="21600"/>
                      </a:cubicBezTo>
                      <a:cubicBezTo>
                        <a:pt x="174" y="21600"/>
                        <a:pt x="39" y="18864"/>
                        <a:pt x="1740" y="16609"/>
                      </a:cubicBezTo>
                      <a:cubicBezTo>
                        <a:pt x="3423" y="14376"/>
                        <a:pt x="6802" y="13733"/>
                        <a:pt x="10298" y="13720"/>
                      </a:cubicBezTo>
                      <a:cubicBezTo>
                        <a:pt x="13795" y="13733"/>
                        <a:pt x="17174" y="14376"/>
                        <a:pt x="18857" y="16609"/>
                      </a:cubicBezTo>
                      <a:cubicBezTo>
                        <a:pt x="20558" y="18864"/>
                        <a:pt x="20423" y="21600"/>
                        <a:pt x="20423" y="21600"/>
                      </a:cubicBezTo>
                      <a:cubicBezTo>
                        <a:pt x="20423" y="21600"/>
                        <a:pt x="21269" y="15519"/>
                        <a:pt x="20560" y="10192"/>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6" name="Shape 98">
                  <a:extLst>
                    <a:ext uri="{FF2B5EF4-FFF2-40B4-BE49-F238E27FC236}">
                      <a16:creationId xmlns:a16="http://schemas.microsoft.com/office/drawing/2014/main" id="{EF51FC07-89AB-8746-945B-0C0751CE5759}"/>
                    </a:ext>
                  </a:extLst>
                </p:cNvPr>
                <p:cNvSpPr/>
                <p:nvPr/>
              </p:nvSpPr>
              <p:spPr>
                <a:xfrm>
                  <a:off x="381000" y="711200"/>
                  <a:ext cx="661740" cy="192038"/>
                </a:xfrm>
                <a:custGeom>
                  <a:avLst/>
                  <a:gdLst/>
                  <a:ahLst/>
                  <a:cxnLst>
                    <a:cxn ang="0">
                      <a:pos x="wd2" y="hd2"/>
                    </a:cxn>
                    <a:cxn ang="5400000">
                      <a:pos x="wd2" y="hd2"/>
                    </a:cxn>
                    <a:cxn ang="10800000">
                      <a:pos x="wd2" y="hd2"/>
                    </a:cxn>
                    <a:cxn ang="16200000">
                      <a:pos x="wd2" y="hd2"/>
                    </a:cxn>
                  </a:cxnLst>
                  <a:rect l="0" t="0" r="r" b="b"/>
                  <a:pathLst>
                    <a:path w="21600" h="21600" extrusionOk="0">
                      <a:moveTo>
                        <a:pt x="6561" y="18927"/>
                      </a:moveTo>
                      <a:lnTo>
                        <a:pt x="1821" y="18927"/>
                      </a:lnTo>
                      <a:cubicBezTo>
                        <a:pt x="1244" y="18927"/>
                        <a:pt x="776" y="17312"/>
                        <a:pt x="776" y="15327"/>
                      </a:cubicBezTo>
                      <a:lnTo>
                        <a:pt x="776" y="6273"/>
                      </a:lnTo>
                      <a:cubicBezTo>
                        <a:pt x="776" y="4288"/>
                        <a:pt x="1244" y="2673"/>
                        <a:pt x="1821" y="2673"/>
                      </a:cubicBezTo>
                      <a:lnTo>
                        <a:pt x="7654" y="2673"/>
                      </a:lnTo>
                      <a:cubicBezTo>
                        <a:pt x="8033" y="2673"/>
                        <a:pt x="8411" y="3200"/>
                        <a:pt x="8593" y="3986"/>
                      </a:cubicBezTo>
                      <a:cubicBezTo>
                        <a:pt x="8722" y="4536"/>
                        <a:pt x="8759" y="5189"/>
                        <a:pt x="8707" y="5982"/>
                      </a:cubicBezTo>
                      <a:cubicBezTo>
                        <a:pt x="8591" y="7783"/>
                        <a:pt x="8483" y="9407"/>
                        <a:pt x="8379" y="10958"/>
                      </a:cubicBezTo>
                      <a:cubicBezTo>
                        <a:pt x="8299" y="12151"/>
                        <a:pt x="8222" y="13298"/>
                        <a:pt x="8147" y="14449"/>
                      </a:cubicBezTo>
                      <a:cubicBezTo>
                        <a:pt x="8005" y="16620"/>
                        <a:pt x="7402" y="18927"/>
                        <a:pt x="6561" y="18927"/>
                      </a:cubicBezTo>
                      <a:close/>
                      <a:moveTo>
                        <a:pt x="7654" y="0"/>
                      </a:moveTo>
                      <a:lnTo>
                        <a:pt x="1821" y="0"/>
                      </a:lnTo>
                      <a:cubicBezTo>
                        <a:pt x="817" y="0"/>
                        <a:pt x="0" y="2814"/>
                        <a:pt x="0" y="6273"/>
                      </a:cubicBezTo>
                      <a:lnTo>
                        <a:pt x="0" y="15327"/>
                      </a:lnTo>
                      <a:cubicBezTo>
                        <a:pt x="0" y="18786"/>
                        <a:pt x="817" y="21600"/>
                        <a:pt x="1821" y="21600"/>
                      </a:cubicBezTo>
                      <a:lnTo>
                        <a:pt x="6561" y="21600"/>
                      </a:lnTo>
                      <a:cubicBezTo>
                        <a:pt x="7804" y="21600"/>
                        <a:pt x="8696" y="18218"/>
                        <a:pt x="8904" y="15036"/>
                      </a:cubicBezTo>
                      <a:cubicBezTo>
                        <a:pt x="8973" y="13975"/>
                        <a:pt x="9043" y="12917"/>
                        <a:pt x="9117" y="11824"/>
                      </a:cubicBezTo>
                      <a:lnTo>
                        <a:pt x="9150" y="11329"/>
                      </a:lnTo>
                      <a:cubicBezTo>
                        <a:pt x="9249" y="9842"/>
                        <a:pt x="9353" y="8282"/>
                        <a:pt x="9464" y="6564"/>
                      </a:cubicBezTo>
                      <a:cubicBezTo>
                        <a:pt x="9567" y="4973"/>
                        <a:pt x="9475" y="3504"/>
                        <a:pt x="9198" y="2314"/>
                      </a:cubicBezTo>
                      <a:cubicBezTo>
                        <a:pt x="8866" y="887"/>
                        <a:pt x="8274" y="0"/>
                        <a:pt x="7654" y="0"/>
                      </a:cubicBezTo>
                      <a:close/>
                      <a:moveTo>
                        <a:pt x="19779" y="18927"/>
                      </a:moveTo>
                      <a:lnTo>
                        <a:pt x="15039" y="18927"/>
                      </a:lnTo>
                      <a:cubicBezTo>
                        <a:pt x="14199" y="18927"/>
                        <a:pt x="13595" y="16620"/>
                        <a:pt x="13453" y="14449"/>
                      </a:cubicBezTo>
                      <a:cubicBezTo>
                        <a:pt x="13378" y="13300"/>
                        <a:pt x="13301" y="12150"/>
                        <a:pt x="13221" y="10960"/>
                      </a:cubicBezTo>
                      <a:cubicBezTo>
                        <a:pt x="13117" y="9408"/>
                        <a:pt x="13009" y="7783"/>
                        <a:pt x="12893" y="5982"/>
                      </a:cubicBezTo>
                      <a:cubicBezTo>
                        <a:pt x="12841" y="5189"/>
                        <a:pt x="12878" y="4536"/>
                        <a:pt x="13007" y="3985"/>
                      </a:cubicBezTo>
                      <a:cubicBezTo>
                        <a:pt x="13189" y="3200"/>
                        <a:pt x="13567" y="2673"/>
                        <a:pt x="13946" y="2673"/>
                      </a:cubicBezTo>
                      <a:lnTo>
                        <a:pt x="19779" y="2673"/>
                      </a:lnTo>
                      <a:cubicBezTo>
                        <a:pt x="20356" y="2673"/>
                        <a:pt x="20824" y="4288"/>
                        <a:pt x="20824" y="6273"/>
                      </a:cubicBezTo>
                      <a:lnTo>
                        <a:pt x="20824" y="15327"/>
                      </a:lnTo>
                      <a:cubicBezTo>
                        <a:pt x="20824" y="17312"/>
                        <a:pt x="20356" y="18927"/>
                        <a:pt x="19779" y="18927"/>
                      </a:cubicBezTo>
                      <a:close/>
                      <a:moveTo>
                        <a:pt x="19779" y="0"/>
                      </a:moveTo>
                      <a:lnTo>
                        <a:pt x="13946" y="0"/>
                      </a:lnTo>
                      <a:cubicBezTo>
                        <a:pt x="13326" y="0"/>
                        <a:pt x="12734" y="887"/>
                        <a:pt x="12402" y="2314"/>
                      </a:cubicBezTo>
                      <a:cubicBezTo>
                        <a:pt x="12125" y="3504"/>
                        <a:pt x="12033" y="4973"/>
                        <a:pt x="12136" y="6564"/>
                      </a:cubicBezTo>
                      <a:cubicBezTo>
                        <a:pt x="12244" y="8246"/>
                        <a:pt x="12347" y="9777"/>
                        <a:pt x="12444" y="11238"/>
                      </a:cubicBezTo>
                      <a:lnTo>
                        <a:pt x="12473" y="11667"/>
                      </a:lnTo>
                      <a:cubicBezTo>
                        <a:pt x="12550" y="12815"/>
                        <a:pt x="12624" y="13924"/>
                        <a:pt x="12696" y="15036"/>
                      </a:cubicBezTo>
                      <a:cubicBezTo>
                        <a:pt x="12904" y="18218"/>
                        <a:pt x="13796" y="21600"/>
                        <a:pt x="15039" y="21600"/>
                      </a:cubicBezTo>
                      <a:lnTo>
                        <a:pt x="19779" y="21600"/>
                      </a:lnTo>
                      <a:cubicBezTo>
                        <a:pt x="20783" y="21600"/>
                        <a:pt x="21600" y="18786"/>
                        <a:pt x="21600" y="15327"/>
                      </a:cubicBezTo>
                      <a:lnTo>
                        <a:pt x="21600" y="6273"/>
                      </a:lnTo>
                      <a:cubicBezTo>
                        <a:pt x="21600" y="2814"/>
                        <a:pt x="20783" y="0"/>
                        <a:pt x="19779" y="0"/>
                      </a:cubicBezTo>
                      <a:close/>
                    </a:path>
                  </a:pathLst>
                </a:custGeom>
                <a:solidFill>
                  <a:srgbClr val="7F8E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7" name="Shape 99">
                  <a:extLst>
                    <a:ext uri="{FF2B5EF4-FFF2-40B4-BE49-F238E27FC236}">
                      <a16:creationId xmlns:a16="http://schemas.microsoft.com/office/drawing/2014/main" id="{FDB06FB4-4625-1B45-8866-10A72851272A}"/>
                    </a:ext>
                  </a:extLst>
                </p:cNvPr>
                <p:cNvSpPr/>
                <p:nvPr/>
              </p:nvSpPr>
              <p:spPr>
                <a:xfrm>
                  <a:off x="0" y="0"/>
                  <a:ext cx="1401210" cy="765833"/>
                </a:xfrm>
                <a:custGeom>
                  <a:avLst/>
                  <a:gdLst/>
                  <a:ahLst/>
                  <a:cxnLst>
                    <a:cxn ang="0">
                      <a:pos x="wd2" y="hd2"/>
                    </a:cxn>
                    <a:cxn ang="5400000">
                      <a:pos x="wd2" y="hd2"/>
                    </a:cxn>
                    <a:cxn ang="10800000">
                      <a:pos x="wd2" y="hd2"/>
                    </a:cxn>
                    <a:cxn ang="16200000">
                      <a:pos x="wd2" y="hd2"/>
                    </a:cxn>
                  </a:cxnLst>
                  <a:rect l="0" t="0" r="r" b="b"/>
                  <a:pathLst>
                    <a:path w="21600" h="21600" extrusionOk="0">
                      <a:moveTo>
                        <a:pt x="18127" y="14853"/>
                      </a:moveTo>
                      <a:lnTo>
                        <a:pt x="21600" y="8835"/>
                      </a:lnTo>
                      <a:lnTo>
                        <a:pt x="10792" y="2"/>
                      </a:lnTo>
                      <a:lnTo>
                        <a:pt x="10791" y="0"/>
                      </a:lnTo>
                      <a:lnTo>
                        <a:pt x="10790" y="1"/>
                      </a:lnTo>
                      <a:lnTo>
                        <a:pt x="10788" y="0"/>
                      </a:lnTo>
                      <a:lnTo>
                        <a:pt x="10788" y="2"/>
                      </a:lnTo>
                      <a:lnTo>
                        <a:pt x="0" y="8737"/>
                      </a:lnTo>
                      <a:lnTo>
                        <a:pt x="3605" y="14991"/>
                      </a:lnTo>
                      <a:lnTo>
                        <a:pt x="3660" y="14942"/>
                      </a:lnTo>
                      <a:lnTo>
                        <a:pt x="4088" y="21600"/>
                      </a:lnTo>
                      <a:cubicBezTo>
                        <a:pt x="4088" y="21600"/>
                        <a:pt x="3998" y="19981"/>
                        <a:pt x="5124" y="17715"/>
                      </a:cubicBezTo>
                      <a:cubicBezTo>
                        <a:pt x="6238" y="15472"/>
                        <a:pt x="8474" y="14825"/>
                        <a:pt x="10788" y="14812"/>
                      </a:cubicBezTo>
                      <a:cubicBezTo>
                        <a:pt x="13102" y="14825"/>
                        <a:pt x="15339" y="15472"/>
                        <a:pt x="16453" y="17715"/>
                      </a:cubicBezTo>
                      <a:cubicBezTo>
                        <a:pt x="17579" y="19981"/>
                        <a:pt x="17489" y="21600"/>
                        <a:pt x="17489" y="21600"/>
                      </a:cubicBezTo>
                      <a:cubicBezTo>
                        <a:pt x="17489" y="21600"/>
                        <a:pt x="18127" y="14853"/>
                        <a:pt x="18127" y="14853"/>
                      </a:cubicBezTo>
                      <a:close/>
                    </a:path>
                  </a:pathLst>
                </a:custGeom>
                <a:solidFill>
                  <a:srgbClr val="6A788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28" name="Shape 100">
                  <a:extLst>
                    <a:ext uri="{FF2B5EF4-FFF2-40B4-BE49-F238E27FC236}">
                      <a16:creationId xmlns:a16="http://schemas.microsoft.com/office/drawing/2014/main" id="{BB1FEA84-211F-CC4B-A75D-C59A92F4C1F4}"/>
                    </a:ext>
                  </a:extLst>
                </p:cNvPr>
                <p:cNvSpPr/>
                <p:nvPr/>
              </p:nvSpPr>
              <p:spPr>
                <a:xfrm>
                  <a:off x="1308100" y="304800"/>
                  <a:ext cx="168058" cy="863377"/>
                </a:xfrm>
                <a:custGeom>
                  <a:avLst/>
                  <a:gdLst/>
                  <a:ahLst/>
                  <a:cxnLst>
                    <a:cxn ang="0">
                      <a:pos x="wd2" y="hd2"/>
                    </a:cxn>
                    <a:cxn ang="5400000">
                      <a:pos x="wd2" y="hd2"/>
                    </a:cxn>
                    <a:cxn ang="10800000">
                      <a:pos x="wd2" y="hd2"/>
                    </a:cxn>
                    <a:cxn ang="16200000">
                      <a:pos x="wd2" y="hd2"/>
                    </a:cxn>
                  </a:cxnLst>
                  <a:rect l="0" t="0" r="r" b="b"/>
                  <a:pathLst>
                    <a:path w="21600" h="21600" extrusionOk="0">
                      <a:moveTo>
                        <a:pt x="17877" y="17692"/>
                      </a:moveTo>
                      <a:cubicBezTo>
                        <a:pt x="17877" y="17224"/>
                        <a:pt x="15927" y="16845"/>
                        <a:pt x="13522" y="16845"/>
                      </a:cubicBezTo>
                      <a:lnTo>
                        <a:pt x="12514" y="16845"/>
                      </a:lnTo>
                      <a:lnTo>
                        <a:pt x="12514" y="307"/>
                      </a:lnTo>
                      <a:lnTo>
                        <a:pt x="9086" y="0"/>
                      </a:lnTo>
                      <a:lnTo>
                        <a:pt x="9086" y="16845"/>
                      </a:lnTo>
                      <a:lnTo>
                        <a:pt x="8078" y="16845"/>
                      </a:lnTo>
                      <a:cubicBezTo>
                        <a:pt x="5673" y="16845"/>
                        <a:pt x="3723" y="17224"/>
                        <a:pt x="3723" y="17692"/>
                      </a:cubicBezTo>
                      <a:lnTo>
                        <a:pt x="0" y="21600"/>
                      </a:lnTo>
                      <a:lnTo>
                        <a:pt x="21600" y="21600"/>
                      </a:lnTo>
                      <a:cubicBezTo>
                        <a:pt x="21600" y="21600"/>
                        <a:pt x="17877" y="17692"/>
                        <a:pt x="17877" y="17692"/>
                      </a:cubicBezTo>
                      <a:close/>
                    </a:path>
                  </a:pathLst>
                </a:custGeom>
                <a:solidFill>
                  <a:srgbClr val="FCC16A"/>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31" name="Group 131">
              <a:extLst>
                <a:ext uri="{FF2B5EF4-FFF2-40B4-BE49-F238E27FC236}">
                  <a16:creationId xmlns:a16="http://schemas.microsoft.com/office/drawing/2014/main" id="{E4C588F7-9ABE-3840-917C-7AAB4E12D466}"/>
                </a:ext>
              </a:extLst>
            </p:cNvPr>
            <p:cNvGrpSpPr/>
            <p:nvPr/>
          </p:nvGrpSpPr>
          <p:grpSpPr>
            <a:xfrm>
              <a:off x="4164958" y="4561304"/>
              <a:ext cx="1295594" cy="1222807"/>
              <a:chOff x="0" y="0"/>
              <a:chExt cx="2237990" cy="2238002"/>
            </a:xfrm>
          </p:grpSpPr>
          <p:grpSp>
            <p:nvGrpSpPr>
              <p:cNvPr id="32" name="Group 123">
                <a:extLst>
                  <a:ext uri="{FF2B5EF4-FFF2-40B4-BE49-F238E27FC236}">
                    <a16:creationId xmlns:a16="http://schemas.microsoft.com/office/drawing/2014/main" id="{B584920C-0E7D-9345-8A11-1A092C1A2C1C}"/>
                  </a:ext>
                </a:extLst>
              </p:cNvPr>
              <p:cNvGrpSpPr/>
              <p:nvPr/>
            </p:nvGrpSpPr>
            <p:grpSpPr>
              <a:xfrm>
                <a:off x="0" y="0"/>
                <a:ext cx="2237991" cy="2238003"/>
                <a:chOff x="0" y="0"/>
                <a:chExt cx="2237990" cy="2238002"/>
              </a:xfrm>
            </p:grpSpPr>
            <p:sp>
              <p:nvSpPr>
                <p:cNvPr id="40" name="Shape 121">
                  <a:extLst>
                    <a:ext uri="{FF2B5EF4-FFF2-40B4-BE49-F238E27FC236}">
                      <a16:creationId xmlns:a16="http://schemas.microsoft.com/office/drawing/2014/main" id="{0B41C568-EBB7-C949-B5D7-BD9F6FDCDCAD}"/>
                    </a:ext>
                  </a:extLst>
                </p:cNvPr>
                <p:cNvSpPr/>
                <p:nvPr/>
              </p:nvSpPr>
              <p:spPr>
                <a:xfrm>
                  <a:off x="152400" y="165100"/>
                  <a:ext cx="1930413"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8F3E1"/>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1" name="Shape 122">
                  <a:extLst>
                    <a:ext uri="{FF2B5EF4-FFF2-40B4-BE49-F238E27FC236}">
                      <a16:creationId xmlns:a16="http://schemas.microsoft.com/office/drawing/2014/main" id="{584E8361-1FC6-0C40-BE2E-A802863CC1D2}"/>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E3DEE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33" name="Group 130">
                <a:extLst>
                  <a:ext uri="{FF2B5EF4-FFF2-40B4-BE49-F238E27FC236}">
                    <a16:creationId xmlns:a16="http://schemas.microsoft.com/office/drawing/2014/main" id="{94D1D027-973B-1D4C-893B-1C5C3B83AC8A}"/>
                  </a:ext>
                </a:extLst>
              </p:cNvPr>
              <p:cNvGrpSpPr/>
              <p:nvPr/>
            </p:nvGrpSpPr>
            <p:grpSpPr>
              <a:xfrm>
                <a:off x="457200" y="304800"/>
                <a:ext cx="1342901" cy="1795115"/>
                <a:chOff x="0" y="0"/>
                <a:chExt cx="1342900" cy="1795114"/>
              </a:xfrm>
            </p:grpSpPr>
            <p:sp>
              <p:nvSpPr>
                <p:cNvPr id="34" name="Shape 124">
                  <a:extLst>
                    <a:ext uri="{FF2B5EF4-FFF2-40B4-BE49-F238E27FC236}">
                      <a16:creationId xmlns:a16="http://schemas.microsoft.com/office/drawing/2014/main" id="{ABD82434-7D29-6B40-9EC2-520E78CA0499}"/>
                    </a:ext>
                  </a:extLst>
                </p:cNvPr>
                <p:cNvSpPr/>
                <p:nvPr/>
              </p:nvSpPr>
              <p:spPr>
                <a:xfrm>
                  <a:off x="0" y="0"/>
                  <a:ext cx="1342901" cy="127717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4" y="21600"/>
                        <a:pt x="10800" y="21600"/>
                      </a:cubicBezTo>
                      <a:cubicBezTo>
                        <a:pt x="4836" y="21600"/>
                        <a:pt x="0" y="16765"/>
                        <a:pt x="0" y="10800"/>
                      </a:cubicBezTo>
                      <a:cubicBezTo>
                        <a:pt x="0" y="4835"/>
                        <a:pt x="4836" y="0"/>
                        <a:pt x="10800" y="0"/>
                      </a:cubicBezTo>
                      <a:cubicBezTo>
                        <a:pt x="16764" y="0"/>
                        <a:pt x="21600" y="4835"/>
                        <a:pt x="21600" y="10800"/>
                      </a:cubicBezTo>
                      <a:close/>
                    </a:path>
                  </a:pathLst>
                </a:custGeom>
                <a:solidFill>
                  <a:srgbClr val="58646C"/>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5" name="Shape 125">
                  <a:extLst>
                    <a:ext uri="{FF2B5EF4-FFF2-40B4-BE49-F238E27FC236}">
                      <a16:creationId xmlns:a16="http://schemas.microsoft.com/office/drawing/2014/main" id="{30CEBAAB-F1A1-7040-8940-6CA13029BFC3}"/>
                    </a:ext>
                  </a:extLst>
                </p:cNvPr>
                <p:cNvSpPr/>
                <p:nvPr/>
              </p:nvSpPr>
              <p:spPr>
                <a:xfrm>
                  <a:off x="317500" y="1041399"/>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5661" y="1112"/>
                      </a:moveTo>
                      <a:cubicBezTo>
                        <a:pt x="5661" y="1112"/>
                        <a:pt x="5109" y="13327"/>
                        <a:pt x="0" y="16427"/>
                      </a:cubicBezTo>
                      <a:cubicBezTo>
                        <a:pt x="11651" y="19764"/>
                        <a:pt x="21600" y="16578"/>
                        <a:pt x="21600" y="16578"/>
                      </a:cubicBezTo>
                      <a:cubicBezTo>
                        <a:pt x="21600" y="16578"/>
                        <a:pt x="16900" y="14118"/>
                        <a:pt x="16389" y="1868"/>
                      </a:cubicBezTo>
                      <a:cubicBezTo>
                        <a:pt x="16235" y="-1836"/>
                        <a:pt x="5661" y="1112"/>
                        <a:pt x="5661" y="1112"/>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6" name="Shape 126">
                  <a:extLst>
                    <a:ext uri="{FF2B5EF4-FFF2-40B4-BE49-F238E27FC236}">
                      <a16:creationId xmlns:a16="http://schemas.microsoft.com/office/drawing/2014/main" id="{05C034CF-8062-7648-9336-55C6903AE70E}"/>
                    </a:ext>
                  </a:extLst>
                </p:cNvPr>
                <p:cNvSpPr/>
                <p:nvPr/>
              </p:nvSpPr>
              <p:spPr>
                <a:xfrm>
                  <a:off x="152400" y="736600"/>
                  <a:ext cx="1031855" cy="826099"/>
                </a:xfrm>
                <a:custGeom>
                  <a:avLst/>
                  <a:gdLst/>
                  <a:ahLst/>
                  <a:cxnLst>
                    <a:cxn ang="0">
                      <a:pos x="wd2" y="hd2"/>
                    </a:cxn>
                    <a:cxn ang="5400000">
                      <a:pos x="wd2" y="hd2"/>
                    </a:cxn>
                    <a:cxn ang="10800000">
                      <a:pos x="wd2" y="hd2"/>
                    </a:cxn>
                    <a:cxn ang="16200000">
                      <a:pos x="wd2" y="hd2"/>
                    </a:cxn>
                  </a:cxnLst>
                  <a:rect l="0" t="0" r="r" b="b"/>
                  <a:pathLst>
                    <a:path w="21121" h="21090" extrusionOk="0">
                      <a:moveTo>
                        <a:pt x="6868" y="13271"/>
                      </a:moveTo>
                      <a:lnTo>
                        <a:pt x="6449" y="16889"/>
                      </a:lnTo>
                      <a:cubicBezTo>
                        <a:pt x="6449" y="16889"/>
                        <a:pt x="8071" y="19110"/>
                        <a:pt x="10616" y="20002"/>
                      </a:cubicBezTo>
                      <a:cubicBezTo>
                        <a:pt x="13162" y="20894"/>
                        <a:pt x="15156" y="21090"/>
                        <a:pt x="15156" y="21090"/>
                      </a:cubicBezTo>
                      <a:cubicBezTo>
                        <a:pt x="15156" y="21090"/>
                        <a:pt x="14095" y="16234"/>
                        <a:pt x="14192" y="13600"/>
                      </a:cubicBezTo>
                      <a:cubicBezTo>
                        <a:pt x="14290" y="10966"/>
                        <a:pt x="6868" y="13271"/>
                        <a:pt x="6868" y="13271"/>
                      </a:cubicBezTo>
                      <a:close/>
                      <a:moveTo>
                        <a:pt x="1884" y="1327"/>
                      </a:moveTo>
                      <a:cubicBezTo>
                        <a:pt x="1884" y="1327"/>
                        <a:pt x="1191" y="-510"/>
                        <a:pt x="498" y="138"/>
                      </a:cubicBezTo>
                      <a:cubicBezTo>
                        <a:pt x="-195" y="787"/>
                        <a:pt x="-240" y="3260"/>
                        <a:pt x="844" y="4957"/>
                      </a:cubicBezTo>
                      <a:cubicBezTo>
                        <a:pt x="1929" y="6653"/>
                        <a:pt x="2404" y="6623"/>
                        <a:pt x="2404" y="6623"/>
                      </a:cubicBezTo>
                      <a:cubicBezTo>
                        <a:pt x="2404" y="6623"/>
                        <a:pt x="1884" y="1327"/>
                        <a:pt x="1884" y="1327"/>
                      </a:cubicBezTo>
                      <a:close/>
                      <a:moveTo>
                        <a:pt x="19236" y="1327"/>
                      </a:moveTo>
                      <a:cubicBezTo>
                        <a:pt x="19236" y="1327"/>
                        <a:pt x="19929" y="-510"/>
                        <a:pt x="20622" y="138"/>
                      </a:cubicBezTo>
                      <a:cubicBezTo>
                        <a:pt x="21315" y="787"/>
                        <a:pt x="21360" y="3260"/>
                        <a:pt x="20276" y="4957"/>
                      </a:cubicBezTo>
                      <a:cubicBezTo>
                        <a:pt x="19191" y="6653"/>
                        <a:pt x="18716" y="6623"/>
                        <a:pt x="18716" y="6623"/>
                      </a:cubicBezTo>
                      <a:cubicBezTo>
                        <a:pt x="18716" y="6623"/>
                        <a:pt x="19236" y="1327"/>
                        <a:pt x="19236" y="1327"/>
                      </a:cubicBez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7" name="Shape 127">
                  <a:extLst>
                    <a:ext uri="{FF2B5EF4-FFF2-40B4-BE49-F238E27FC236}">
                      <a16:creationId xmlns:a16="http://schemas.microsoft.com/office/drawing/2014/main" id="{C3EF791C-9C0E-6D4E-A2E1-15C3EC6E6E91}"/>
                    </a:ext>
                  </a:extLst>
                </p:cNvPr>
                <p:cNvSpPr/>
                <p:nvPr/>
              </p:nvSpPr>
              <p:spPr>
                <a:xfrm>
                  <a:off x="228600" y="317500"/>
                  <a:ext cx="881133" cy="1130914"/>
                </a:xfrm>
                <a:custGeom>
                  <a:avLst/>
                  <a:gdLst/>
                  <a:ahLst/>
                  <a:cxnLst>
                    <a:cxn ang="0">
                      <a:pos x="wd2" y="hd2"/>
                    </a:cxn>
                    <a:cxn ang="5400000">
                      <a:pos x="wd2" y="hd2"/>
                    </a:cxn>
                    <a:cxn ang="10800000">
                      <a:pos x="wd2" y="hd2"/>
                    </a:cxn>
                    <a:cxn ang="16200000">
                      <a:pos x="wd2" y="hd2"/>
                    </a:cxn>
                  </a:cxnLst>
                  <a:rect l="0" t="0" r="r" b="b"/>
                  <a:pathLst>
                    <a:path w="21448" h="21600" extrusionOk="0">
                      <a:moveTo>
                        <a:pt x="21428" y="5083"/>
                      </a:moveTo>
                      <a:cubicBezTo>
                        <a:pt x="21381" y="4472"/>
                        <a:pt x="18822" y="0"/>
                        <a:pt x="10452" y="0"/>
                      </a:cubicBezTo>
                      <a:cubicBezTo>
                        <a:pt x="2082" y="0"/>
                        <a:pt x="67" y="4472"/>
                        <a:pt x="20" y="5083"/>
                      </a:cubicBezTo>
                      <a:cubicBezTo>
                        <a:pt x="-76" y="6305"/>
                        <a:pt x="111" y="13220"/>
                        <a:pt x="2016" y="15844"/>
                      </a:cubicBezTo>
                      <a:cubicBezTo>
                        <a:pt x="3908" y="18448"/>
                        <a:pt x="8659" y="21553"/>
                        <a:pt x="10681" y="21598"/>
                      </a:cubicBezTo>
                      <a:cubicBezTo>
                        <a:pt x="10694" y="21598"/>
                        <a:pt x="10709" y="21600"/>
                        <a:pt x="10722" y="21600"/>
                      </a:cubicBezTo>
                      <a:cubicBezTo>
                        <a:pt x="10722" y="21600"/>
                        <a:pt x="10754" y="21598"/>
                        <a:pt x="10767" y="21598"/>
                      </a:cubicBezTo>
                      <a:cubicBezTo>
                        <a:pt x="12789" y="21553"/>
                        <a:pt x="17540" y="18448"/>
                        <a:pt x="19432" y="15844"/>
                      </a:cubicBezTo>
                      <a:cubicBezTo>
                        <a:pt x="21337" y="13220"/>
                        <a:pt x="21524" y="6305"/>
                        <a:pt x="21428" y="5083"/>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8" name="Shape 128">
                  <a:extLst>
                    <a:ext uri="{FF2B5EF4-FFF2-40B4-BE49-F238E27FC236}">
                      <a16:creationId xmlns:a16="http://schemas.microsoft.com/office/drawing/2014/main" id="{BAD12462-2847-F546-8171-1886B15C9811}"/>
                    </a:ext>
                  </a:extLst>
                </p:cNvPr>
                <p:cNvSpPr/>
                <p:nvPr/>
              </p:nvSpPr>
              <p:spPr>
                <a:xfrm>
                  <a:off x="228599" y="292100"/>
                  <a:ext cx="878849" cy="461690"/>
                </a:xfrm>
                <a:custGeom>
                  <a:avLst/>
                  <a:gdLst/>
                  <a:ahLst/>
                  <a:cxnLst>
                    <a:cxn ang="0">
                      <a:pos x="wd2" y="hd2"/>
                    </a:cxn>
                    <a:cxn ang="5400000">
                      <a:pos x="wd2" y="hd2"/>
                    </a:cxn>
                    <a:cxn ang="10800000">
                      <a:pos x="wd2" y="hd2"/>
                    </a:cxn>
                    <a:cxn ang="16200000">
                      <a:pos x="wd2" y="hd2"/>
                    </a:cxn>
                  </a:cxnLst>
                  <a:rect l="0" t="0" r="r" b="b"/>
                  <a:pathLst>
                    <a:path w="18378" h="21600" extrusionOk="0">
                      <a:moveTo>
                        <a:pt x="9235" y="0"/>
                      </a:moveTo>
                      <a:cubicBezTo>
                        <a:pt x="-1565" y="0"/>
                        <a:pt x="92" y="21600"/>
                        <a:pt x="92" y="21600"/>
                      </a:cubicBezTo>
                      <a:cubicBezTo>
                        <a:pt x="92" y="21600"/>
                        <a:pt x="-30" y="16423"/>
                        <a:pt x="1497" y="12156"/>
                      </a:cubicBezTo>
                      <a:cubicBezTo>
                        <a:pt x="3009" y="7933"/>
                        <a:pt x="6042" y="6228"/>
                        <a:pt x="9181" y="6203"/>
                      </a:cubicBezTo>
                      <a:cubicBezTo>
                        <a:pt x="12320" y="6228"/>
                        <a:pt x="15354" y="7933"/>
                        <a:pt x="16866" y="12156"/>
                      </a:cubicBezTo>
                      <a:cubicBezTo>
                        <a:pt x="18393" y="16423"/>
                        <a:pt x="18271" y="21600"/>
                        <a:pt x="18271" y="21600"/>
                      </a:cubicBezTo>
                      <a:cubicBezTo>
                        <a:pt x="18271" y="21600"/>
                        <a:pt x="20035" y="0"/>
                        <a:pt x="9235" y="0"/>
                      </a:cubicBez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9" name="Shape 129">
                  <a:extLst>
                    <a:ext uri="{FF2B5EF4-FFF2-40B4-BE49-F238E27FC236}">
                      <a16:creationId xmlns:a16="http://schemas.microsoft.com/office/drawing/2014/main" id="{FA4AD5B1-6BCB-254B-9136-1A0A5BA2622C}"/>
                    </a:ext>
                  </a:extLst>
                </p:cNvPr>
                <p:cNvSpPr/>
                <p:nvPr/>
              </p:nvSpPr>
              <p:spPr>
                <a:xfrm>
                  <a:off x="215900" y="241300"/>
                  <a:ext cx="892947" cy="498432"/>
                </a:xfrm>
                <a:custGeom>
                  <a:avLst/>
                  <a:gdLst/>
                  <a:ahLst/>
                  <a:cxnLst>
                    <a:cxn ang="0">
                      <a:pos x="wd2" y="hd2"/>
                    </a:cxn>
                    <a:cxn ang="5400000">
                      <a:pos x="wd2" y="hd2"/>
                    </a:cxn>
                    <a:cxn ang="10800000">
                      <a:pos x="wd2" y="hd2"/>
                    </a:cxn>
                    <a:cxn ang="16200000">
                      <a:pos x="wd2" y="hd2"/>
                    </a:cxn>
                  </a:cxnLst>
                  <a:rect l="0" t="0" r="r" b="b"/>
                  <a:pathLst>
                    <a:path w="20896" h="21600" extrusionOk="0">
                      <a:moveTo>
                        <a:pt x="20609" y="11522"/>
                      </a:moveTo>
                      <a:cubicBezTo>
                        <a:pt x="19970" y="6196"/>
                        <a:pt x="17494" y="3005"/>
                        <a:pt x="15544" y="1634"/>
                      </a:cubicBezTo>
                      <a:cubicBezTo>
                        <a:pt x="13671" y="318"/>
                        <a:pt x="12532" y="21"/>
                        <a:pt x="10581" y="0"/>
                      </a:cubicBezTo>
                      <a:cubicBezTo>
                        <a:pt x="10573" y="0"/>
                        <a:pt x="10336" y="0"/>
                        <a:pt x="10329" y="0"/>
                      </a:cubicBezTo>
                      <a:cubicBezTo>
                        <a:pt x="8579" y="21"/>
                        <a:pt x="7225" y="318"/>
                        <a:pt x="5352" y="1634"/>
                      </a:cubicBezTo>
                      <a:cubicBezTo>
                        <a:pt x="3402" y="3005"/>
                        <a:pt x="926" y="6196"/>
                        <a:pt x="287" y="11522"/>
                      </a:cubicBezTo>
                      <a:cubicBezTo>
                        <a:pt x="-352" y="16849"/>
                        <a:pt x="276" y="21600"/>
                        <a:pt x="276" y="21600"/>
                      </a:cubicBezTo>
                      <a:cubicBezTo>
                        <a:pt x="276" y="21600"/>
                        <a:pt x="140" y="15463"/>
                        <a:pt x="1849" y="11350"/>
                      </a:cubicBezTo>
                      <a:cubicBezTo>
                        <a:pt x="3540" y="7278"/>
                        <a:pt x="6935" y="5344"/>
                        <a:pt x="10448" y="5320"/>
                      </a:cubicBezTo>
                      <a:cubicBezTo>
                        <a:pt x="13961" y="5344"/>
                        <a:pt x="17356" y="7278"/>
                        <a:pt x="19047" y="11350"/>
                      </a:cubicBezTo>
                      <a:cubicBezTo>
                        <a:pt x="20756" y="15463"/>
                        <a:pt x="20620" y="21600"/>
                        <a:pt x="20620" y="21600"/>
                      </a:cubicBezTo>
                      <a:cubicBezTo>
                        <a:pt x="20620" y="21600"/>
                        <a:pt x="21248" y="16849"/>
                        <a:pt x="20609" y="11522"/>
                      </a:cubicBezTo>
                      <a:close/>
                    </a:path>
                  </a:pathLst>
                </a:custGeom>
                <a:solidFill>
                  <a:srgbClr val="F7B45F"/>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42" name="Group 38">
              <a:extLst>
                <a:ext uri="{FF2B5EF4-FFF2-40B4-BE49-F238E27FC236}">
                  <a16:creationId xmlns:a16="http://schemas.microsoft.com/office/drawing/2014/main" id="{850AE38C-C77E-964E-996A-91C6FE2DF3F5}"/>
                </a:ext>
              </a:extLst>
            </p:cNvPr>
            <p:cNvGrpSpPr/>
            <p:nvPr/>
          </p:nvGrpSpPr>
          <p:grpSpPr>
            <a:xfrm>
              <a:off x="7497396" y="3695357"/>
              <a:ext cx="1244749" cy="1222805"/>
              <a:chOff x="0" y="0"/>
              <a:chExt cx="2237990" cy="2238002"/>
            </a:xfrm>
          </p:grpSpPr>
          <p:grpSp>
            <p:nvGrpSpPr>
              <p:cNvPr id="43" name="Group 30">
                <a:extLst>
                  <a:ext uri="{FF2B5EF4-FFF2-40B4-BE49-F238E27FC236}">
                    <a16:creationId xmlns:a16="http://schemas.microsoft.com/office/drawing/2014/main" id="{DBE58C07-750B-FD45-9015-A9392A6B378E}"/>
                  </a:ext>
                </a:extLst>
              </p:cNvPr>
              <p:cNvGrpSpPr/>
              <p:nvPr/>
            </p:nvGrpSpPr>
            <p:grpSpPr>
              <a:xfrm>
                <a:off x="0" y="0"/>
                <a:ext cx="2237991" cy="2238003"/>
                <a:chOff x="0" y="0"/>
                <a:chExt cx="2237990" cy="2238002"/>
              </a:xfrm>
            </p:grpSpPr>
            <p:sp>
              <p:nvSpPr>
                <p:cNvPr id="51" name="Shape 28">
                  <a:extLst>
                    <a:ext uri="{FF2B5EF4-FFF2-40B4-BE49-F238E27FC236}">
                      <a16:creationId xmlns:a16="http://schemas.microsoft.com/office/drawing/2014/main" id="{723C9175-3389-DC46-AB67-52553F09E94F}"/>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E3DEE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52" name="Shape 29">
                  <a:extLst>
                    <a:ext uri="{FF2B5EF4-FFF2-40B4-BE49-F238E27FC236}">
                      <a16:creationId xmlns:a16="http://schemas.microsoft.com/office/drawing/2014/main" id="{F719A901-8F5F-0344-8C7E-9738FA6EC4B0}"/>
                    </a:ext>
                  </a:extLst>
                </p:cNvPr>
                <p:cNvSpPr/>
                <p:nvPr/>
              </p:nvSpPr>
              <p:spPr>
                <a:xfrm>
                  <a:off x="152400" y="152400"/>
                  <a:ext cx="1930400"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F8F3E1"/>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44" name="Group 37">
                <a:extLst>
                  <a:ext uri="{FF2B5EF4-FFF2-40B4-BE49-F238E27FC236}">
                    <a16:creationId xmlns:a16="http://schemas.microsoft.com/office/drawing/2014/main" id="{C6076645-F618-E445-B267-B1290C47447B}"/>
                  </a:ext>
                </a:extLst>
              </p:cNvPr>
              <p:cNvGrpSpPr/>
              <p:nvPr/>
            </p:nvGrpSpPr>
            <p:grpSpPr>
              <a:xfrm>
                <a:off x="609600" y="431800"/>
                <a:ext cx="1031855" cy="1655415"/>
                <a:chOff x="0" y="0"/>
                <a:chExt cx="1031854" cy="1655414"/>
              </a:xfrm>
            </p:grpSpPr>
            <p:sp>
              <p:nvSpPr>
                <p:cNvPr id="45" name="Shape 31">
                  <a:extLst>
                    <a:ext uri="{FF2B5EF4-FFF2-40B4-BE49-F238E27FC236}">
                      <a16:creationId xmlns:a16="http://schemas.microsoft.com/office/drawing/2014/main" id="{8EFFDE74-F794-DE44-89EE-292DC99011E5}"/>
                    </a:ext>
                  </a:extLst>
                </p:cNvPr>
                <p:cNvSpPr/>
                <p:nvPr/>
              </p:nvSpPr>
              <p:spPr>
                <a:xfrm>
                  <a:off x="165100" y="901699"/>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4844" y="1112"/>
                      </a:moveTo>
                      <a:cubicBezTo>
                        <a:pt x="4844" y="1112"/>
                        <a:pt x="5109" y="13327"/>
                        <a:pt x="0" y="16427"/>
                      </a:cubicBezTo>
                      <a:cubicBezTo>
                        <a:pt x="11651" y="19764"/>
                        <a:pt x="21600" y="16578"/>
                        <a:pt x="21600" y="16578"/>
                      </a:cubicBezTo>
                      <a:cubicBezTo>
                        <a:pt x="21600" y="16578"/>
                        <a:pt x="17717" y="14118"/>
                        <a:pt x="17207" y="1868"/>
                      </a:cubicBezTo>
                      <a:cubicBezTo>
                        <a:pt x="17052" y="-1836"/>
                        <a:pt x="4844" y="1112"/>
                        <a:pt x="4844" y="1112"/>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6" name="Shape 32">
                  <a:extLst>
                    <a:ext uri="{FF2B5EF4-FFF2-40B4-BE49-F238E27FC236}">
                      <a16:creationId xmlns:a16="http://schemas.microsoft.com/office/drawing/2014/main" id="{81FA7EF7-9469-6842-BD57-5309C787B808}"/>
                    </a:ext>
                  </a:extLst>
                </p:cNvPr>
                <p:cNvSpPr/>
                <p:nvPr/>
              </p:nvSpPr>
              <p:spPr>
                <a:xfrm>
                  <a:off x="0" y="571500"/>
                  <a:ext cx="1031855" cy="850898"/>
                </a:xfrm>
                <a:custGeom>
                  <a:avLst/>
                  <a:gdLst/>
                  <a:ahLst/>
                  <a:cxnLst>
                    <a:cxn ang="0">
                      <a:pos x="wd2" y="hd2"/>
                    </a:cxn>
                    <a:cxn ang="5400000">
                      <a:pos x="wd2" y="hd2"/>
                    </a:cxn>
                    <a:cxn ang="10800000">
                      <a:pos x="wd2" y="hd2"/>
                    </a:cxn>
                    <a:cxn ang="16200000">
                      <a:pos x="wd2" y="hd2"/>
                    </a:cxn>
                  </a:cxnLst>
                  <a:rect l="0" t="0" r="r" b="b"/>
                  <a:pathLst>
                    <a:path w="21121" h="21105" extrusionOk="0">
                      <a:moveTo>
                        <a:pt x="6549" y="13452"/>
                      </a:moveTo>
                      <a:lnTo>
                        <a:pt x="6226" y="16887"/>
                      </a:lnTo>
                      <a:cubicBezTo>
                        <a:pt x="6226" y="16887"/>
                        <a:pt x="8071" y="19182"/>
                        <a:pt x="10616" y="20048"/>
                      </a:cubicBezTo>
                      <a:cubicBezTo>
                        <a:pt x="13162" y="20914"/>
                        <a:pt x="15533" y="21105"/>
                        <a:pt x="15533" y="21105"/>
                      </a:cubicBezTo>
                      <a:cubicBezTo>
                        <a:pt x="15533" y="21105"/>
                        <a:pt x="14575" y="16431"/>
                        <a:pt x="14672" y="13872"/>
                      </a:cubicBezTo>
                      <a:cubicBezTo>
                        <a:pt x="14770" y="11313"/>
                        <a:pt x="6549" y="13452"/>
                        <a:pt x="6549" y="13452"/>
                      </a:cubicBezTo>
                      <a:close/>
                      <a:moveTo>
                        <a:pt x="1884" y="1290"/>
                      </a:moveTo>
                      <a:cubicBezTo>
                        <a:pt x="1884" y="1290"/>
                        <a:pt x="1191" y="-495"/>
                        <a:pt x="498" y="135"/>
                      </a:cubicBezTo>
                      <a:cubicBezTo>
                        <a:pt x="-195" y="765"/>
                        <a:pt x="-240" y="3167"/>
                        <a:pt x="844" y="4816"/>
                      </a:cubicBezTo>
                      <a:cubicBezTo>
                        <a:pt x="1929" y="6464"/>
                        <a:pt x="2404" y="6435"/>
                        <a:pt x="2404" y="6435"/>
                      </a:cubicBezTo>
                      <a:lnTo>
                        <a:pt x="1884" y="1290"/>
                      </a:lnTo>
                      <a:close/>
                      <a:moveTo>
                        <a:pt x="19236" y="1290"/>
                      </a:moveTo>
                      <a:cubicBezTo>
                        <a:pt x="19236" y="1290"/>
                        <a:pt x="19929" y="-495"/>
                        <a:pt x="20622" y="135"/>
                      </a:cubicBezTo>
                      <a:cubicBezTo>
                        <a:pt x="21315" y="765"/>
                        <a:pt x="21360" y="3167"/>
                        <a:pt x="20276" y="4816"/>
                      </a:cubicBezTo>
                      <a:cubicBezTo>
                        <a:pt x="19191" y="6464"/>
                        <a:pt x="18716" y="6435"/>
                        <a:pt x="18716" y="6435"/>
                      </a:cubicBezTo>
                      <a:lnTo>
                        <a:pt x="19236" y="1290"/>
                      </a:ln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7" name="Shape 33">
                  <a:extLst>
                    <a:ext uri="{FF2B5EF4-FFF2-40B4-BE49-F238E27FC236}">
                      <a16:creationId xmlns:a16="http://schemas.microsoft.com/office/drawing/2014/main" id="{A2573FC1-B48F-CF42-A4E8-9CF4754C23C1}"/>
                    </a:ext>
                  </a:extLst>
                </p:cNvPr>
                <p:cNvSpPr/>
                <p:nvPr/>
              </p:nvSpPr>
              <p:spPr>
                <a:xfrm>
                  <a:off x="76199" y="88900"/>
                  <a:ext cx="881134"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1" y="5463"/>
                        <a:pt x="18822" y="0"/>
                        <a:pt x="10452" y="0"/>
                      </a:cubicBezTo>
                      <a:cubicBezTo>
                        <a:pt x="2082" y="0"/>
                        <a:pt x="67" y="5462"/>
                        <a:pt x="20" y="6039"/>
                      </a:cubicBezTo>
                      <a:cubicBezTo>
                        <a:pt x="-76" y="7190"/>
                        <a:pt x="111" y="13705"/>
                        <a:pt x="2016" y="16177"/>
                      </a:cubicBezTo>
                      <a:cubicBezTo>
                        <a:pt x="3908" y="18631"/>
                        <a:pt x="8659" y="21555"/>
                        <a:pt x="10681" y="21598"/>
                      </a:cubicBezTo>
                      <a:cubicBezTo>
                        <a:pt x="10694" y="21598"/>
                        <a:pt x="10709"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D3B799"/>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8" name="Shape 34">
                  <a:extLst>
                    <a:ext uri="{FF2B5EF4-FFF2-40B4-BE49-F238E27FC236}">
                      <a16:creationId xmlns:a16="http://schemas.microsoft.com/office/drawing/2014/main" id="{6E4B8761-06E2-FD4A-9BB1-AE4D8B2297A9}"/>
                    </a:ext>
                  </a:extLst>
                </p:cNvPr>
                <p:cNvSpPr/>
                <p:nvPr/>
              </p:nvSpPr>
              <p:spPr>
                <a:xfrm>
                  <a:off x="50800" y="88900"/>
                  <a:ext cx="937044" cy="527894"/>
                </a:xfrm>
                <a:custGeom>
                  <a:avLst/>
                  <a:gdLst/>
                  <a:ahLst/>
                  <a:cxnLst>
                    <a:cxn ang="0">
                      <a:pos x="wd2" y="hd2"/>
                    </a:cxn>
                    <a:cxn ang="5400000">
                      <a:pos x="wd2" y="hd2"/>
                    </a:cxn>
                    <a:cxn ang="10800000">
                      <a:pos x="wd2" y="hd2"/>
                    </a:cxn>
                    <a:cxn ang="16200000">
                      <a:pos x="wd2" y="hd2"/>
                    </a:cxn>
                  </a:cxnLst>
                  <a:rect l="0" t="0" r="r" b="b"/>
                  <a:pathLst>
                    <a:path w="20663" h="21600" extrusionOk="0">
                      <a:moveTo>
                        <a:pt x="20471" y="10800"/>
                      </a:moveTo>
                      <a:cubicBezTo>
                        <a:pt x="19799" y="5473"/>
                        <a:pt x="17656" y="3005"/>
                        <a:pt x="15608" y="1635"/>
                      </a:cubicBezTo>
                      <a:cubicBezTo>
                        <a:pt x="13640" y="319"/>
                        <a:pt x="12217" y="21"/>
                        <a:pt x="10379" y="0"/>
                      </a:cubicBezTo>
                      <a:cubicBezTo>
                        <a:pt x="10371" y="0"/>
                        <a:pt x="10136" y="0"/>
                        <a:pt x="10128" y="0"/>
                      </a:cubicBezTo>
                      <a:cubicBezTo>
                        <a:pt x="8290" y="21"/>
                        <a:pt x="6867" y="319"/>
                        <a:pt x="4899" y="1635"/>
                      </a:cubicBezTo>
                      <a:cubicBezTo>
                        <a:pt x="2851" y="3005"/>
                        <a:pt x="885" y="5473"/>
                        <a:pt x="213" y="10800"/>
                      </a:cubicBezTo>
                      <a:cubicBezTo>
                        <a:pt x="-458" y="16127"/>
                        <a:pt x="668" y="21600"/>
                        <a:pt x="668" y="21600"/>
                      </a:cubicBezTo>
                      <a:cubicBezTo>
                        <a:pt x="668" y="21600"/>
                        <a:pt x="540" y="17072"/>
                        <a:pt x="2150" y="13340"/>
                      </a:cubicBezTo>
                      <a:cubicBezTo>
                        <a:pt x="3744" y="9647"/>
                        <a:pt x="6943" y="8582"/>
                        <a:pt x="10253" y="8561"/>
                      </a:cubicBezTo>
                      <a:cubicBezTo>
                        <a:pt x="13564" y="8582"/>
                        <a:pt x="16763" y="9647"/>
                        <a:pt x="18357" y="13340"/>
                      </a:cubicBezTo>
                      <a:cubicBezTo>
                        <a:pt x="19967" y="17072"/>
                        <a:pt x="19839" y="21600"/>
                        <a:pt x="19839" y="21600"/>
                      </a:cubicBezTo>
                      <a:cubicBezTo>
                        <a:pt x="19839" y="21600"/>
                        <a:pt x="21142" y="16127"/>
                        <a:pt x="20471" y="10800"/>
                      </a:cubicBezTo>
                      <a:close/>
                    </a:path>
                  </a:pathLst>
                </a:custGeom>
                <a:solidFill>
                  <a:srgbClr val="C3A386"/>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9" name="Shape 35">
                  <a:extLst>
                    <a:ext uri="{FF2B5EF4-FFF2-40B4-BE49-F238E27FC236}">
                      <a16:creationId xmlns:a16="http://schemas.microsoft.com/office/drawing/2014/main" id="{E5835BC1-F58B-9A49-87A2-93243EDC1CF1}"/>
                    </a:ext>
                  </a:extLst>
                </p:cNvPr>
                <p:cNvSpPr/>
                <p:nvPr/>
              </p:nvSpPr>
              <p:spPr>
                <a:xfrm>
                  <a:off x="25400" y="0"/>
                  <a:ext cx="982081" cy="612577"/>
                </a:xfrm>
                <a:custGeom>
                  <a:avLst/>
                  <a:gdLst/>
                  <a:ahLst/>
                  <a:cxnLst>
                    <a:cxn ang="0">
                      <a:pos x="wd2" y="hd2"/>
                    </a:cxn>
                    <a:cxn ang="5400000">
                      <a:pos x="wd2" y="hd2"/>
                    </a:cxn>
                    <a:cxn ang="10800000">
                      <a:pos x="wd2" y="hd2"/>
                    </a:cxn>
                    <a:cxn ang="16200000">
                      <a:pos x="wd2" y="hd2"/>
                    </a:cxn>
                  </a:cxnLst>
                  <a:rect l="0" t="0" r="r" b="b"/>
                  <a:pathLst>
                    <a:path w="20612" h="21600" extrusionOk="0">
                      <a:moveTo>
                        <a:pt x="20467" y="11522"/>
                      </a:moveTo>
                      <a:cubicBezTo>
                        <a:pt x="19828" y="6195"/>
                        <a:pt x="17352" y="3005"/>
                        <a:pt x="15402" y="1635"/>
                      </a:cubicBezTo>
                      <a:cubicBezTo>
                        <a:pt x="13529" y="319"/>
                        <a:pt x="12175" y="21"/>
                        <a:pt x="10425" y="0"/>
                      </a:cubicBezTo>
                      <a:cubicBezTo>
                        <a:pt x="10418" y="0"/>
                        <a:pt x="10194" y="0"/>
                        <a:pt x="10187" y="0"/>
                      </a:cubicBezTo>
                      <a:cubicBezTo>
                        <a:pt x="8437" y="21"/>
                        <a:pt x="7083" y="319"/>
                        <a:pt x="5210" y="1635"/>
                      </a:cubicBezTo>
                      <a:cubicBezTo>
                        <a:pt x="3260" y="3005"/>
                        <a:pt x="784" y="6195"/>
                        <a:pt x="145" y="11522"/>
                      </a:cubicBezTo>
                      <a:cubicBezTo>
                        <a:pt x="-494" y="16849"/>
                        <a:pt x="1183" y="21600"/>
                        <a:pt x="1183" y="21600"/>
                      </a:cubicBezTo>
                      <a:cubicBezTo>
                        <a:pt x="1183" y="21600"/>
                        <a:pt x="1061" y="16033"/>
                        <a:pt x="2593" y="12301"/>
                      </a:cubicBezTo>
                      <a:cubicBezTo>
                        <a:pt x="4110" y="8608"/>
                        <a:pt x="7155" y="7543"/>
                        <a:pt x="10306" y="7521"/>
                      </a:cubicBezTo>
                      <a:cubicBezTo>
                        <a:pt x="13457" y="7543"/>
                        <a:pt x="16502" y="8608"/>
                        <a:pt x="18019" y="12301"/>
                      </a:cubicBezTo>
                      <a:cubicBezTo>
                        <a:pt x="19551" y="16033"/>
                        <a:pt x="19429" y="21600"/>
                        <a:pt x="19429" y="21600"/>
                      </a:cubicBezTo>
                      <a:cubicBezTo>
                        <a:pt x="19429" y="21600"/>
                        <a:pt x="21106" y="16849"/>
                        <a:pt x="20467" y="11522"/>
                      </a:cubicBezTo>
                      <a:close/>
                    </a:path>
                  </a:pathLst>
                </a:custGeom>
                <a:solidFill>
                  <a:srgbClr val="58646C"/>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50" name="Shape 36">
                  <a:extLst>
                    <a:ext uri="{FF2B5EF4-FFF2-40B4-BE49-F238E27FC236}">
                      <a16:creationId xmlns:a16="http://schemas.microsoft.com/office/drawing/2014/main" id="{01FB53C5-0EC7-1940-A513-BD9E0666B627}"/>
                    </a:ext>
                  </a:extLst>
                </p:cNvPr>
                <p:cNvSpPr/>
                <p:nvPr/>
              </p:nvSpPr>
              <p:spPr>
                <a:xfrm>
                  <a:off x="190500" y="558800"/>
                  <a:ext cx="661740" cy="192038"/>
                </a:xfrm>
                <a:custGeom>
                  <a:avLst/>
                  <a:gdLst/>
                  <a:ahLst/>
                  <a:cxnLst>
                    <a:cxn ang="0">
                      <a:pos x="wd2" y="hd2"/>
                    </a:cxn>
                    <a:cxn ang="5400000">
                      <a:pos x="wd2" y="hd2"/>
                    </a:cxn>
                    <a:cxn ang="10800000">
                      <a:pos x="wd2" y="hd2"/>
                    </a:cxn>
                    <a:cxn ang="16200000">
                      <a:pos x="wd2" y="hd2"/>
                    </a:cxn>
                  </a:cxnLst>
                  <a:rect l="0" t="0" r="r" b="b"/>
                  <a:pathLst>
                    <a:path w="21600" h="21600" extrusionOk="0">
                      <a:moveTo>
                        <a:pt x="6561" y="18927"/>
                      </a:moveTo>
                      <a:lnTo>
                        <a:pt x="1821" y="18927"/>
                      </a:lnTo>
                      <a:cubicBezTo>
                        <a:pt x="1244" y="18927"/>
                        <a:pt x="776" y="17312"/>
                        <a:pt x="776" y="15327"/>
                      </a:cubicBezTo>
                      <a:lnTo>
                        <a:pt x="776" y="6273"/>
                      </a:lnTo>
                      <a:cubicBezTo>
                        <a:pt x="776" y="4288"/>
                        <a:pt x="1244" y="2673"/>
                        <a:pt x="1821" y="2673"/>
                      </a:cubicBezTo>
                      <a:lnTo>
                        <a:pt x="7654" y="2673"/>
                      </a:lnTo>
                      <a:cubicBezTo>
                        <a:pt x="8033" y="2673"/>
                        <a:pt x="8411" y="3200"/>
                        <a:pt x="8593" y="3986"/>
                      </a:cubicBezTo>
                      <a:cubicBezTo>
                        <a:pt x="8722" y="4536"/>
                        <a:pt x="8759" y="5189"/>
                        <a:pt x="8707" y="5982"/>
                      </a:cubicBezTo>
                      <a:cubicBezTo>
                        <a:pt x="8591" y="7783"/>
                        <a:pt x="8483" y="9407"/>
                        <a:pt x="8379" y="10958"/>
                      </a:cubicBezTo>
                      <a:cubicBezTo>
                        <a:pt x="8299" y="12151"/>
                        <a:pt x="8222" y="13298"/>
                        <a:pt x="8147" y="14449"/>
                      </a:cubicBezTo>
                      <a:cubicBezTo>
                        <a:pt x="8005" y="16620"/>
                        <a:pt x="7402" y="18927"/>
                        <a:pt x="6561" y="18927"/>
                      </a:cubicBezTo>
                      <a:close/>
                      <a:moveTo>
                        <a:pt x="7654" y="0"/>
                      </a:moveTo>
                      <a:lnTo>
                        <a:pt x="1821" y="0"/>
                      </a:lnTo>
                      <a:cubicBezTo>
                        <a:pt x="817" y="0"/>
                        <a:pt x="0" y="2814"/>
                        <a:pt x="0" y="6273"/>
                      </a:cubicBezTo>
                      <a:lnTo>
                        <a:pt x="0" y="15327"/>
                      </a:lnTo>
                      <a:cubicBezTo>
                        <a:pt x="0" y="18786"/>
                        <a:pt x="817" y="21600"/>
                        <a:pt x="1821" y="21600"/>
                      </a:cubicBezTo>
                      <a:lnTo>
                        <a:pt x="6561" y="21600"/>
                      </a:lnTo>
                      <a:cubicBezTo>
                        <a:pt x="7804" y="21600"/>
                        <a:pt x="8696" y="18218"/>
                        <a:pt x="8904" y="15036"/>
                      </a:cubicBezTo>
                      <a:cubicBezTo>
                        <a:pt x="8973" y="13975"/>
                        <a:pt x="9043" y="12917"/>
                        <a:pt x="9117" y="11824"/>
                      </a:cubicBezTo>
                      <a:lnTo>
                        <a:pt x="9150" y="11329"/>
                      </a:lnTo>
                      <a:cubicBezTo>
                        <a:pt x="9249" y="9842"/>
                        <a:pt x="9353" y="8282"/>
                        <a:pt x="9464" y="6564"/>
                      </a:cubicBezTo>
                      <a:cubicBezTo>
                        <a:pt x="9567" y="4973"/>
                        <a:pt x="9475" y="3504"/>
                        <a:pt x="9198" y="2314"/>
                      </a:cubicBezTo>
                      <a:cubicBezTo>
                        <a:pt x="8866" y="887"/>
                        <a:pt x="8274" y="0"/>
                        <a:pt x="7654" y="0"/>
                      </a:cubicBezTo>
                      <a:close/>
                      <a:moveTo>
                        <a:pt x="19779" y="18927"/>
                      </a:moveTo>
                      <a:lnTo>
                        <a:pt x="15039" y="18927"/>
                      </a:lnTo>
                      <a:cubicBezTo>
                        <a:pt x="14199" y="18927"/>
                        <a:pt x="13595" y="16620"/>
                        <a:pt x="13453" y="14449"/>
                      </a:cubicBezTo>
                      <a:cubicBezTo>
                        <a:pt x="13378" y="13300"/>
                        <a:pt x="13301" y="12150"/>
                        <a:pt x="13221" y="10960"/>
                      </a:cubicBezTo>
                      <a:cubicBezTo>
                        <a:pt x="13117" y="9408"/>
                        <a:pt x="13009" y="7783"/>
                        <a:pt x="12893" y="5982"/>
                      </a:cubicBezTo>
                      <a:cubicBezTo>
                        <a:pt x="12841" y="5189"/>
                        <a:pt x="12878" y="4536"/>
                        <a:pt x="13007" y="3985"/>
                      </a:cubicBezTo>
                      <a:cubicBezTo>
                        <a:pt x="13189" y="3200"/>
                        <a:pt x="13567" y="2673"/>
                        <a:pt x="13946" y="2673"/>
                      </a:cubicBezTo>
                      <a:lnTo>
                        <a:pt x="19779" y="2673"/>
                      </a:lnTo>
                      <a:cubicBezTo>
                        <a:pt x="20356" y="2673"/>
                        <a:pt x="20824" y="4288"/>
                        <a:pt x="20824" y="6273"/>
                      </a:cubicBezTo>
                      <a:lnTo>
                        <a:pt x="20824" y="15327"/>
                      </a:lnTo>
                      <a:cubicBezTo>
                        <a:pt x="20824" y="17312"/>
                        <a:pt x="20356" y="18927"/>
                        <a:pt x="19779" y="18927"/>
                      </a:cubicBezTo>
                      <a:close/>
                      <a:moveTo>
                        <a:pt x="19779" y="0"/>
                      </a:moveTo>
                      <a:lnTo>
                        <a:pt x="13946" y="0"/>
                      </a:lnTo>
                      <a:cubicBezTo>
                        <a:pt x="13326" y="0"/>
                        <a:pt x="12734" y="887"/>
                        <a:pt x="12402" y="2314"/>
                      </a:cubicBezTo>
                      <a:cubicBezTo>
                        <a:pt x="12125" y="3504"/>
                        <a:pt x="12033" y="4973"/>
                        <a:pt x="12136" y="6564"/>
                      </a:cubicBezTo>
                      <a:cubicBezTo>
                        <a:pt x="12244" y="8246"/>
                        <a:pt x="12347" y="9777"/>
                        <a:pt x="12444" y="11238"/>
                      </a:cubicBezTo>
                      <a:lnTo>
                        <a:pt x="12473" y="11667"/>
                      </a:lnTo>
                      <a:cubicBezTo>
                        <a:pt x="12550" y="12815"/>
                        <a:pt x="12624" y="13924"/>
                        <a:pt x="12696" y="15036"/>
                      </a:cubicBezTo>
                      <a:cubicBezTo>
                        <a:pt x="12904" y="18218"/>
                        <a:pt x="13796" y="21600"/>
                        <a:pt x="15039" y="21600"/>
                      </a:cubicBezTo>
                      <a:lnTo>
                        <a:pt x="19779" y="21600"/>
                      </a:lnTo>
                      <a:cubicBezTo>
                        <a:pt x="20783" y="21600"/>
                        <a:pt x="21600" y="18786"/>
                        <a:pt x="21600" y="15327"/>
                      </a:cubicBezTo>
                      <a:lnTo>
                        <a:pt x="21600" y="6273"/>
                      </a:lnTo>
                      <a:cubicBezTo>
                        <a:pt x="21600" y="2814"/>
                        <a:pt x="20783" y="0"/>
                        <a:pt x="19779" y="0"/>
                      </a:cubicBezTo>
                      <a:close/>
                    </a:path>
                  </a:pathLst>
                </a:custGeom>
                <a:solidFill>
                  <a:srgbClr val="6D7D83"/>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53" name="Group 78">
              <a:extLst>
                <a:ext uri="{FF2B5EF4-FFF2-40B4-BE49-F238E27FC236}">
                  <a16:creationId xmlns:a16="http://schemas.microsoft.com/office/drawing/2014/main" id="{ADDAC513-9402-8349-B36A-8DCF67AA17BB}"/>
                </a:ext>
              </a:extLst>
            </p:cNvPr>
            <p:cNvGrpSpPr/>
            <p:nvPr/>
          </p:nvGrpSpPr>
          <p:grpSpPr>
            <a:xfrm>
              <a:off x="5342368" y="2098774"/>
              <a:ext cx="875552" cy="879193"/>
              <a:chOff x="0" y="0"/>
              <a:chExt cx="2237990" cy="2238002"/>
            </a:xfrm>
          </p:grpSpPr>
          <p:grpSp>
            <p:nvGrpSpPr>
              <p:cNvPr id="54" name="Group 71">
                <a:extLst>
                  <a:ext uri="{FF2B5EF4-FFF2-40B4-BE49-F238E27FC236}">
                    <a16:creationId xmlns:a16="http://schemas.microsoft.com/office/drawing/2014/main" id="{21A7C5DC-669D-3242-B5E0-E75B8EF53E9E}"/>
                  </a:ext>
                </a:extLst>
              </p:cNvPr>
              <p:cNvGrpSpPr/>
              <p:nvPr/>
            </p:nvGrpSpPr>
            <p:grpSpPr>
              <a:xfrm>
                <a:off x="0" y="0"/>
                <a:ext cx="2237991" cy="2238003"/>
                <a:chOff x="0" y="0"/>
                <a:chExt cx="2237990" cy="2238002"/>
              </a:xfrm>
            </p:grpSpPr>
            <p:sp>
              <p:nvSpPr>
                <p:cNvPr id="61" name="Shape 69">
                  <a:extLst>
                    <a:ext uri="{FF2B5EF4-FFF2-40B4-BE49-F238E27FC236}">
                      <a16:creationId xmlns:a16="http://schemas.microsoft.com/office/drawing/2014/main" id="{004E52AB-79F1-CC41-9219-EA6B6848C717}"/>
                    </a:ext>
                  </a:extLst>
                </p:cNvPr>
                <p:cNvSpPr/>
                <p:nvPr/>
              </p:nvSpPr>
              <p:spPr>
                <a:xfrm>
                  <a:off x="0" y="0"/>
                  <a:ext cx="2237991" cy="2238003"/>
                </a:xfrm>
                <a:custGeom>
                  <a:avLst/>
                  <a:gdLst/>
                  <a:ahLst/>
                  <a:cxnLst>
                    <a:cxn ang="0">
                      <a:pos x="wd2" y="hd2"/>
                    </a:cxn>
                    <a:cxn ang="5400000">
                      <a:pos x="wd2" y="hd2"/>
                    </a:cxn>
                    <a:cxn ang="10800000">
                      <a:pos x="wd2" y="hd2"/>
                    </a:cxn>
                    <a:cxn ang="16200000">
                      <a:pos x="wd2" y="hd2"/>
                    </a:cxn>
                  </a:cxnLst>
                  <a:rect l="0" t="0" r="r" b="b"/>
                  <a:pathLst>
                    <a:path w="21600" h="21600" extrusionOk="0">
                      <a:moveTo>
                        <a:pt x="10800" y="245"/>
                      </a:moveTo>
                      <a:cubicBezTo>
                        <a:pt x="4980" y="245"/>
                        <a:pt x="245" y="4980"/>
                        <a:pt x="245" y="10800"/>
                      </a:cubicBezTo>
                      <a:cubicBezTo>
                        <a:pt x="245" y="16620"/>
                        <a:pt x="4980" y="21355"/>
                        <a:pt x="10800" y="21355"/>
                      </a:cubicBezTo>
                      <a:cubicBezTo>
                        <a:pt x="16620" y="21355"/>
                        <a:pt x="21355" y="16620"/>
                        <a:pt x="21355" y="10800"/>
                      </a:cubicBezTo>
                      <a:cubicBezTo>
                        <a:pt x="21355" y="4980"/>
                        <a:pt x="16620" y="245"/>
                        <a:pt x="10800" y="245"/>
                      </a:cubicBezTo>
                      <a:close/>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path>
                  </a:pathLst>
                </a:custGeom>
                <a:solidFill>
                  <a:srgbClr val="E3DEE0"/>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2" name="Shape 70">
                  <a:extLst>
                    <a:ext uri="{FF2B5EF4-FFF2-40B4-BE49-F238E27FC236}">
                      <a16:creationId xmlns:a16="http://schemas.microsoft.com/office/drawing/2014/main" id="{3A9D04BB-2CD8-6542-80BC-10D7348B7A78}"/>
                    </a:ext>
                  </a:extLst>
                </p:cNvPr>
                <p:cNvSpPr/>
                <p:nvPr/>
              </p:nvSpPr>
              <p:spPr>
                <a:xfrm>
                  <a:off x="152400" y="152400"/>
                  <a:ext cx="1930400" cy="19304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BDDFC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nvGrpSpPr>
              <p:cNvPr id="55" name="Group 77">
                <a:extLst>
                  <a:ext uri="{FF2B5EF4-FFF2-40B4-BE49-F238E27FC236}">
                    <a16:creationId xmlns:a16="http://schemas.microsoft.com/office/drawing/2014/main" id="{6847AD3D-B5D7-3942-9340-15C0C3E9AA63}"/>
                  </a:ext>
                </a:extLst>
              </p:cNvPr>
              <p:cNvGrpSpPr/>
              <p:nvPr/>
            </p:nvGrpSpPr>
            <p:grpSpPr>
              <a:xfrm>
                <a:off x="596900" y="419100"/>
                <a:ext cx="1031855" cy="1668115"/>
                <a:chOff x="0" y="0"/>
                <a:chExt cx="1031854" cy="1668114"/>
              </a:xfrm>
            </p:grpSpPr>
            <p:sp>
              <p:nvSpPr>
                <p:cNvPr id="56" name="Shape 72">
                  <a:extLst>
                    <a:ext uri="{FF2B5EF4-FFF2-40B4-BE49-F238E27FC236}">
                      <a16:creationId xmlns:a16="http://schemas.microsoft.com/office/drawing/2014/main" id="{5CBB0ACE-9094-5A43-8887-E2FC6B508606}"/>
                    </a:ext>
                  </a:extLst>
                </p:cNvPr>
                <p:cNvSpPr/>
                <p:nvPr/>
              </p:nvSpPr>
              <p:spPr>
                <a:xfrm>
                  <a:off x="165100" y="914399"/>
                  <a:ext cx="671216" cy="753716"/>
                </a:xfrm>
                <a:custGeom>
                  <a:avLst/>
                  <a:gdLst/>
                  <a:ahLst/>
                  <a:cxnLst>
                    <a:cxn ang="0">
                      <a:pos x="wd2" y="hd2"/>
                    </a:cxn>
                    <a:cxn ang="5400000">
                      <a:pos x="wd2" y="hd2"/>
                    </a:cxn>
                    <a:cxn ang="10800000">
                      <a:pos x="wd2" y="hd2"/>
                    </a:cxn>
                    <a:cxn ang="16200000">
                      <a:pos x="wd2" y="hd2"/>
                    </a:cxn>
                  </a:cxnLst>
                  <a:rect l="0" t="0" r="r" b="b"/>
                  <a:pathLst>
                    <a:path w="21600" h="17950" extrusionOk="0">
                      <a:moveTo>
                        <a:pt x="4435" y="1112"/>
                      </a:moveTo>
                      <a:cubicBezTo>
                        <a:pt x="4435" y="1112"/>
                        <a:pt x="5109" y="13327"/>
                        <a:pt x="0" y="16427"/>
                      </a:cubicBezTo>
                      <a:cubicBezTo>
                        <a:pt x="11651" y="19764"/>
                        <a:pt x="21600" y="16578"/>
                        <a:pt x="21600" y="16578"/>
                      </a:cubicBezTo>
                      <a:cubicBezTo>
                        <a:pt x="21600" y="16578"/>
                        <a:pt x="18126" y="14118"/>
                        <a:pt x="17615" y="1868"/>
                      </a:cubicBezTo>
                      <a:cubicBezTo>
                        <a:pt x="17461" y="-1836"/>
                        <a:pt x="4435" y="1112"/>
                        <a:pt x="4435" y="1112"/>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57" name="Shape 73">
                  <a:extLst>
                    <a:ext uri="{FF2B5EF4-FFF2-40B4-BE49-F238E27FC236}">
                      <a16:creationId xmlns:a16="http://schemas.microsoft.com/office/drawing/2014/main" id="{516A2E91-CFE8-F740-A71D-537D34E75BAE}"/>
                    </a:ext>
                  </a:extLst>
                </p:cNvPr>
                <p:cNvSpPr/>
                <p:nvPr/>
              </p:nvSpPr>
              <p:spPr>
                <a:xfrm>
                  <a:off x="0" y="596900"/>
                  <a:ext cx="1031855" cy="899813"/>
                </a:xfrm>
                <a:custGeom>
                  <a:avLst/>
                  <a:gdLst/>
                  <a:ahLst/>
                  <a:cxnLst>
                    <a:cxn ang="0">
                      <a:pos x="wd2" y="hd2"/>
                    </a:cxn>
                    <a:cxn ang="5400000">
                      <a:pos x="wd2" y="hd2"/>
                    </a:cxn>
                    <a:cxn ang="10800000">
                      <a:pos x="wd2" y="hd2"/>
                    </a:cxn>
                    <a:cxn ang="16200000">
                      <a:pos x="wd2" y="hd2"/>
                    </a:cxn>
                  </a:cxnLst>
                  <a:rect l="0" t="0" r="r" b="b"/>
                  <a:pathLst>
                    <a:path w="21121" h="21131" extrusionOk="0">
                      <a:moveTo>
                        <a:pt x="6362" y="12208"/>
                      </a:moveTo>
                      <a:lnTo>
                        <a:pt x="6106" y="15616"/>
                      </a:lnTo>
                      <a:cubicBezTo>
                        <a:pt x="6106" y="15616"/>
                        <a:pt x="8714" y="19342"/>
                        <a:pt x="11962" y="21131"/>
                      </a:cubicBezTo>
                      <a:cubicBezTo>
                        <a:pt x="14190" y="21131"/>
                        <a:pt x="15697" y="19576"/>
                        <a:pt x="15697" y="19576"/>
                      </a:cubicBezTo>
                      <a:cubicBezTo>
                        <a:pt x="15697" y="19576"/>
                        <a:pt x="14811" y="15228"/>
                        <a:pt x="14908" y="12805"/>
                      </a:cubicBezTo>
                      <a:cubicBezTo>
                        <a:pt x="15006" y="10382"/>
                        <a:pt x="6362" y="12208"/>
                        <a:pt x="6362" y="12208"/>
                      </a:cubicBezTo>
                      <a:close/>
                      <a:moveTo>
                        <a:pt x="1884" y="1221"/>
                      </a:moveTo>
                      <a:cubicBezTo>
                        <a:pt x="1884" y="1221"/>
                        <a:pt x="1191" y="-469"/>
                        <a:pt x="498" y="127"/>
                      </a:cubicBezTo>
                      <a:cubicBezTo>
                        <a:pt x="-195" y="724"/>
                        <a:pt x="-240" y="2999"/>
                        <a:pt x="844" y="4560"/>
                      </a:cubicBezTo>
                      <a:cubicBezTo>
                        <a:pt x="1929" y="6120"/>
                        <a:pt x="2404" y="6092"/>
                        <a:pt x="2404" y="6092"/>
                      </a:cubicBezTo>
                      <a:cubicBezTo>
                        <a:pt x="2404" y="6092"/>
                        <a:pt x="1884" y="1221"/>
                        <a:pt x="1884" y="1221"/>
                      </a:cubicBezTo>
                      <a:close/>
                      <a:moveTo>
                        <a:pt x="19236" y="1221"/>
                      </a:moveTo>
                      <a:cubicBezTo>
                        <a:pt x="19236" y="1221"/>
                        <a:pt x="19929" y="-469"/>
                        <a:pt x="20622" y="127"/>
                      </a:cubicBezTo>
                      <a:cubicBezTo>
                        <a:pt x="21315" y="724"/>
                        <a:pt x="21360" y="2999"/>
                        <a:pt x="20276" y="4560"/>
                      </a:cubicBezTo>
                      <a:cubicBezTo>
                        <a:pt x="19191" y="6120"/>
                        <a:pt x="18716" y="6092"/>
                        <a:pt x="18716" y="6092"/>
                      </a:cubicBezTo>
                      <a:cubicBezTo>
                        <a:pt x="18716" y="6092"/>
                        <a:pt x="19236" y="1221"/>
                        <a:pt x="19236" y="1221"/>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58" name="Shape 74">
                  <a:extLst>
                    <a:ext uri="{FF2B5EF4-FFF2-40B4-BE49-F238E27FC236}">
                      <a16:creationId xmlns:a16="http://schemas.microsoft.com/office/drawing/2014/main" id="{0CE9C2F7-46A1-E448-A1B7-87EE3D63FE12}"/>
                    </a:ext>
                  </a:extLst>
                </p:cNvPr>
                <p:cNvSpPr/>
                <p:nvPr/>
              </p:nvSpPr>
              <p:spPr>
                <a:xfrm>
                  <a:off x="76200" y="127000"/>
                  <a:ext cx="881133" cy="1200349"/>
                </a:xfrm>
                <a:custGeom>
                  <a:avLst/>
                  <a:gdLst/>
                  <a:ahLst/>
                  <a:cxnLst>
                    <a:cxn ang="0">
                      <a:pos x="wd2" y="hd2"/>
                    </a:cxn>
                    <a:cxn ang="5400000">
                      <a:pos x="wd2" y="hd2"/>
                    </a:cxn>
                    <a:cxn ang="10800000">
                      <a:pos x="wd2" y="hd2"/>
                    </a:cxn>
                    <a:cxn ang="16200000">
                      <a:pos x="wd2" y="hd2"/>
                    </a:cxn>
                  </a:cxnLst>
                  <a:rect l="0" t="0" r="r" b="b"/>
                  <a:pathLst>
                    <a:path w="21448" h="21600" extrusionOk="0">
                      <a:moveTo>
                        <a:pt x="21428" y="6039"/>
                      </a:moveTo>
                      <a:cubicBezTo>
                        <a:pt x="21381" y="5463"/>
                        <a:pt x="18822" y="0"/>
                        <a:pt x="10452" y="0"/>
                      </a:cubicBezTo>
                      <a:cubicBezTo>
                        <a:pt x="2082" y="0"/>
                        <a:pt x="67" y="5462"/>
                        <a:pt x="20" y="6039"/>
                      </a:cubicBezTo>
                      <a:cubicBezTo>
                        <a:pt x="-76" y="7190"/>
                        <a:pt x="111" y="13705"/>
                        <a:pt x="2016" y="16177"/>
                      </a:cubicBezTo>
                      <a:cubicBezTo>
                        <a:pt x="3908" y="18631"/>
                        <a:pt x="8659" y="21555"/>
                        <a:pt x="10681" y="21598"/>
                      </a:cubicBezTo>
                      <a:cubicBezTo>
                        <a:pt x="10694" y="21598"/>
                        <a:pt x="10709" y="21600"/>
                        <a:pt x="10722" y="21600"/>
                      </a:cubicBezTo>
                      <a:cubicBezTo>
                        <a:pt x="10722" y="21600"/>
                        <a:pt x="10754" y="21598"/>
                        <a:pt x="10767" y="21598"/>
                      </a:cubicBezTo>
                      <a:cubicBezTo>
                        <a:pt x="12789" y="21555"/>
                        <a:pt x="17540" y="18631"/>
                        <a:pt x="19432" y="16177"/>
                      </a:cubicBezTo>
                      <a:cubicBezTo>
                        <a:pt x="21337" y="13705"/>
                        <a:pt x="21524" y="7190"/>
                        <a:pt x="21428" y="6039"/>
                      </a:cubicBezTo>
                      <a:close/>
                    </a:path>
                  </a:pathLst>
                </a:custGeom>
                <a:solidFill>
                  <a:srgbClr val="DDC3A7"/>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59" name="Shape 75">
                  <a:extLst>
                    <a:ext uri="{FF2B5EF4-FFF2-40B4-BE49-F238E27FC236}">
                      <a16:creationId xmlns:a16="http://schemas.microsoft.com/office/drawing/2014/main" id="{D8FBDB24-B28B-6343-A13A-D576668016F7}"/>
                    </a:ext>
                  </a:extLst>
                </p:cNvPr>
                <p:cNvSpPr/>
                <p:nvPr/>
              </p:nvSpPr>
              <p:spPr>
                <a:xfrm>
                  <a:off x="63500" y="76199"/>
                  <a:ext cx="932304" cy="579956"/>
                </a:xfrm>
                <a:custGeom>
                  <a:avLst/>
                  <a:gdLst/>
                  <a:ahLst/>
                  <a:cxnLst>
                    <a:cxn ang="0">
                      <a:pos x="wd2" y="hd2"/>
                    </a:cxn>
                    <a:cxn ang="5400000">
                      <a:pos x="wd2" y="hd2"/>
                    </a:cxn>
                    <a:cxn ang="10800000">
                      <a:pos x="wd2" y="hd2"/>
                    </a:cxn>
                    <a:cxn ang="16200000">
                      <a:pos x="wd2" y="hd2"/>
                    </a:cxn>
                  </a:cxnLst>
                  <a:rect l="0" t="0" r="r" b="b"/>
                  <a:pathLst>
                    <a:path w="21306" h="20837" extrusionOk="0">
                      <a:moveTo>
                        <a:pt x="7968" y="7055"/>
                      </a:moveTo>
                      <a:cubicBezTo>
                        <a:pt x="7968" y="7055"/>
                        <a:pt x="8287" y="14830"/>
                        <a:pt x="13124" y="16959"/>
                      </a:cubicBezTo>
                      <a:cubicBezTo>
                        <a:pt x="17961" y="19088"/>
                        <a:pt x="20503" y="16752"/>
                        <a:pt x="20468" y="20837"/>
                      </a:cubicBezTo>
                      <a:cubicBezTo>
                        <a:pt x="20510" y="19998"/>
                        <a:pt x="20524" y="19490"/>
                        <a:pt x="20524" y="19490"/>
                      </a:cubicBezTo>
                      <a:cubicBezTo>
                        <a:pt x="20524" y="19490"/>
                        <a:pt x="20605" y="18529"/>
                        <a:pt x="20934" y="17360"/>
                      </a:cubicBezTo>
                      <a:cubicBezTo>
                        <a:pt x="21359" y="15844"/>
                        <a:pt x="21422" y="14212"/>
                        <a:pt x="21111" y="11466"/>
                      </a:cubicBezTo>
                      <a:cubicBezTo>
                        <a:pt x="20434" y="5482"/>
                        <a:pt x="16385" y="-763"/>
                        <a:pt x="10064" y="76"/>
                      </a:cubicBezTo>
                      <a:cubicBezTo>
                        <a:pt x="8894" y="231"/>
                        <a:pt x="5703" y="1531"/>
                        <a:pt x="3331" y="4964"/>
                      </a:cubicBezTo>
                      <a:cubicBezTo>
                        <a:pt x="1408" y="7748"/>
                        <a:pt x="252" y="11428"/>
                        <a:pt x="37" y="13310"/>
                      </a:cubicBezTo>
                      <a:cubicBezTo>
                        <a:pt x="-178" y="15193"/>
                        <a:pt x="613" y="20554"/>
                        <a:pt x="613" y="20554"/>
                      </a:cubicBezTo>
                      <a:cubicBezTo>
                        <a:pt x="613" y="20554"/>
                        <a:pt x="2824" y="15078"/>
                        <a:pt x="4964" y="13824"/>
                      </a:cubicBezTo>
                      <a:cubicBezTo>
                        <a:pt x="7612" y="12271"/>
                        <a:pt x="7968" y="7055"/>
                        <a:pt x="7968" y="7055"/>
                      </a:cubicBezTo>
                      <a:close/>
                    </a:path>
                  </a:pathLst>
                </a:custGeom>
                <a:solidFill>
                  <a:srgbClr val="CFB295"/>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0" name="Shape 76">
                  <a:extLst>
                    <a:ext uri="{FF2B5EF4-FFF2-40B4-BE49-F238E27FC236}">
                      <a16:creationId xmlns:a16="http://schemas.microsoft.com/office/drawing/2014/main" id="{1C189446-B7A4-2049-A68E-E62E7E2C079E}"/>
                    </a:ext>
                  </a:extLst>
                </p:cNvPr>
                <p:cNvSpPr/>
                <p:nvPr/>
              </p:nvSpPr>
              <p:spPr>
                <a:xfrm>
                  <a:off x="12700" y="0"/>
                  <a:ext cx="1001544" cy="1371638"/>
                </a:xfrm>
                <a:custGeom>
                  <a:avLst/>
                  <a:gdLst/>
                  <a:ahLst/>
                  <a:cxnLst>
                    <a:cxn ang="0">
                      <a:pos x="wd2" y="hd2"/>
                    </a:cxn>
                    <a:cxn ang="5400000">
                      <a:pos x="wd2" y="hd2"/>
                    </a:cxn>
                    <a:cxn ang="10800000">
                      <a:pos x="wd2" y="hd2"/>
                    </a:cxn>
                    <a:cxn ang="16200000">
                      <a:pos x="wd2" y="hd2"/>
                    </a:cxn>
                  </a:cxnLst>
                  <a:rect l="0" t="0" r="r" b="b"/>
                  <a:pathLst>
                    <a:path w="20302" h="21353" extrusionOk="0">
                      <a:moveTo>
                        <a:pt x="19040" y="9580"/>
                      </a:moveTo>
                      <a:cubicBezTo>
                        <a:pt x="19037" y="9601"/>
                        <a:pt x="18413" y="14487"/>
                        <a:pt x="15556" y="16525"/>
                      </a:cubicBezTo>
                      <a:cubicBezTo>
                        <a:pt x="14286" y="17432"/>
                        <a:pt x="12622" y="17671"/>
                        <a:pt x="11962" y="17498"/>
                      </a:cubicBezTo>
                      <a:cubicBezTo>
                        <a:pt x="11303" y="17325"/>
                        <a:pt x="10189" y="16656"/>
                        <a:pt x="10189" y="16656"/>
                      </a:cubicBezTo>
                      <a:cubicBezTo>
                        <a:pt x="10189" y="16656"/>
                        <a:pt x="9080" y="17325"/>
                        <a:pt x="8421" y="17498"/>
                      </a:cubicBezTo>
                      <a:cubicBezTo>
                        <a:pt x="7761" y="17671"/>
                        <a:pt x="6070" y="17454"/>
                        <a:pt x="4827" y="16525"/>
                      </a:cubicBezTo>
                      <a:cubicBezTo>
                        <a:pt x="2437" y="14740"/>
                        <a:pt x="1511" y="10671"/>
                        <a:pt x="1385" y="10070"/>
                      </a:cubicBezTo>
                      <a:cubicBezTo>
                        <a:pt x="1512" y="9875"/>
                        <a:pt x="3173" y="7354"/>
                        <a:pt x="5108" y="6673"/>
                      </a:cubicBezTo>
                      <a:cubicBezTo>
                        <a:pt x="6802" y="6077"/>
                        <a:pt x="7662" y="5018"/>
                        <a:pt x="7856" y="4031"/>
                      </a:cubicBezTo>
                      <a:cubicBezTo>
                        <a:pt x="8546" y="5225"/>
                        <a:pt x="9916" y="6815"/>
                        <a:pt x="12475" y="7365"/>
                      </a:cubicBezTo>
                      <a:cubicBezTo>
                        <a:pt x="16765" y="8288"/>
                        <a:pt x="19050" y="7850"/>
                        <a:pt x="19050" y="9045"/>
                      </a:cubicBezTo>
                      <a:cubicBezTo>
                        <a:pt x="19050" y="9264"/>
                        <a:pt x="19043" y="9481"/>
                        <a:pt x="19040" y="9580"/>
                      </a:cubicBezTo>
                      <a:close/>
                      <a:moveTo>
                        <a:pt x="18665" y="2653"/>
                      </a:moveTo>
                      <a:cubicBezTo>
                        <a:pt x="16310" y="1198"/>
                        <a:pt x="13727" y="-247"/>
                        <a:pt x="10414" y="35"/>
                      </a:cubicBezTo>
                      <a:cubicBezTo>
                        <a:pt x="8343" y="211"/>
                        <a:pt x="7559" y="876"/>
                        <a:pt x="7287" y="1483"/>
                      </a:cubicBezTo>
                      <a:cubicBezTo>
                        <a:pt x="7019" y="1176"/>
                        <a:pt x="6611" y="971"/>
                        <a:pt x="5951" y="937"/>
                      </a:cubicBezTo>
                      <a:cubicBezTo>
                        <a:pt x="4605" y="869"/>
                        <a:pt x="952" y="2495"/>
                        <a:pt x="180" y="4834"/>
                      </a:cubicBezTo>
                      <a:cubicBezTo>
                        <a:pt x="-580" y="7136"/>
                        <a:pt x="1313" y="9988"/>
                        <a:pt x="1374" y="10079"/>
                      </a:cubicBezTo>
                      <a:cubicBezTo>
                        <a:pt x="1409" y="10723"/>
                        <a:pt x="1708" y="14926"/>
                        <a:pt x="3618" y="17053"/>
                      </a:cubicBezTo>
                      <a:cubicBezTo>
                        <a:pt x="4957" y="18545"/>
                        <a:pt x="8577" y="20506"/>
                        <a:pt x="10186" y="21349"/>
                      </a:cubicBezTo>
                      <a:cubicBezTo>
                        <a:pt x="10187" y="21350"/>
                        <a:pt x="10188" y="21352"/>
                        <a:pt x="10189" y="21353"/>
                      </a:cubicBezTo>
                      <a:cubicBezTo>
                        <a:pt x="10190" y="21353"/>
                        <a:pt x="10191" y="21352"/>
                        <a:pt x="10191" y="21351"/>
                      </a:cubicBezTo>
                      <a:cubicBezTo>
                        <a:pt x="10192" y="21352"/>
                        <a:pt x="10193" y="21353"/>
                        <a:pt x="10194" y="21353"/>
                      </a:cubicBezTo>
                      <a:cubicBezTo>
                        <a:pt x="10195" y="21352"/>
                        <a:pt x="10196" y="21350"/>
                        <a:pt x="10197" y="21349"/>
                      </a:cubicBezTo>
                      <a:cubicBezTo>
                        <a:pt x="11805" y="20506"/>
                        <a:pt x="15320" y="18485"/>
                        <a:pt x="16765" y="17053"/>
                      </a:cubicBezTo>
                      <a:cubicBezTo>
                        <a:pt x="18776" y="15059"/>
                        <a:pt x="19022" y="10007"/>
                        <a:pt x="19039" y="9607"/>
                      </a:cubicBezTo>
                      <a:cubicBezTo>
                        <a:pt x="19038" y="9625"/>
                        <a:pt x="19038" y="9637"/>
                        <a:pt x="19038" y="9637"/>
                      </a:cubicBezTo>
                      <a:cubicBezTo>
                        <a:pt x="19038" y="9637"/>
                        <a:pt x="19585" y="9258"/>
                        <a:pt x="19877" y="8751"/>
                      </a:cubicBezTo>
                      <a:cubicBezTo>
                        <a:pt x="20254" y="8094"/>
                        <a:pt x="21020" y="4107"/>
                        <a:pt x="18665" y="2653"/>
                      </a:cubicBezTo>
                      <a:close/>
                    </a:path>
                  </a:pathLst>
                </a:custGeom>
                <a:solidFill>
                  <a:srgbClr val="58646C"/>
                </a:solidFill>
                <a:ln w="12700" cap="flat">
                  <a:noFill/>
                  <a:miter lim="400000"/>
                </a:ln>
                <a:effectLst/>
              </p:spPr>
              <p:txBody>
                <a:bodyPr wrap="square" lIns="76200" tIns="76200" rIns="76200" bIns="76200" numCol="1" anchor="ctr">
                  <a:noAutofit/>
                </a:bodyPr>
                <a:lstStyle/>
                <a:p>
                  <a:pPr>
                    <a:defRPr sz="3000">
                      <a:solidFill>
                        <a:srgbClr val="FFFFFF"/>
                      </a:solidFill>
                      <a:effectLst>
                        <a:outerShdw blurRad="38100" dist="12700" dir="5400000" rotWithShape="0">
                          <a:srgbClr val="000000">
                            <a:alpha val="50000"/>
                          </a:srgbClr>
                        </a:outerShdw>
                      </a:effectLst>
                    </a:defRPr>
                  </a:pPr>
                  <a:endParaRPr sz="6000"/>
                </a:p>
              </p:txBody>
            </p:sp>
          </p:grpSp>
        </p:grpSp>
        <p:grpSp>
          <p:nvGrpSpPr>
            <p:cNvPr id="65" name="Group 64">
              <a:extLst>
                <a:ext uri="{FF2B5EF4-FFF2-40B4-BE49-F238E27FC236}">
                  <a16:creationId xmlns:a16="http://schemas.microsoft.com/office/drawing/2014/main" id="{420FC3AB-631A-F044-8045-09E99CE220D2}"/>
                </a:ext>
              </a:extLst>
            </p:cNvPr>
            <p:cNvGrpSpPr/>
            <p:nvPr/>
          </p:nvGrpSpPr>
          <p:grpSpPr>
            <a:xfrm>
              <a:off x="6637454" y="5122911"/>
              <a:ext cx="877816" cy="852244"/>
              <a:chOff x="6637454" y="5122911"/>
              <a:chExt cx="877816" cy="852244"/>
            </a:xfrm>
          </p:grpSpPr>
          <p:sp>
            <p:nvSpPr>
              <p:cNvPr id="64" name="Oval 63">
                <a:extLst>
                  <a:ext uri="{FF2B5EF4-FFF2-40B4-BE49-F238E27FC236}">
                    <a16:creationId xmlns:a16="http://schemas.microsoft.com/office/drawing/2014/main" id="{46BC2DE8-6453-2048-BAF5-846717FF8C3E}"/>
                  </a:ext>
                </a:extLst>
              </p:cNvPr>
              <p:cNvSpPr/>
              <p:nvPr/>
            </p:nvSpPr>
            <p:spPr>
              <a:xfrm>
                <a:off x="6637454" y="5122911"/>
                <a:ext cx="877816" cy="8522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3" name="Picture 62">
                <a:extLst>
                  <a:ext uri="{FF2B5EF4-FFF2-40B4-BE49-F238E27FC236}">
                    <a16:creationId xmlns:a16="http://schemas.microsoft.com/office/drawing/2014/main" id="{D1D6A472-3D7D-F34A-876D-68C78AED5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680" y="5303244"/>
                <a:ext cx="551162" cy="491577"/>
              </a:xfrm>
              <a:prstGeom prst="rect">
                <a:avLst/>
              </a:prstGeom>
            </p:spPr>
          </p:pic>
        </p:grpSp>
      </p:grpSp>
      <p:sp>
        <p:nvSpPr>
          <p:cNvPr id="66" name="Oval 65">
            <a:extLst>
              <a:ext uri="{FF2B5EF4-FFF2-40B4-BE49-F238E27FC236}">
                <a16:creationId xmlns:a16="http://schemas.microsoft.com/office/drawing/2014/main" id="{29921F54-7874-4743-A358-745294D80C7C}"/>
              </a:ext>
            </a:extLst>
          </p:cNvPr>
          <p:cNvSpPr/>
          <p:nvPr/>
        </p:nvSpPr>
        <p:spPr>
          <a:xfrm>
            <a:off x="14862921" y="7231645"/>
            <a:ext cx="2744822" cy="275980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7473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
          <p:cNvSpPr/>
          <p:nvPr/>
        </p:nvSpPr>
        <p:spPr>
          <a:xfrm>
            <a:off x="1208685" y="7098023"/>
            <a:ext cx="5396962" cy="5405457"/>
          </a:xfrm>
          <a:custGeom>
            <a:avLst/>
            <a:gdLst/>
            <a:ahLst/>
            <a:cxnLst>
              <a:cxn ang="0">
                <a:pos x="wd2" y="hd2"/>
              </a:cxn>
              <a:cxn ang="5400000">
                <a:pos x="wd2" y="hd2"/>
              </a:cxn>
              <a:cxn ang="10800000">
                <a:pos x="wd2" y="hd2"/>
              </a:cxn>
              <a:cxn ang="16200000">
                <a:pos x="wd2" y="hd2"/>
              </a:cxn>
            </a:cxnLst>
            <a:rect l="0" t="0" r="r" b="b"/>
            <a:pathLst>
              <a:path w="21506" h="21506" extrusionOk="0">
                <a:moveTo>
                  <a:pt x="12533" y="1541"/>
                </a:moveTo>
                <a:cubicBezTo>
                  <a:pt x="11582" y="2494"/>
                  <a:pt x="10993" y="3809"/>
                  <a:pt x="10993" y="5263"/>
                </a:cubicBezTo>
                <a:cubicBezTo>
                  <a:pt x="10993" y="6180"/>
                  <a:pt x="11228" y="7043"/>
                  <a:pt x="11640" y="7794"/>
                </a:cubicBezTo>
                <a:lnTo>
                  <a:pt x="282" y="19164"/>
                </a:lnTo>
                <a:cubicBezTo>
                  <a:pt x="-94" y="19541"/>
                  <a:pt x="-94" y="20157"/>
                  <a:pt x="282" y="20534"/>
                </a:cubicBezTo>
                <a:lnTo>
                  <a:pt x="967" y="21219"/>
                </a:lnTo>
                <a:cubicBezTo>
                  <a:pt x="1344" y="21596"/>
                  <a:pt x="1959" y="21596"/>
                  <a:pt x="2335" y="21219"/>
                </a:cubicBezTo>
                <a:lnTo>
                  <a:pt x="3214" y="20339"/>
                </a:lnTo>
                <a:lnTo>
                  <a:pt x="4097" y="21223"/>
                </a:lnTo>
                <a:cubicBezTo>
                  <a:pt x="4473" y="21600"/>
                  <a:pt x="5088" y="21600"/>
                  <a:pt x="5465" y="21223"/>
                </a:cubicBezTo>
                <a:lnTo>
                  <a:pt x="6150" y="20538"/>
                </a:lnTo>
                <a:cubicBezTo>
                  <a:pt x="6526" y="20161"/>
                  <a:pt x="6526" y="19545"/>
                  <a:pt x="6150" y="19168"/>
                </a:cubicBezTo>
                <a:lnTo>
                  <a:pt x="5267" y="18284"/>
                </a:lnTo>
                <a:lnTo>
                  <a:pt x="5849" y="17702"/>
                </a:lnTo>
                <a:lnTo>
                  <a:pt x="7206" y="19061"/>
                </a:lnTo>
                <a:cubicBezTo>
                  <a:pt x="7583" y="19438"/>
                  <a:pt x="8198" y="19437"/>
                  <a:pt x="8575" y="19060"/>
                </a:cubicBezTo>
                <a:lnTo>
                  <a:pt x="9259" y="18376"/>
                </a:lnTo>
                <a:cubicBezTo>
                  <a:pt x="9635" y="17999"/>
                  <a:pt x="9636" y="17382"/>
                  <a:pt x="9260" y="17005"/>
                </a:cubicBezTo>
                <a:lnTo>
                  <a:pt x="7902" y="15646"/>
                </a:lnTo>
                <a:lnTo>
                  <a:pt x="13687" y="9855"/>
                </a:lnTo>
                <a:cubicBezTo>
                  <a:pt x="14445" y="10280"/>
                  <a:pt x="15318" y="10525"/>
                  <a:pt x="16249" y="10525"/>
                </a:cubicBezTo>
                <a:cubicBezTo>
                  <a:pt x="19152" y="10525"/>
                  <a:pt x="21506" y="8169"/>
                  <a:pt x="21506" y="5263"/>
                </a:cubicBezTo>
                <a:cubicBezTo>
                  <a:pt x="21506" y="2356"/>
                  <a:pt x="19152" y="0"/>
                  <a:pt x="16249" y="0"/>
                </a:cubicBezTo>
                <a:cubicBezTo>
                  <a:pt x="14798" y="0"/>
                  <a:pt x="13485" y="589"/>
                  <a:pt x="12533" y="1541"/>
                </a:cubicBezTo>
                <a:close/>
                <a:moveTo>
                  <a:pt x="14541" y="3551"/>
                </a:moveTo>
                <a:cubicBezTo>
                  <a:pt x="14978" y="3113"/>
                  <a:pt x="15583" y="2842"/>
                  <a:pt x="16250" y="2842"/>
                </a:cubicBezTo>
                <a:cubicBezTo>
                  <a:pt x="17586" y="2842"/>
                  <a:pt x="18668" y="3926"/>
                  <a:pt x="18668" y="5263"/>
                </a:cubicBezTo>
                <a:cubicBezTo>
                  <a:pt x="18668" y="6599"/>
                  <a:pt x="17586" y="7683"/>
                  <a:pt x="16250" y="7683"/>
                </a:cubicBezTo>
                <a:cubicBezTo>
                  <a:pt x="14915" y="7683"/>
                  <a:pt x="13832" y="6599"/>
                  <a:pt x="13832" y="5263"/>
                </a:cubicBezTo>
                <a:cubicBezTo>
                  <a:pt x="13832" y="4594"/>
                  <a:pt x="14103" y="3989"/>
                  <a:pt x="14541" y="3551"/>
                </a:cubicBezTo>
                <a:close/>
              </a:path>
            </a:pathLst>
          </a:custGeom>
          <a:solidFill>
            <a:srgbClr val="999999"/>
          </a:solidFill>
          <a:ln w="12700" cap="flat">
            <a:noFill/>
            <a:miter lim="400000"/>
          </a:ln>
          <a:effectLst/>
        </p:spPr>
        <p:txBody>
          <a:bodyPr wrap="square" lIns="53576" tIns="53576" rIns="53576" bIns="53576" numCol="1" anchor="ctr">
            <a:noAutofit/>
          </a:bodyPr>
          <a:lstStyle/>
          <a:p>
            <a:pPr lvl="0"/>
            <a:endParaRPr sz="7031"/>
          </a:p>
        </p:txBody>
      </p:sp>
      <p:grpSp>
        <p:nvGrpSpPr>
          <p:cNvPr id="11" name="Group 11"/>
          <p:cNvGrpSpPr/>
          <p:nvPr/>
        </p:nvGrpSpPr>
        <p:grpSpPr>
          <a:xfrm>
            <a:off x="5027346" y="8870421"/>
            <a:ext cx="1676387" cy="4446707"/>
            <a:chOff x="0" y="0"/>
            <a:chExt cx="1372452" cy="3630705"/>
          </a:xfrm>
        </p:grpSpPr>
        <p:sp>
          <p:nvSpPr>
            <p:cNvPr id="7" name="Shape 7"/>
            <p:cNvSpPr/>
            <p:nvPr/>
          </p:nvSpPr>
          <p:spPr>
            <a:xfrm rot="4800000">
              <a:off x="-717712" y="1720823"/>
              <a:ext cx="2807876" cy="898521"/>
            </a:xfrm>
            <a:prstGeom prst="roundRect">
              <a:avLst>
                <a:gd name="adj" fmla="val 18750"/>
              </a:avLst>
            </a:prstGeom>
            <a:solidFill>
              <a:schemeClr val="accent4"/>
            </a:solidFill>
            <a:ln w="12700" cap="flat">
              <a:noFill/>
              <a:miter lim="400000"/>
            </a:ln>
            <a:effectLst/>
          </p:spPr>
          <p:txBody>
            <a:bodyPr wrap="square" lIns="0" tIns="0" rIns="0" bIns="0" numCol="1" anchor="t">
              <a:noAutofit/>
            </a:bodyPr>
            <a:lstStyle/>
            <a:p>
              <a:pPr lvl="0"/>
              <a:endParaRPr sz="7031"/>
            </a:p>
          </p:txBody>
        </p:sp>
        <p:grpSp>
          <p:nvGrpSpPr>
            <p:cNvPr id="10" name="Group 10"/>
            <p:cNvGrpSpPr/>
            <p:nvPr/>
          </p:nvGrpSpPr>
          <p:grpSpPr>
            <a:xfrm>
              <a:off x="249649" y="-1"/>
              <a:ext cx="371040" cy="1190612"/>
              <a:chOff x="0" y="0"/>
              <a:chExt cx="371039" cy="1190610"/>
            </a:xfrm>
          </p:grpSpPr>
          <p:sp>
            <p:nvSpPr>
              <p:cNvPr id="8" name="Shape 8"/>
              <p:cNvSpPr/>
              <p:nvPr/>
            </p:nvSpPr>
            <p:spPr>
              <a:xfrm rot="4800000">
                <a:off x="128612" y="948183"/>
                <a:ext cx="224631" cy="2246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75000"/>
                </a:schemeClr>
              </a:solidFill>
              <a:ln w="12700" cap="flat">
                <a:noFill/>
                <a:miter lim="400000"/>
              </a:ln>
              <a:effectLst/>
            </p:spPr>
            <p:txBody>
              <a:bodyPr wrap="square" lIns="0" tIns="0" rIns="0" bIns="0" numCol="1" anchor="t">
                <a:noAutofit/>
              </a:bodyPr>
              <a:lstStyle/>
              <a:p>
                <a:pPr lvl="0"/>
                <a:endParaRPr sz="7031"/>
              </a:p>
            </p:txBody>
          </p:sp>
          <p:sp>
            <p:nvSpPr>
              <p:cNvPr id="9" name="Shape 9"/>
              <p:cNvSpPr/>
              <p:nvPr/>
            </p:nvSpPr>
            <p:spPr>
              <a:xfrm rot="4800000">
                <a:off x="-408314" y="506234"/>
                <a:ext cx="1122921" cy="113018"/>
              </a:xfrm>
              <a:custGeom>
                <a:avLst/>
                <a:gdLst/>
                <a:ahLst/>
                <a:cxnLst>
                  <a:cxn ang="0">
                    <a:pos x="wd2" y="hd2"/>
                  </a:cxn>
                  <a:cxn ang="5400000">
                    <a:pos x="wd2" y="hd2"/>
                  </a:cxn>
                  <a:cxn ang="10800000">
                    <a:pos x="wd2" y="hd2"/>
                  </a:cxn>
                  <a:cxn ang="16200000">
                    <a:pos x="wd2" y="hd2"/>
                  </a:cxn>
                </a:cxnLst>
                <a:rect l="0" t="0" r="r" b="b"/>
                <a:pathLst>
                  <a:path w="21391" h="21593" extrusionOk="0">
                    <a:moveTo>
                      <a:pt x="1069" y="0"/>
                    </a:moveTo>
                    <a:cubicBezTo>
                      <a:pt x="796" y="0"/>
                      <a:pt x="523" y="1056"/>
                      <a:pt x="314" y="3151"/>
                    </a:cubicBezTo>
                    <a:cubicBezTo>
                      <a:pt x="-104" y="7342"/>
                      <a:pt x="-104" y="14117"/>
                      <a:pt x="314" y="18307"/>
                    </a:cubicBezTo>
                    <a:cubicBezTo>
                      <a:pt x="523" y="20402"/>
                      <a:pt x="796" y="21459"/>
                      <a:pt x="1069" y="21459"/>
                    </a:cubicBezTo>
                    <a:lnTo>
                      <a:pt x="20325" y="21593"/>
                    </a:lnTo>
                    <a:cubicBezTo>
                      <a:pt x="20611" y="21588"/>
                      <a:pt x="20873" y="20432"/>
                      <a:pt x="21081" y="18307"/>
                    </a:cubicBezTo>
                    <a:cubicBezTo>
                      <a:pt x="21494" y="14084"/>
                      <a:pt x="21496" y="7338"/>
                      <a:pt x="21081" y="3151"/>
                    </a:cubicBezTo>
                    <a:cubicBezTo>
                      <a:pt x="20872" y="1050"/>
                      <a:pt x="20599" y="-7"/>
                      <a:pt x="20325" y="0"/>
                    </a:cubicBezTo>
                    <a:lnTo>
                      <a:pt x="1069" y="0"/>
                    </a:lnTo>
                    <a:close/>
                  </a:path>
                </a:pathLst>
              </a:custGeom>
              <a:solidFill>
                <a:srgbClr val="E5E5E5"/>
              </a:solidFill>
              <a:ln w="12700" cap="flat">
                <a:noFill/>
                <a:miter lim="400000"/>
              </a:ln>
              <a:effectLst/>
            </p:spPr>
            <p:txBody>
              <a:bodyPr wrap="square" lIns="0" tIns="0" rIns="0" bIns="0" numCol="1" anchor="t">
                <a:noAutofit/>
              </a:bodyPr>
              <a:lstStyle/>
              <a:p>
                <a:pPr lvl="0"/>
                <a:endParaRPr sz="7031"/>
              </a:p>
            </p:txBody>
          </p:sp>
        </p:grpSp>
      </p:grpSp>
      <p:grpSp>
        <p:nvGrpSpPr>
          <p:cNvPr id="18" name="Group 18"/>
          <p:cNvGrpSpPr/>
          <p:nvPr/>
        </p:nvGrpSpPr>
        <p:grpSpPr>
          <a:xfrm>
            <a:off x="5567820" y="8779137"/>
            <a:ext cx="3297803" cy="3773415"/>
            <a:chOff x="0" y="0"/>
            <a:chExt cx="2699902" cy="3080966"/>
          </a:xfrm>
        </p:grpSpPr>
        <p:sp>
          <p:nvSpPr>
            <p:cNvPr id="14" name="Shape 14"/>
            <p:cNvSpPr/>
            <p:nvPr/>
          </p:nvSpPr>
          <p:spPr>
            <a:xfrm rot="3000000">
              <a:off x="49377" y="1267448"/>
              <a:ext cx="2807877" cy="898521"/>
            </a:xfrm>
            <a:prstGeom prst="roundRect">
              <a:avLst>
                <a:gd name="adj" fmla="val 18750"/>
              </a:avLst>
            </a:prstGeom>
            <a:solidFill>
              <a:schemeClr val="accent2"/>
            </a:solidFill>
            <a:ln w="12700" cap="flat">
              <a:noFill/>
              <a:miter lim="400000"/>
            </a:ln>
            <a:effectLst/>
          </p:spPr>
          <p:txBody>
            <a:bodyPr wrap="square" lIns="0" tIns="0" rIns="0" bIns="0" numCol="1" anchor="t">
              <a:noAutofit/>
            </a:bodyPr>
            <a:lstStyle/>
            <a:p>
              <a:pPr lvl="0"/>
              <a:endParaRPr sz="7031" dirty="0"/>
            </a:p>
          </p:txBody>
        </p:sp>
        <p:grpSp>
          <p:nvGrpSpPr>
            <p:cNvPr id="17" name="Group 17"/>
            <p:cNvGrpSpPr/>
            <p:nvPr/>
          </p:nvGrpSpPr>
          <p:grpSpPr>
            <a:xfrm>
              <a:off x="-1" y="0"/>
              <a:ext cx="887320" cy="1011839"/>
              <a:chOff x="0" y="0"/>
              <a:chExt cx="887319" cy="1011838"/>
            </a:xfrm>
          </p:grpSpPr>
          <p:sp>
            <p:nvSpPr>
              <p:cNvPr id="15" name="Shape 15"/>
              <p:cNvSpPr/>
              <p:nvPr/>
            </p:nvSpPr>
            <p:spPr>
              <a:xfrm rot="3000000">
                <a:off x="616770" y="741290"/>
                <a:ext cx="224632" cy="2246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cap="flat">
                <a:noFill/>
                <a:miter lim="400000"/>
              </a:ln>
              <a:effectLst/>
            </p:spPr>
            <p:txBody>
              <a:bodyPr wrap="square" lIns="0" tIns="0" rIns="0" bIns="0" numCol="1" anchor="t">
                <a:noAutofit/>
              </a:bodyPr>
              <a:lstStyle/>
              <a:p>
                <a:pPr lvl="0"/>
                <a:endParaRPr sz="7031"/>
              </a:p>
            </p:txBody>
          </p:sp>
          <p:sp>
            <p:nvSpPr>
              <p:cNvPr id="16" name="Shape 16"/>
              <p:cNvSpPr/>
              <p:nvPr/>
            </p:nvSpPr>
            <p:spPr>
              <a:xfrm rot="3000000">
                <a:off x="-157273" y="409917"/>
                <a:ext cx="1122921" cy="113018"/>
              </a:xfrm>
              <a:custGeom>
                <a:avLst/>
                <a:gdLst/>
                <a:ahLst/>
                <a:cxnLst>
                  <a:cxn ang="0">
                    <a:pos x="wd2" y="hd2"/>
                  </a:cxn>
                  <a:cxn ang="5400000">
                    <a:pos x="wd2" y="hd2"/>
                  </a:cxn>
                  <a:cxn ang="10800000">
                    <a:pos x="wd2" y="hd2"/>
                  </a:cxn>
                  <a:cxn ang="16200000">
                    <a:pos x="wd2" y="hd2"/>
                  </a:cxn>
                </a:cxnLst>
                <a:rect l="0" t="0" r="r" b="b"/>
                <a:pathLst>
                  <a:path w="21391" h="21593" extrusionOk="0">
                    <a:moveTo>
                      <a:pt x="1069" y="0"/>
                    </a:moveTo>
                    <a:cubicBezTo>
                      <a:pt x="796" y="0"/>
                      <a:pt x="523" y="1056"/>
                      <a:pt x="314" y="3151"/>
                    </a:cubicBezTo>
                    <a:cubicBezTo>
                      <a:pt x="-104" y="7342"/>
                      <a:pt x="-104" y="14117"/>
                      <a:pt x="314" y="18307"/>
                    </a:cubicBezTo>
                    <a:cubicBezTo>
                      <a:pt x="523" y="20402"/>
                      <a:pt x="796" y="21459"/>
                      <a:pt x="1069" y="21459"/>
                    </a:cubicBezTo>
                    <a:lnTo>
                      <a:pt x="20325" y="21593"/>
                    </a:lnTo>
                    <a:cubicBezTo>
                      <a:pt x="20611" y="21588"/>
                      <a:pt x="20873" y="20432"/>
                      <a:pt x="21081" y="18307"/>
                    </a:cubicBezTo>
                    <a:cubicBezTo>
                      <a:pt x="21494" y="14084"/>
                      <a:pt x="21496" y="7338"/>
                      <a:pt x="21081" y="3151"/>
                    </a:cubicBezTo>
                    <a:cubicBezTo>
                      <a:pt x="20872" y="1050"/>
                      <a:pt x="20599" y="-7"/>
                      <a:pt x="20325" y="0"/>
                    </a:cubicBezTo>
                    <a:lnTo>
                      <a:pt x="1069" y="0"/>
                    </a:lnTo>
                    <a:close/>
                  </a:path>
                </a:pathLst>
              </a:custGeom>
              <a:solidFill>
                <a:srgbClr val="E5E5E5"/>
              </a:solidFill>
              <a:ln w="12700" cap="flat">
                <a:noFill/>
                <a:miter lim="400000"/>
              </a:ln>
              <a:effectLst/>
            </p:spPr>
            <p:txBody>
              <a:bodyPr wrap="square" lIns="0" tIns="0" rIns="0" bIns="0" numCol="1" anchor="t">
                <a:noAutofit/>
              </a:bodyPr>
              <a:lstStyle/>
              <a:p>
                <a:pPr lvl="0"/>
                <a:endParaRPr sz="7031"/>
              </a:p>
            </p:txBody>
          </p:sp>
        </p:grpSp>
      </p:grpSp>
      <p:sp>
        <p:nvSpPr>
          <p:cNvPr id="21" name="Shape 21"/>
          <p:cNvSpPr/>
          <p:nvPr/>
        </p:nvSpPr>
        <p:spPr>
          <a:xfrm rot="1200000">
            <a:off x="6567006" y="8961971"/>
            <a:ext cx="3429687" cy="1100464"/>
          </a:xfrm>
          <a:prstGeom prst="roundRect">
            <a:avLst>
              <a:gd name="adj" fmla="val 18750"/>
            </a:avLst>
          </a:prstGeom>
          <a:solidFill>
            <a:schemeClr val="accent6"/>
          </a:solidFill>
          <a:ln w="12700" cap="flat">
            <a:noFill/>
            <a:miter lim="400000"/>
          </a:ln>
          <a:effectLst/>
        </p:spPr>
        <p:txBody>
          <a:bodyPr wrap="square" lIns="0" tIns="0" rIns="0" bIns="0" numCol="1" anchor="t">
            <a:noAutofit/>
          </a:bodyPr>
          <a:lstStyle/>
          <a:p>
            <a:pPr lvl="0"/>
            <a:endParaRPr sz="7031"/>
          </a:p>
        </p:txBody>
      </p:sp>
      <p:grpSp>
        <p:nvGrpSpPr>
          <p:cNvPr id="24" name="Group 24"/>
          <p:cNvGrpSpPr/>
          <p:nvPr/>
        </p:nvGrpSpPr>
        <p:grpSpPr>
          <a:xfrm>
            <a:off x="5740448" y="8528306"/>
            <a:ext cx="1424021" cy="688244"/>
            <a:chOff x="0" y="0"/>
            <a:chExt cx="1165842" cy="561944"/>
          </a:xfrm>
        </p:grpSpPr>
        <p:sp>
          <p:nvSpPr>
            <p:cNvPr id="22" name="Shape 22"/>
            <p:cNvSpPr/>
            <p:nvPr/>
          </p:nvSpPr>
          <p:spPr>
            <a:xfrm rot="1200000">
              <a:off x="909571" y="305673"/>
              <a:ext cx="224631" cy="2246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lumMod val="75000"/>
              </a:schemeClr>
            </a:solidFill>
            <a:ln w="12700" cap="flat">
              <a:noFill/>
              <a:miter lim="400000"/>
            </a:ln>
            <a:effectLst/>
          </p:spPr>
          <p:txBody>
            <a:bodyPr wrap="square" lIns="0" tIns="0" rIns="0" bIns="0" numCol="1" anchor="t">
              <a:noAutofit/>
            </a:bodyPr>
            <a:lstStyle/>
            <a:p>
              <a:pPr lvl="0"/>
              <a:endParaRPr sz="7031"/>
            </a:p>
          </p:txBody>
        </p:sp>
        <p:sp>
          <p:nvSpPr>
            <p:cNvPr id="23" name="Shape 23"/>
            <p:cNvSpPr/>
            <p:nvPr/>
          </p:nvSpPr>
          <p:spPr>
            <a:xfrm rot="1200000">
              <a:off x="-14534" y="188622"/>
              <a:ext cx="1122921" cy="113018"/>
            </a:xfrm>
            <a:custGeom>
              <a:avLst/>
              <a:gdLst/>
              <a:ahLst/>
              <a:cxnLst>
                <a:cxn ang="0">
                  <a:pos x="wd2" y="hd2"/>
                </a:cxn>
                <a:cxn ang="5400000">
                  <a:pos x="wd2" y="hd2"/>
                </a:cxn>
                <a:cxn ang="10800000">
                  <a:pos x="wd2" y="hd2"/>
                </a:cxn>
                <a:cxn ang="16200000">
                  <a:pos x="wd2" y="hd2"/>
                </a:cxn>
              </a:cxnLst>
              <a:rect l="0" t="0" r="r" b="b"/>
              <a:pathLst>
                <a:path w="21391" h="21593" extrusionOk="0">
                  <a:moveTo>
                    <a:pt x="1069" y="0"/>
                  </a:moveTo>
                  <a:cubicBezTo>
                    <a:pt x="796" y="0"/>
                    <a:pt x="523" y="1056"/>
                    <a:pt x="314" y="3151"/>
                  </a:cubicBezTo>
                  <a:cubicBezTo>
                    <a:pt x="-104" y="7342"/>
                    <a:pt x="-104" y="14117"/>
                    <a:pt x="314" y="18307"/>
                  </a:cubicBezTo>
                  <a:cubicBezTo>
                    <a:pt x="523" y="20402"/>
                    <a:pt x="796" y="21459"/>
                    <a:pt x="1069" y="21459"/>
                  </a:cubicBezTo>
                  <a:lnTo>
                    <a:pt x="20325" y="21593"/>
                  </a:lnTo>
                  <a:cubicBezTo>
                    <a:pt x="20611" y="21588"/>
                    <a:pt x="20873" y="20432"/>
                    <a:pt x="21081" y="18307"/>
                  </a:cubicBezTo>
                  <a:cubicBezTo>
                    <a:pt x="21494" y="14084"/>
                    <a:pt x="21496" y="7338"/>
                    <a:pt x="21081" y="3151"/>
                  </a:cubicBezTo>
                  <a:cubicBezTo>
                    <a:pt x="20872" y="1050"/>
                    <a:pt x="20599" y="-7"/>
                    <a:pt x="20325" y="0"/>
                  </a:cubicBezTo>
                  <a:lnTo>
                    <a:pt x="1069" y="0"/>
                  </a:lnTo>
                  <a:close/>
                </a:path>
              </a:pathLst>
            </a:custGeom>
            <a:solidFill>
              <a:srgbClr val="E5E5E5"/>
            </a:solidFill>
            <a:ln w="12700" cap="flat">
              <a:noFill/>
              <a:miter lim="400000"/>
            </a:ln>
            <a:effectLst/>
          </p:spPr>
          <p:txBody>
            <a:bodyPr wrap="square" lIns="0" tIns="0" rIns="0" bIns="0" numCol="1" anchor="t">
              <a:noAutofit/>
            </a:bodyPr>
            <a:lstStyle/>
            <a:p>
              <a:pPr lvl="0"/>
              <a:endParaRPr sz="7031"/>
            </a:p>
          </p:txBody>
        </p:sp>
      </p:grpSp>
      <p:grpSp>
        <p:nvGrpSpPr>
          <p:cNvPr id="67" name="Group 66">
            <a:extLst>
              <a:ext uri="{FF2B5EF4-FFF2-40B4-BE49-F238E27FC236}">
                <a16:creationId xmlns:a16="http://schemas.microsoft.com/office/drawing/2014/main" id="{A98A7875-7AB6-9249-9E9D-85CB9D2438F8}"/>
              </a:ext>
            </a:extLst>
          </p:cNvPr>
          <p:cNvGrpSpPr/>
          <p:nvPr/>
        </p:nvGrpSpPr>
        <p:grpSpPr>
          <a:xfrm>
            <a:off x="12652900" y="4154768"/>
            <a:ext cx="11237929" cy="1381880"/>
            <a:chOff x="8997892" y="2954443"/>
            <a:chExt cx="7991660" cy="982700"/>
          </a:xfrm>
        </p:grpSpPr>
        <p:sp>
          <p:nvSpPr>
            <p:cNvPr id="30" name="Shape 30"/>
            <p:cNvSpPr/>
            <p:nvPr/>
          </p:nvSpPr>
          <p:spPr>
            <a:xfrm>
              <a:off x="8997892" y="3046573"/>
              <a:ext cx="447278" cy="459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lvl="0">
                <a:defRPr sz="1800" cap="none">
                  <a:solidFill>
                    <a:srgbClr val="000000"/>
                  </a:solidFill>
                </a:defRPr>
              </a:pPr>
              <a:r>
                <a:rPr sz="2531" dirty="0">
                  <a:solidFill>
                    <a:schemeClr val="bg1"/>
                  </a:solidFill>
                </a:rPr>
                <a:t>01</a:t>
              </a:r>
            </a:p>
          </p:txBody>
        </p:sp>
        <p:sp>
          <p:nvSpPr>
            <p:cNvPr id="31" name="Shape 31"/>
            <p:cNvSpPr/>
            <p:nvPr/>
          </p:nvSpPr>
          <p:spPr>
            <a:xfrm>
              <a:off x="9649308" y="2954443"/>
              <a:ext cx="7340244" cy="982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lvl="0">
                <a:lnSpc>
                  <a:spcPct val="100000"/>
                </a:lnSpc>
                <a:defRPr sz="1800">
                  <a:solidFill>
                    <a:srgbClr val="000000"/>
                  </a:solidFill>
                </a:defRPr>
              </a:pPr>
              <a:r>
                <a:rPr lang="en-US" sz="3375" dirty="0">
                  <a:latin typeface="Arial" panose="020B0604020202020204" pitchFamily="34" charset="0"/>
                  <a:cs typeface="Arial" panose="020B0604020202020204" pitchFamily="34" charset="0"/>
                </a:rPr>
                <a:t>Items are selected because they are relevant to service/case planning.</a:t>
              </a:r>
              <a:endParaRPr sz="3375" dirty="0">
                <a:latin typeface="Arial" panose="020B0604020202020204" pitchFamily="34" charset="0"/>
                <a:cs typeface="Arial" panose="020B0604020202020204" pitchFamily="34" charset="0"/>
              </a:endParaRPr>
            </a:p>
          </p:txBody>
        </p:sp>
      </p:grpSp>
      <p:grpSp>
        <p:nvGrpSpPr>
          <p:cNvPr id="68" name="Group 67">
            <a:extLst>
              <a:ext uri="{FF2B5EF4-FFF2-40B4-BE49-F238E27FC236}">
                <a16:creationId xmlns:a16="http://schemas.microsoft.com/office/drawing/2014/main" id="{9D06FECE-D0F3-974B-9A30-231989F86173}"/>
              </a:ext>
            </a:extLst>
          </p:cNvPr>
          <p:cNvGrpSpPr/>
          <p:nvPr/>
        </p:nvGrpSpPr>
        <p:grpSpPr>
          <a:xfrm>
            <a:off x="12651094" y="5588823"/>
            <a:ext cx="10875023" cy="857210"/>
            <a:chOff x="8997892" y="3844837"/>
            <a:chExt cx="7733586" cy="609590"/>
          </a:xfrm>
        </p:grpSpPr>
        <p:sp>
          <p:nvSpPr>
            <p:cNvPr id="33" name="Shape 33"/>
            <p:cNvSpPr/>
            <p:nvPr/>
          </p:nvSpPr>
          <p:spPr>
            <a:xfrm>
              <a:off x="8997892" y="3994567"/>
              <a:ext cx="447278" cy="459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lvl="0">
                <a:defRPr sz="1800" cap="none">
                  <a:solidFill>
                    <a:srgbClr val="000000"/>
                  </a:solidFill>
                </a:defRPr>
              </a:pPr>
              <a:r>
                <a:rPr sz="2531" dirty="0">
                  <a:solidFill>
                    <a:schemeClr val="bg1"/>
                  </a:solidFill>
                </a:rPr>
                <a:t>02</a:t>
              </a:r>
            </a:p>
          </p:txBody>
        </p:sp>
        <p:sp>
          <p:nvSpPr>
            <p:cNvPr id="34" name="Shape 34"/>
            <p:cNvSpPr/>
            <p:nvPr/>
          </p:nvSpPr>
          <p:spPr>
            <a:xfrm>
              <a:off x="9649308" y="3844837"/>
              <a:ext cx="7082170" cy="5457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lvl="0">
                <a:lnSpc>
                  <a:spcPct val="100000"/>
                </a:lnSpc>
                <a:defRPr sz="1800">
                  <a:solidFill>
                    <a:srgbClr val="000000"/>
                  </a:solidFill>
                </a:defRPr>
              </a:pPr>
              <a:r>
                <a:rPr lang="en-US" sz="3375" dirty="0">
                  <a:latin typeface="Arial" panose="020B0604020202020204" pitchFamily="34" charset="0"/>
                  <a:cs typeface="Arial" panose="020B0604020202020204" pitchFamily="34" charset="0"/>
                </a:rPr>
                <a:t>Each item uses a 4-item rating scale that translates into action.</a:t>
              </a:r>
              <a:endParaRPr sz="3375" dirty="0">
                <a:latin typeface="Arial" panose="020B0604020202020204" pitchFamily="34" charset="0"/>
                <a:cs typeface="Arial" panose="020B0604020202020204" pitchFamily="34" charset="0"/>
              </a:endParaRPr>
            </a:p>
          </p:txBody>
        </p:sp>
      </p:grpSp>
      <p:grpSp>
        <p:nvGrpSpPr>
          <p:cNvPr id="69" name="Group 68">
            <a:extLst>
              <a:ext uri="{FF2B5EF4-FFF2-40B4-BE49-F238E27FC236}">
                <a16:creationId xmlns:a16="http://schemas.microsoft.com/office/drawing/2014/main" id="{16D9F875-F869-5F49-AE40-3F4FFFD9C6F7}"/>
              </a:ext>
            </a:extLst>
          </p:cNvPr>
          <p:cNvGrpSpPr/>
          <p:nvPr/>
        </p:nvGrpSpPr>
        <p:grpSpPr>
          <a:xfrm>
            <a:off x="12651094" y="6996753"/>
            <a:ext cx="10875023" cy="1381881"/>
            <a:chOff x="8996608" y="4755575"/>
            <a:chExt cx="7733586" cy="982701"/>
          </a:xfrm>
        </p:grpSpPr>
        <p:sp>
          <p:nvSpPr>
            <p:cNvPr id="36" name="Shape 36"/>
            <p:cNvSpPr/>
            <p:nvPr/>
          </p:nvSpPr>
          <p:spPr>
            <a:xfrm>
              <a:off x="8996608" y="4936758"/>
              <a:ext cx="447278" cy="459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lvl="0">
                <a:defRPr sz="1800" cap="none">
                  <a:solidFill>
                    <a:srgbClr val="000000"/>
                  </a:solidFill>
                </a:defRPr>
              </a:pPr>
              <a:r>
                <a:rPr sz="2531" dirty="0">
                  <a:solidFill>
                    <a:schemeClr val="bg1"/>
                  </a:solidFill>
                </a:rPr>
                <a:t>03</a:t>
              </a:r>
            </a:p>
          </p:txBody>
        </p:sp>
        <p:sp>
          <p:nvSpPr>
            <p:cNvPr id="37" name="Shape 37"/>
            <p:cNvSpPr/>
            <p:nvPr/>
          </p:nvSpPr>
          <p:spPr>
            <a:xfrm>
              <a:off x="9649308" y="4755575"/>
              <a:ext cx="7080886" cy="982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lvl="0">
                <a:lnSpc>
                  <a:spcPct val="100000"/>
                </a:lnSpc>
                <a:defRPr sz="1800">
                  <a:solidFill>
                    <a:srgbClr val="000000"/>
                  </a:solidFill>
                </a:defRPr>
              </a:pPr>
              <a:r>
                <a:rPr lang="en-US" sz="3375" dirty="0">
                  <a:latin typeface="Arial" panose="020B0604020202020204" pitchFamily="34" charset="0"/>
                  <a:cs typeface="Arial" panose="020B0604020202020204" pitchFamily="34" charset="0"/>
                </a:rPr>
                <a:t>Rating should describe child/youth, not the child/youth in services.</a:t>
              </a:r>
              <a:endParaRPr sz="3375" dirty="0">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FC27DF53-8698-C546-A633-172BCB370C23}"/>
              </a:ext>
            </a:extLst>
          </p:cNvPr>
          <p:cNvSpPr>
            <a:spLocks noGrp="1"/>
          </p:cNvSpPr>
          <p:nvPr>
            <p:ph type="title"/>
          </p:nvPr>
        </p:nvSpPr>
        <p:spPr/>
        <p:txBody>
          <a:bodyPr>
            <a:normAutofit/>
          </a:bodyPr>
          <a:lstStyle/>
          <a:p>
            <a:r>
              <a:rPr lang="en-US" dirty="0"/>
              <a:t>6 Key Principles</a:t>
            </a:r>
          </a:p>
        </p:txBody>
      </p:sp>
      <p:grpSp>
        <p:nvGrpSpPr>
          <p:cNvPr id="4" name="Group 3">
            <a:extLst>
              <a:ext uri="{FF2B5EF4-FFF2-40B4-BE49-F238E27FC236}">
                <a16:creationId xmlns:a16="http://schemas.microsoft.com/office/drawing/2014/main" id="{96DFC574-7BCD-A44A-A51C-39155ED33015}"/>
              </a:ext>
            </a:extLst>
          </p:cNvPr>
          <p:cNvGrpSpPr/>
          <p:nvPr/>
        </p:nvGrpSpPr>
        <p:grpSpPr>
          <a:xfrm>
            <a:off x="5817351" y="7747328"/>
            <a:ext cx="4417428" cy="1100464"/>
            <a:chOff x="6924308" y="7452326"/>
            <a:chExt cx="3141378" cy="782576"/>
          </a:xfrm>
        </p:grpSpPr>
        <p:sp>
          <p:nvSpPr>
            <p:cNvPr id="51" name="Shape 21">
              <a:extLst>
                <a:ext uri="{FF2B5EF4-FFF2-40B4-BE49-F238E27FC236}">
                  <a16:creationId xmlns:a16="http://schemas.microsoft.com/office/drawing/2014/main" id="{087FFF02-E7D6-8140-B3E6-6DFE53F523F4}"/>
                </a:ext>
              </a:extLst>
            </p:cNvPr>
            <p:cNvSpPr/>
            <p:nvPr/>
          </p:nvSpPr>
          <p:spPr>
            <a:xfrm rot="15360">
              <a:off x="7626723" y="7452326"/>
              <a:ext cx="2438963" cy="782576"/>
            </a:xfrm>
            <a:prstGeom prst="roundRect">
              <a:avLst>
                <a:gd name="adj" fmla="val 18750"/>
              </a:avLst>
            </a:prstGeom>
            <a:solidFill>
              <a:schemeClr val="accent5"/>
            </a:solidFill>
            <a:ln w="12700" cap="flat">
              <a:noFill/>
              <a:miter lim="400000"/>
            </a:ln>
            <a:effectLst/>
          </p:spPr>
          <p:txBody>
            <a:bodyPr wrap="square" lIns="0" tIns="0" rIns="0" bIns="0" numCol="1" anchor="t">
              <a:noAutofit/>
            </a:bodyPr>
            <a:lstStyle/>
            <a:p>
              <a:pPr lvl="0"/>
              <a:endParaRPr sz="7031" dirty="0"/>
            </a:p>
          </p:txBody>
        </p:sp>
        <p:sp>
          <p:nvSpPr>
            <p:cNvPr id="53" name="Shape 22">
              <a:extLst>
                <a:ext uri="{FF2B5EF4-FFF2-40B4-BE49-F238E27FC236}">
                  <a16:creationId xmlns:a16="http://schemas.microsoft.com/office/drawing/2014/main" id="{C0A3DCFF-4D01-3D40-A42F-15B0CC763806}"/>
                </a:ext>
              </a:extLst>
            </p:cNvPr>
            <p:cNvSpPr/>
            <p:nvPr/>
          </p:nvSpPr>
          <p:spPr>
            <a:xfrm rot="15360">
              <a:off x="7753606" y="7728848"/>
              <a:ext cx="195118" cy="1956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lumMod val="75000"/>
              </a:schemeClr>
            </a:solidFill>
            <a:ln w="12700" cap="flat">
              <a:noFill/>
              <a:miter lim="400000"/>
            </a:ln>
            <a:effectLst/>
          </p:spPr>
          <p:txBody>
            <a:bodyPr wrap="square" lIns="0" tIns="0" rIns="0" bIns="0" numCol="1" anchor="t">
              <a:noAutofit/>
            </a:bodyPr>
            <a:lstStyle/>
            <a:p>
              <a:pPr lvl="0"/>
              <a:endParaRPr sz="7031"/>
            </a:p>
          </p:txBody>
        </p:sp>
        <p:sp>
          <p:nvSpPr>
            <p:cNvPr id="54" name="Shape 23">
              <a:extLst>
                <a:ext uri="{FF2B5EF4-FFF2-40B4-BE49-F238E27FC236}">
                  <a16:creationId xmlns:a16="http://schemas.microsoft.com/office/drawing/2014/main" id="{FD970EA8-0096-4D45-9733-F948056473F0}"/>
                </a:ext>
              </a:extLst>
            </p:cNvPr>
            <p:cNvSpPr/>
            <p:nvPr/>
          </p:nvSpPr>
          <p:spPr>
            <a:xfrm rot="15360">
              <a:off x="6924308" y="7775121"/>
              <a:ext cx="975386" cy="98435"/>
            </a:xfrm>
            <a:custGeom>
              <a:avLst/>
              <a:gdLst/>
              <a:ahLst/>
              <a:cxnLst>
                <a:cxn ang="0">
                  <a:pos x="wd2" y="hd2"/>
                </a:cxn>
                <a:cxn ang="5400000">
                  <a:pos x="wd2" y="hd2"/>
                </a:cxn>
                <a:cxn ang="10800000">
                  <a:pos x="wd2" y="hd2"/>
                </a:cxn>
                <a:cxn ang="16200000">
                  <a:pos x="wd2" y="hd2"/>
                </a:cxn>
              </a:cxnLst>
              <a:rect l="0" t="0" r="r" b="b"/>
              <a:pathLst>
                <a:path w="21391" h="21593" extrusionOk="0">
                  <a:moveTo>
                    <a:pt x="1069" y="0"/>
                  </a:moveTo>
                  <a:cubicBezTo>
                    <a:pt x="796" y="0"/>
                    <a:pt x="523" y="1056"/>
                    <a:pt x="314" y="3151"/>
                  </a:cubicBezTo>
                  <a:cubicBezTo>
                    <a:pt x="-104" y="7342"/>
                    <a:pt x="-104" y="14117"/>
                    <a:pt x="314" y="18307"/>
                  </a:cubicBezTo>
                  <a:cubicBezTo>
                    <a:pt x="523" y="20402"/>
                    <a:pt x="796" y="21459"/>
                    <a:pt x="1069" y="21459"/>
                  </a:cubicBezTo>
                  <a:lnTo>
                    <a:pt x="20325" y="21593"/>
                  </a:lnTo>
                  <a:cubicBezTo>
                    <a:pt x="20611" y="21588"/>
                    <a:pt x="20873" y="20432"/>
                    <a:pt x="21081" y="18307"/>
                  </a:cubicBezTo>
                  <a:cubicBezTo>
                    <a:pt x="21494" y="14084"/>
                    <a:pt x="21496" y="7338"/>
                    <a:pt x="21081" y="3151"/>
                  </a:cubicBezTo>
                  <a:cubicBezTo>
                    <a:pt x="20872" y="1050"/>
                    <a:pt x="20599" y="-7"/>
                    <a:pt x="20325" y="0"/>
                  </a:cubicBezTo>
                  <a:lnTo>
                    <a:pt x="1069" y="0"/>
                  </a:lnTo>
                  <a:close/>
                </a:path>
              </a:pathLst>
            </a:custGeom>
            <a:solidFill>
              <a:srgbClr val="E5E5E5"/>
            </a:solidFill>
            <a:ln w="12700" cap="flat">
              <a:noFill/>
              <a:miter lim="400000"/>
            </a:ln>
            <a:effectLst/>
          </p:spPr>
          <p:txBody>
            <a:bodyPr wrap="square" lIns="0" tIns="0" rIns="0" bIns="0" numCol="1" anchor="t">
              <a:noAutofit/>
            </a:bodyPr>
            <a:lstStyle/>
            <a:p>
              <a:pPr lvl="0"/>
              <a:endParaRPr sz="7031"/>
            </a:p>
          </p:txBody>
        </p:sp>
      </p:grpSp>
      <p:grpSp>
        <p:nvGrpSpPr>
          <p:cNvPr id="5" name="Group 4">
            <a:extLst>
              <a:ext uri="{FF2B5EF4-FFF2-40B4-BE49-F238E27FC236}">
                <a16:creationId xmlns:a16="http://schemas.microsoft.com/office/drawing/2014/main" id="{ECF7D231-F5EA-7B46-882A-E8D7B90CF5AB}"/>
              </a:ext>
            </a:extLst>
          </p:cNvPr>
          <p:cNvGrpSpPr/>
          <p:nvPr/>
        </p:nvGrpSpPr>
        <p:grpSpPr>
          <a:xfrm rot="20210699">
            <a:off x="5557779" y="6696788"/>
            <a:ext cx="4417428" cy="1100464"/>
            <a:chOff x="5892740" y="5154749"/>
            <a:chExt cx="3141378" cy="782576"/>
          </a:xfrm>
        </p:grpSpPr>
        <p:sp>
          <p:nvSpPr>
            <p:cNvPr id="46" name="Shape 21">
              <a:extLst>
                <a:ext uri="{FF2B5EF4-FFF2-40B4-BE49-F238E27FC236}">
                  <a16:creationId xmlns:a16="http://schemas.microsoft.com/office/drawing/2014/main" id="{ED18955F-279F-2A46-A30B-DE2C81306DD7}"/>
                </a:ext>
              </a:extLst>
            </p:cNvPr>
            <p:cNvSpPr/>
            <p:nvPr/>
          </p:nvSpPr>
          <p:spPr>
            <a:xfrm rot="15360">
              <a:off x="6595155" y="5154749"/>
              <a:ext cx="2438963" cy="782576"/>
            </a:xfrm>
            <a:prstGeom prst="roundRect">
              <a:avLst>
                <a:gd name="adj" fmla="val 18750"/>
              </a:avLst>
            </a:prstGeom>
            <a:solidFill>
              <a:srgbClr val="00B0F0"/>
            </a:solidFill>
            <a:ln w="12700" cap="flat">
              <a:noFill/>
              <a:miter lim="400000"/>
            </a:ln>
            <a:effectLst/>
          </p:spPr>
          <p:txBody>
            <a:bodyPr wrap="square" lIns="0" tIns="0" rIns="0" bIns="0" numCol="1" anchor="t">
              <a:noAutofit/>
            </a:bodyPr>
            <a:lstStyle/>
            <a:p>
              <a:pPr lvl="0"/>
              <a:endParaRPr sz="7031"/>
            </a:p>
          </p:txBody>
        </p:sp>
        <p:sp>
          <p:nvSpPr>
            <p:cNvPr id="48" name="Shape 22">
              <a:extLst>
                <a:ext uri="{FF2B5EF4-FFF2-40B4-BE49-F238E27FC236}">
                  <a16:creationId xmlns:a16="http://schemas.microsoft.com/office/drawing/2014/main" id="{D0CD7E8E-989D-4943-ADBB-C6ECF556CEA5}"/>
                </a:ext>
              </a:extLst>
            </p:cNvPr>
            <p:cNvSpPr/>
            <p:nvPr/>
          </p:nvSpPr>
          <p:spPr>
            <a:xfrm rot="15360">
              <a:off x="6722038" y="5431271"/>
              <a:ext cx="195118" cy="1956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0" tIns="0" rIns="0" bIns="0" numCol="1" anchor="t">
              <a:noAutofit/>
            </a:bodyPr>
            <a:lstStyle/>
            <a:p>
              <a:pPr lvl="0"/>
              <a:endParaRPr sz="7031"/>
            </a:p>
          </p:txBody>
        </p:sp>
        <p:sp>
          <p:nvSpPr>
            <p:cNvPr id="49" name="Shape 23">
              <a:extLst>
                <a:ext uri="{FF2B5EF4-FFF2-40B4-BE49-F238E27FC236}">
                  <a16:creationId xmlns:a16="http://schemas.microsoft.com/office/drawing/2014/main" id="{291CD58B-7CDC-D046-89CB-342CADBAC233}"/>
                </a:ext>
              </a:extLst>
            </p:cNvPr>
            <p:cNvSpPr/>
            <p:nvPr/>
          </p:nvSpPr>
          <p:spPr>
            <a:xfrm rot="15360">
              <a:off x="5892740" y="5477544"/>
              <a:ext cx="975386" cy="98435"/>
            </a:xfrm>
            <a:custGeom>
              <a:avLst/>
              <a:gdLst/>
              <a:ahLst/>
              <a:cxnLst>
                <a:cxn ang="0">
                  <a:pos x="wd2" y="hd2"/>
                </a:cxn>
                <a:cxn ang="5400000">
                  <a:pos x="wd2" y="hd2"/>
                </a:cxn>
                <a:cxn ang="10800000">
                  <a:pos x="wd2" y="hd2"/>
                </a:cxn>
                <a:cxn ang="16200000">
                  <a:pos x="wd2" y="hd2"/>
                </a:cxn>
              </a:cxnLst>
              <a:rect l="0" t="0" r="r" b="b"/>
              <a:pathLst>
                <a:path w="21391" h="21593" extrusionOk="0">
                  <a:moveTo>
                    <a:pt x="1069" y="0"/>
                  </a:moveTo>
                  <a:cubicBezTo>
                    <a:pt x="796" y="0"/>
                    <a:pt x="523" y="1056"/>
                    <a:pt x="314" y="3151"/>
                  </a:cubicBezTo>
                  <a:cubicBezTo>
                    <a:pt x="-104" y="7342"/>
                    <a:pt x="-104" y="14117"/>
                    <a:pt x="314" y="18307"/>
                  </a:cubicBezTo>
                  <a:cubicBezTo>
                    <a:pt x="523" y="20402"/>
                    <a:pt x="796" y="21459"/>
                    <a:pt x="1069" y="21459"/>
                  </a:cubicBezTo>
                  <a:lnTo>
                    <a:pt x="20325" y="21593"/>
                  </a:lnTo>
                  <a:cubicBezTo>
                    <a:pt x="20611" y="21588"/>
                    <a:pt x="20873" y="20432"/>
                    <a:pt x="21081" y="18307"/>
                  </a:cubicBezTo>
                  <a:cubicBezTo>
                    <a:pt x="21494" y="14084"/>
                    <a:pt x="21496" y="7338"/>
                    <a:pt x="21081" y="3151"/>
                  </a:cubicBezTo>
                  <a:cubicBezTo>
                    <a:pt x="20872" y="1050"/>
                    <a:pt x="20599" y="-7"/>
                    <a:pt x="20325" y="0"/>
                  </a:cubicBezTo>
                  <a:lnTo>
                    <a:pt x="1069" y="0"/>
                  </a:lnTo>
                  <a:close/>
                </a:path>
              </a:pathLst>
            </a:custGeom>
            <a:solidFill>
              <a:srgbClr val="E5E5E5"/>
            </a:solidFill>
            <a:ln w="12700" cap="flat">
              <a:noFill/>
              <a:miter lim="400000"/>
            </a:ln>
            <a:effectLst/>
          </p:spPr>
          <p:txBody>
            <a:bodyPr wrap="square" lIns="0" tIns="0" rIns="0" bIns="0" numCol="1" anchor="t">
              <a:noAutofit/>
            </a:bodyPr>
            <a:lstStyle/>
            <a:p>
              <a:pPr lvl="0"/>
              <a:endParaRPr sz="7031"/>
            </a:p>
          </p:txBody>
        </p:sp>
      </p:grpSp>
      <p:grpSp>
        <p:nvGrpSpPr>
          <p:cNvPr id="55" name="Group 54">
            <a:extLst>
              <a:ext uri="{FF2B5EF4-FFF2-40B4-BE49-F238E27FC236}">
                <a16:creationId xmlns:a16="http://schemas.microsoft.com/office/drawing/2014/main" id="{C715D376-C6AE-D240-B29E-0B583531C9BA}"/>
              </a:ext>
            </a:extLst>
          </p:cNvPr>
          <p:cNvGrpSpPr/>
          <p:nvPr/>
        </p:nvGrpSpPr>
        <p:grpSpPr>
          <a:xfrm rot="18825725">
            <a:off x="4895885" y="5799718"/>
            <a:ext cx="4417428" cy="1100464"/>
            <a:chOff x="4464188" y="3870178"/>
            <a:chExt cx="3141378" cy="782576"/>
          </a:xfrm>
        </p:grpSpPr>
        <p:sp>
          <p:nvSpPr>
            <p:cNvPr id="41" name="Shape 21">
              <a:extLst>
                <a:ext uri="{FF2B5EF4-FFF2-40B4-BE49-F238E27FC236}">
                  <a16:creationId xmlns:a16="http://schemas.microsoft.com/office/drawing/2014/main" id="{EC3B4115-C4C3-8448-AEC5-B6841697EA2C}"/>
                </a:ext>
              </a:extLst>
            </p:cNvPr>
            <p:cNvSpPr/>
            <p:nvPr/>
          </p:nvSpPr>
          <p:spPr>
            <a:xfrm rot="15360">
              <a:off x="5166603" y="3870178"/>
              <a:ext cx="2438963" cy="782576"/>
            </a:xfrm>
            <a:prstGeom prst="roundRect">
              <a:avLst>
                <a:gd name="adj" fmla="val 18750"/>
              </a:avLst>
            </a:prstGeom>
            <a:solidFill>
              <a:schemeClr val="accent1"/>
            </a:solidFill>
            <a:ln w="12700" cap="flat">
              <a:noFill/>
              <a:miter lim="400000"/>
            </a:ln>
            <a:effectLst/>
          </p:spPr>
          <p:txBody>
            <a:bodyPr wrap="square" lIns="0" tIns="0" rIns="0" bIns="0" numCol="1" anchor="t">
              <a:noAutofit/>
            </a:bodyPr>
            <a:lstStyle/>
            <a:p>
              <a:pPr lvl="0"/>
              <a:endParaRPr sz="7031"/>
            </a:p>
          </p:txBody>
        </p:sp>
        <p:sp>
          <p:nvSpPr>
            <p:cNvPr id="43" name="Shape 22">
              <a:extLst>
                <a:ext uri="{FF2B5EF4-FFF2-40B4-BE49-F238E27FC236}">
                  <a16:creationId xmlns:a16="http://schemas.microsoft.com/office/drawing/2014/main" id="{6414090E-360D-0A4A-86A8-415288B4FA09}"/>
                </a:ext>
              </a:extLst>
            </p:cNvPr>
            <p:cNvSpPr/>
            <p:nvPr/>
          </p:nvSpPr>
          <p:spPr>
            <a:xfrm rot="15360">
              <a:off x="5293486" y="4146700"/>
              <a:ext cx="195118" cy="1956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75000"/>
              </a:schemeClr>
            </a:solidFill>
            <a:ln w="12700" cap="flat">
              <a:noFill/>
              <a:miter lim="400000"/>
            </a:ln>
            <a:effectLst/>
          </p:spPr>
          <p:txBody>
            <a:bodyPr wrap="square" lIns="0" tIns="0" rIns="0" bIns="0" numCol="1" anchor="t">
              <a:noAutofit/>
            </a:bodyPr>
            <a:lstStyle/>
            <a:p>
              <a:pPr lvl="0"/>
              <a:endParaRPr sz="7031"/>
            </a:p>
          </p:txBody>
        </p:sp>
        <p:sp>
          <p:nvSpPr>
            <p:cNvPr id="44" name="Shape 23">
              <a:extLst>
                <a:ext uri="{FF2B5EF4-FFF2-40B4-BE49-F238E27FC236}">
                  <a16:creationId xmlns:a16="http://schemas.microsoft.com/office/drawing/2014/main" id="{57F5C9D9-ACD5-3749-8A62-50C882F2BA54}"/>
                </a:ext>
              </a:extLst>
            </p:cNvPr>
            <p:cNvSpPr/>
            <p:nvPr/>
          </p:nvSpPr>
          <p:spPr>
            <a:xfrm rot="15360">
              <a:off x="4464188" y="4192973"/>
              <a:ext cx="975386" cy="98435"/>
            </a:xfrm>
            <a:custGeom>
              <a:avLst/>
              <a:gdLst/>
              <a:ahLst/>
              <a:cxnLst>
                <a:cxn ang="0">
                  <a:pos x="wd2" y="hd2"/>
                </a:cxn>
                <a:cxn ang="5400000">
                  <a:pos x="wd2" y="hd2"/>
                </a:cxn>
                <a:cxn ang="10800000">
                  <a:pos x="wd2" y="hd2"/>
                </a:cxn>
                <a:cxn ang="16200000">
                  <a:pos x="wd2" y="hd2"/>
                </a:cxn>
              </a:cxnLst>
              <a:rect l="0" t="0" r="r" b="b"/>
              <a:pathLst>
                <a:path w="21391" h="21593" extrusionOk="0">
                  <a:moveTo>
                    <a:pt x="1069" y="0"/>
                  </a:moveTo>
                  <a:cubicBezTo>
                    <a:pt x="796" y="0"/>
                    <a:pt x="523" y="1056"/>
                    <a:pt x="314" y="3151"/>
                  </a:cubicBezTo>
                  <a:cubicBezTo>
                    <a:pt x="-104" y="7342"/>
                    <a:pt x="-104" y="14117"/>
                    <a:pt x="314" y="18307"/>
                  </a:cubicBezTo>
                  <a:cubicBezTo>
                    <a:pt x="523" y="20402"/>
                    <a:pt x="796" y="21459"/>
                    <a:pt x="1069" y="21459"/>
                  </a:cubicBezTo>
                  <a:lnTo>
                    <a:pt x="20325" y="21593"/>
                  </a:lnTo>
                  <a:cubicBezTo>
                    <a:pt x="20611" y="21588"/>
                    <a:pt x="20873" y="20432"/>
                    <a:pt x="21081" y="18307"/>
                  </a:cubicBezTo>
                  <a:cubicBezTo>
                    <a:pt x="21494" y="14084"/>
                    <a:pt x="21496" y="7338"/>
                    <a:pt x="21081" y="3151"/>
                  </a:cubicBezTo>
                  <a:cubicBezTo>
                    <a:pt x="20872" y="1050"/>
                    <a:pt x="20599" y="-7"/>
                    <a:pt x="20325" y="0"/>
                  </a:cubicBezTo>
                  <a:lnTo>
                    <a:pt x="1069" y="0"/>
                  </a:lnTo>
                  <a:close/>
                </a:path>
              </a:pathLst>
            </a:custGeom>
            <a:solidFill>
              <a:srgbClr val="E5E5E5"/>
            </a:solidFill>
            <a:ln w="12700" cap="flat">
              <a:noFill/>
              <a:miter lim="400000"/>
            </a:ln>
            <a:effectLst/>
          </p:spPr>
          <p:txBody>
            <a:bodyPr wrap="square" lIns="0" tIns="0" rIns="0" bIns="0" numCol="1" anchor="t">
              <a:noAutofit/>
            </a:bodyPr>
            <a:lstStyle/>
            <a:p>
              <a:pPr lvl="0"/>
              <a:endParaRPr sz="7031"/>
            </a:p>
          </p:txBody>
        </p:sp>
      </p:grpSp>
      <p:grpSp>
        <p:nvGrpSpPr>
          <p:cNvPr id="70" name="Group 69">
            <a:extLst>
              <a:ext uri="{FF2B5EF4-FFF2-40B4-BE49-F238E27FC236}">
                <a16:creationId xmlns:a16="http://schemas.microsoft.com/office/drawing/2014/main" id="{7ECFF2F6-723F-D646-AE99-FCE9A167626E}"/>
              </a:ext>
            </a:extLst>
          </p:cNvPr>
          <p:cNvGrpSpPr/>
          <p:nvPr/>
        </p:nvGrpSpPr>
        <p:grpSpPr>
          <a:xfrm>
            <a:off x="12651094" y="8378633"/>
            <a:ext cx="10753209" cy="931848"/>
            <a:chOff x="8996608" y="5611834"/>
            <a:chExt cx="7646960" cy="662668"/>
          </a:xfrm>
        </p:grpSpPr>
        <p:sp>
          <p:nvSpPr>
            <p:cNvPr id="64" name="Shape 30">
              <a:extLst>
                <a:ext uri="{FF2B5EF4-FFF2-40B4-BE49-F238E27FC236}">
                  <a16:creationId xmlns:a16="http://schemas.microsoft.com/office/drawing/2014/main" id="{F6575CFB-BC57-FC4B-86E2-39F8BF0FBB4F}"/>
                </a:ext>
              </a:extLst>
            </p:cNvPr>
            <p:cNvSpPr/>
            <p:nvPr/>
          </p:nvSpPr>
          <p:spPr>
            <a:xfrm>
              <a:off x="8996608" y="5814642"/>
              <a:ext cx="447278" cy="459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lvl="0">
                <a:defRPr sz="1800" cap="none">
                  <a:solidFill>
                    <a:srgbClr val="000000"/>
                  </a:solidFill>
                </a:defRPr>
              </a:pPr>
              <a:r>
                <a:rPr sz="2531" dirty="0">
                  <a:solidFill>
                    <a:schemeClr val="bg1"/>
                  </a:solidFill>
                </a:rPr>
                <a:t>0</a:t>
              </a:r>
              <a:r>
                <a:rPr lang="en-US" sz="2531" dirty="0">
                  <a:solidFill>
                    <a:schemeClr val="bg1"/>
                  </a:solidFill>
                </a:rPr>
                <a:t>4</a:t>
              </a:r>
              <a:endParaRPr sz="2531" dirty="0">
                <a:solidFill>
                  <a:schemeClr val="bg1"/>
                </a:solidFill>
              </a:endParaRPr>
            </a:p>
          </p:txBody>
        </p:sp>
        <p:sp>
          <p:nvSpPr>
            <p:cNvPr id="65" name="Shape 31">
              <a:extLst>
                <a:ext uri="{FF2B5EF4-FFF2-40B4-BE49-F238E27FC236}">
                  <a16:creationId xmlns:a16="http://schemas.microsoft.com/office/drawing/2014/main" id="{C156D15A-0D86-1C45-87AB-1634E2A7292C}"/>
                </a:ext>
              </a:extLst>
            </p:cNvPr>
            <p:cNvSpPr/>
            <p:nvPr/>
          </p:nvSpPr>
          <p:spPr>
            <a:xfrm>
              <a:off x="9649308" y="5611834"/>
              <a:ext cx="6994260" cy="5170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lvl="0">
                <a:lnSpc>
                  <a:spcPct val="100000"/>
                </a:lnSpc>
                <a:defRPr sz="1800">
                  <a:solidFill>
                    <a:srgbClr val="000000"/>
                  </a:solidFill>
                </a:defRPr>
              </a:pPr>
              <a:r>
                <a:rPr lang="en-US" sz="3375" dirty="0">
                  <a:latin typeface="Arial" panose="020B0604020202020204" pitchFamily="34" charset="0"/>
                  <a:cs typeface="Arial" panose="020B0604020202020204" pitchFamily="34" charset="0"/>
                </a:rPr>
                <a:t>Consider culture and development before determining ratings.</a:t>
              </a:r>
              <a:endParaRPr sz="3375" dirty="0">
                <a:latin typeface="Arial" panose="020B060402020202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id="{4A6E0090-2B39-EE4C-8766-6AFC87848D41}"/>
              </a:ext>
            </a:extLst>
          </p:cNvPr>
          <p:cNvGrpSpPr/>
          <p:nvPr/>
        </p:nvGrpSpPr>
        <p:grpSpPr>
          <a:xfrm>
            <a:off x="12693561" y="9709573"/>
            <a:ext cx="10710743" cy="1381880"/>
            <a:chOff x="9026806" y="6461096"/>
            <a:chExt cx="7616761" cy="982700"/>
          </a:xfrm>
        </p:grpSpPr>
        <p:sp>
          <p:nvSpPr>
            <p:cNvPr id="62" name="Shape 33">
              <a:extLst>
                <a:ext uri="{FF2B5EF4-FFF2-40B4-BE49-F238E27FC236}">
                  <a16:creationId xmlns:a16="http://schemas.microsoft.com/office/drawing/2014/main" id="{B85DCE65-92B5-4044-9A17-C446C0DD5368}"/>
                </a:ext>
              </a:extLst>
            </p:cNvPr>
            <p:cNvSpPr/>
            <p:nvPr/>
          </p:nvSpPr>
          <p:spPr>
            <a:xfrm>
              <a:off x="9026806" y="6671347"/>
              <a:ext cx="447278" cy="459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lvl="0">
                <a:defRPr sz="1800" cap="none">
                  <a:solidFill>
                    <a:srgbClr val="000000"/>
                  </a:solidFill>
                </a:defRPr>
              </a:pPr>
              <a:r>
                <a:rPr sz="2531" dirty="0">
                  <a:solidFill>
                    <a:schemeClr val="bg1"/>
                  </a:solidFill>
                </a:rPr>
                <a:t>0</a:t>
              </a:r>
              <a:r>
                <a:rPr lang="en-US" sz="2531" dirty="0">
                  <a:solidFill>
                    <a:schemeClr val="bg1"/>
                  </a:solidFill>
                </a:rPr>
                <a:t>5</a:t>
              </a:r>
              <a:endParaRPr sz="2531" dirty="0">
                <a:solidFill>
                  <a:schemeClr val="bg1"/>
                </a:solidFill>
              </a:endParaRPr>
            </a:p>
          </p:txBody>
        </p:sp>
        <p:sp>
          <p:nvSpPr>
            <p:cNvPr id="63" name="Shape 34">
              <a:extLst>
                <a:ext uri="{FF2B5EF4-FFF2-40B4-BE49-F238E27FC236}">
                  <a16:creationId xmlns:a16="http://schemas.microsoft.com/office/drawing/2014/main" id="{0B740FF5-5ED0-834F-9FCA-88A5774AA2F5}"/>
                </a:ext>
              </a:extLst>
            </p:cNvPr>
            <p:cNvSpPr/>
            <p:nvPr/>
          </p:nvSpPr>
          <p:spPr>
            <a:xfrm>
              <a:off x="9634832" y="6461096"/>
              <a:ext cx="7008735" cy="982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lvl="0">
                <a:lnSpc>
                  <a:spcPct val="100000"/>
                </a:lnSpc>
                <a:defRPr sz="1800">
                  <a:solidFill>
                    <a:srgbClr val="000000"/>
                  </a:solidFill>
                </a:defRPr>
              </a:pPr>
              <a:r>
                <a:rPr lang="en-US" sz="3375" dirty="0">
                  <a:latin typeface="Arial" panose="020B0604020202020204" pitchFamily="34" charset="0"/>
                  <a:cs typeface="Arial" panose="020B0604020202020204" pitchFamily="34" charset="0"/>
                </a:rPr>
                <a:t>The ratings are agnostic as to etiology; it’s about the </a:t>
              </a:r>
              <a:r>
                <a:rPr lang="en-US" sz="3375" i="1" dirty="0">
                  <a:latin typeface="Arial" panose="020B0604020202020204" pitchFamily="34" charset="0"/>
                  <a:cs typeface="Arial" panose="020B0604020202020204" pitchFamily="34" charset="0"/>
                </a:rPr>
                <a:t>What</a:t>
              </a:r>
              <a:r>
                <a:rPr lang="en-US" sz="3375" dirty="0">
                  <a:latin typeface="Arial" panose="020B0604020202020204" pitchFamily="34" charset="0"/>
                  <a:cs typeface="Arial" panose="020B0604020202020204" pitchFamily="34" charset="0"/>
                </a:rPr>
                <a:t>, not the </a:t>
              </a:r>
              <a:r>
                <a:rPr lang="en-US" sz="3375" i="1" dirty="0">
                  <a:latin typeface="Arial" panose="020B0604020202020204" pitchFamily="34" charset="0"/>
                  <a:cs typeface="Arial" panose="020B0604020202020204" pitchFamily="34" charset="0"/>
                </a:rPr>
                <a:t>Why.</a:t>
              </a:r>
              <a:endParaRPr sz="3375" i="1" dirty="0">
                <a:latin typeface="Arial" panose="020B0604020202020204" pitchFamily="34" charset="0"/>
                <a:cs typeface="Arial" panose="020B0604020202020204" pitchFamily="34" charset="0"/>
              </a:endParaRPr>
            </a:p>
          </p:txBody>
        </p:sp>
      </p:grpSp>
      <p:grpSp>
        <p:nvGrpSpPr>
          <p:cNvPr id="72" name="Group 71">
            <a:extLst>
              <a:ext uri="{FF2B5EF4-FFF2-40B4-BE49-F238E27FC236}">
                <a16:creationId xmlns:a16="http://schemas.microsoft.com/office/drawing/2014/main" id="{ABA9F9B8-C1BF-4546-A03A-E7FCB670928A}"/>
              </a:ext>
            </a:extLst>
          </p:cNvPr>
          <p:cNvGrpSpPr/>
          <p:nvPr/>
        </p:nvGrpSpPr>
        <p:grpSpPr>
          <a:xfrm>
            <a:off x="12693561" y="11364013"/>
            <a:ext cx="10832557" cy="1381881"/>
            <a:chOff x="9026807" y="7439556"/>
            <a:chExt cx="7703387" cy="982701"/>
          </a:xfrm>
        </p:grpSpPr>
        <p:sp>
          <p:nvSpPr>
            <p:cNvPr id="60" name="Shape 36">
              <a:extLst>
                <a:ext uri="{FF2B5EF4-FFF2-40B4-BE49-F238E27FC236}">
                  <a16:creationId xmlns:a16="http://schemas.microsoft.com/office/drawing/2014/main" id="{2A32864A-21AC-2042-BF18-ED1FFE04D59C}"/>
                </a:ext>
              </a:extLst>
            </p:cNvPr>
            <p:cNvSpPr/>
            <p:nvPr/>
          </p:nvSpPr>
          <p:spPr>
            <a:xfrm>
              <a:off x="9026807" y="7608917"/>
              <a:ext cx="447278" cy="459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lvl="0">
                <a:defRPr sz="1800" cap="none">
                  <a:solidFill>
                    <a:srgbClr val="000000"/>
                  </a:solidFill>
                </a:defRPr>
              </a:pPr>
              <a:r>
                <a:rPr sz="2531" dirty="0">
                  <a:solidFill>
                    <a:schemeClr val="bg1"/>
                  </a:solidFill>
                </a:rPr>
                <a:t>0</a:t>
              </a:r>
              <a:r>
                <a:rPr lang="en-US" sz="2531" dirty="0">
                  <a:solidFill>
                    <a:schemeClr val="bg1"/>
                  </a:solidFill>
                </a:rPr>
                <a:t>6</a:t>
              </a:r>
              <a:endParaRPr sz="2531" dirty="0">
                <a:solidFill>
                  <a:schemeClr val="bg1"/>
                </a:solidFill>
              </a:endParaRPr>
            </a:p>
          </p:txBody>
        </p:sp>
        <p:sp>
          <p:nvSpPr>
            <p:cNvPr id="61" name="Shape 37">
              <a:extLst>
                <a:ext uri="{FF2B5EF4-FFF2-40B4-BE49-F238E27FC236}">
                  <a16:creationId xmlns:a16="http://schemas.microsoft.com/office/drawing/2014/main" id="{17022C0F-7CA3-A34E-8E71-B4F53E83F437}"/>
                </a:ext>
              </a:extLst>
            </p:cNvPr>
            <p:cNvSpPr/>
            <p:nvPr/>
          </p:nvSpPr>
          <p:spPr>
            <a:xfrm>
              <a:off x="9634832" y="7439556"/>
              <a:ext cx="7095362" cy="982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lvl="0">
                <a:lnSpc>
                  <a:spcPct val="100000"/>
                </a:lnSpc>
                <a:defRPr sz="1800">
                  <a:solidFill>
                    <a:srgbClr val="000000"/>
                  </a:solidFill>
                </a:defRPr>
              </a:pPr>
              <a:r>
                <a:rPr lang="en-US" sz="3375" dirty="0">
                  <a:latin typeface="Arial" panose="020B0604020202020204" pitchFamily="34" charset="0"/>
                  <a:cs typeface="Arial" panose="020B0604020202020204" pitchFamily="34" charset="0"/>
                </a:rPr>
                <a:t>Use a 30-day window in considering what is relevant to children, youth and their families.</a:t>
              </a:r>
              <a:endParaRPr sz="3375" dirty="0">
                <a:latin typeface="Arial" panose="020B0604020202020204" pitchFamily="34" charset="0"/>
                <a:cs typeface="Arial" panose="020B0604020202020204" pitchFamily="34" charset="0"/>
              </a:endParaRPr>
            </a:p>
          </p:txBody>
        </p:sp>
      </p:grpSp>
      <p:sp>
        <p:nvSpPr>
          <p:cNvPr id="66" name="Shape 26">
            <a:extLst>
              <a:ext uri="{FF2B5EF4-FFF2-40B4-BE49-F238E27FC236}">
                <a16:creationId xmlns:a16="http://schemas.microsoft.com/office/drawing/2014/main" id="{55DA7C9D-2B3E-8142-BF41-9838A683BEA9}"/>
              </a:ext>
            </a:extLst>
          </p:cNvPr>
          <p:cNvSpPr/>
          <p:nvPr/>
        </p:nvSpPr>
        <p:spPr>
          <a:xfrm rot="18835851">
            <a:off x="6435253" y="5344884"/>
            <a:ext cx="2469374" cy="831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l" defTabSz="519937">
              <a:lnSpc>
                <a:spcPct val="100000"/>
              </a:lnSpc>
              <a:spcBef>
                <a:spcPts val="0"/>
              </a:spcBef>
              <a:defRPr sz="2225" cap="all">
                <a:solidFill>
                  <a:srgbClr val="FFFFFF"/>
                </a:solidFill>
                <a:latin typeface="Helvetica Neue Light"/>
                <a:ea typeface="Helvetica Neue Light"/>
                <a:cs typeface="Helvetica Neue Light"/>
                <a:sym typeface="Helvetica Neue Light"/>
              </a:defRPr>
            </a:lvl1pPr>
          </a:lstStyle>
          <a:p>
            <a:pPr lvl="0">
              <a:defRPr sz="1800" cap="none">
                <a:solidFill>
                  <a:srgbClr val="000000"/>
                </a:solidFill>
              </a:defRPr>
            </a:pPr>
            <a:r>
              <a:rPr lang="en-US" sz="2531" b="1" dirty="0">
                <a:solidFill>
                  <a:schemeClr val="bg1"/>
                </a:solidFill>
                <a:latin typeface="Calibri" panose="020F0502020204030204" pitchFamily="34" charset="0"/>
                <a:cs typeface="Calibri" panose="020F0502020204030204" pitchFamily="34" charset="0"/>
              </a:rPr>
              <a:t>RELEVANCE</a:t>
            </a:r>
            <a:endParaRPr sz="2531" b="1" dirty="0">
              <a:solidFill>
                <a:schemeClr val="bg1"/>
              </a:solidFill>
              <a:latin typeface="Calibri" panose="020F0502020204030204" pitchFamily="34" charset="0"/>
              <a:cs typeface="Calibri" panose="020F0502020204030204" pitchFamily="34" charset="0"/>
            </a:endParaRPr>
          </a:p>
        </p:txBody>
      </p:sp>
      <p:sp>
        <p:nvSpPr>
          <p:cNvPr id="73" name="Shape 26">
            <a:extLst>
              <a:ext uri="{FF2B5EF4-FFF2-40B4-BE49-F238E27FC236}">
                <a16:creationId xmlns:a16="http://schemas.microsoft.com/office/drawing/2014/main" id="{67451F70-3647-E048-A5DE-12A9F6E334DC}"/>
              </a:ext>
            </a:extLst>
          </p:cNvPr>
          <p:cNvSpPr/>
          <p:nvPr/>
        </p:nvSpPr>
        <p:spPr>
          <a:xfrm rot="20207391">
            <a:off x="7163119" y="6485352"/>
            <a:ext cx="2469374" cy="831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l" defTabSz="519937">
              <a:lnSpc>
                <a:spcPct val="100000"/>
              </a:lnSpc>
              <a:spcBef>
                <a:spcPts val="0"/>
              </a:spcBef>
              <a:defRPr sz="2225" cap="all">
                <a:solidFill>
                  <a:srgbClr val="FFFFFF"/>
                </a:solidFill>
                <a:latin typeface="Helvetica Neue Light"/>
                <a:ea typeface="Helvetica Neue Light"/>
                <a:cs typeface="Helvetica Neue Light"/>
                <a:sym typeface="Helvetica Neue Light"/>
              </a:defRPr>
            </a:lvl1pPr>
          </a:lstStyle>
          <a:p>
            <a:pPr lvl="0">
              <a:defRPr sz="1800" cap="none">
                <a:solidFill>
                  <a:srgbClr val="000000"/>
                </a:solidFill>
              </a:defRPr>
            </a:pPr>
            <a:r>
              <a:rPr lang="en-US" sz="2531" b="1" dirty="0">
                <a:solidFill>
                  <a:schemeClr val="bg1"/>
                </a:solidFill>
                <a:latin typeface="Calibri" panose="020F0502020204030204" pitchFamily="34" charset="0"/>
                <a:cs typeface="Calibri" panose="020F0502020204030204" pitchFamily="34" charset="0"/>
              </a:rPr>
              <a:t>ACTION LEVELS</a:t>
            </a:r>
            <a:endParaRPr sz="2531" b="1" dirty="0">
              <a:solidFill>
                <a:schemeClr val="bg1"/>
              </a:solidFill>
              <a:latin typeface="Calibri" panose="020F0502020204030204" pitchFamily="34" charset="0"/>
              <a:cs typeface="Calibri" panose="020F0502020204030204" pitchFamily="34" charset="0"/>
            </a:endParaRPr>
          </a:p>
        </p:txBody>
      </p:sp>
      <p:sp>
        <p:nvSpPr>
          <p:cNvPr id="74" name="Shape 26">
            <a:extLst>
              <a:ext uri="{FF2B5EF4-FFF2-40B4-BE49-F238E27FC236}">
                <a16:creationId xmlns:a16="http://schemas.microsoft.com/office/drawing/2014/main" id="{56C76CFD-BC8C-AD46-B61F-FB31BD386C16}"/>
              </a:ext>
            </a:extLst>
          </p:cNvPr>
          <p:cNvSpPr/>
          <p:nvPr/>
        </p:nvSpPr>
        <p:spPr>
          <a:xfrm>
            <a:off x="7475890" y="7831995"/>
            <a:ext cx="2469374" cy="831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l" defTabSz="519937">
              <a:lnSpc>
                <a:spcPct val="100000"/>
              </a:lnSpc>
              <a:spcBef>
                <a:spcPts val="0"/>
              </a:spcBef>
              <a:defRPr sz="2225" cap="all">
                <a:solidFill>
                  <a:srgbClr val="FFFFFF"/>
                </a:solidFill>
                <a:latin typeface="Helvetica Neue Light"/>
                <a:ea typeface="Helvetica Neue Light"/>
                <a:cs typeface="Helvetica Neue Light"/>
                <a:sym typeface="Helvetica Neue Light"/>
              </a:defRPr>
            </a:lvl1pPr>
          </a:lstStyle>
          <a:p>
            <a:pPr lvl="0">
              <a:defRPr sz="1800" cap="none">
                <a:solidFill>
                  <a:srgbClr val="000000"/>
                </a:solidFill>
              </a:defRPr>
            </a:pPr>
            <a:r>
              <a:rPr lang="en-US" sz="2531" b="1" dirty="0">
                <a:solidFill>
                  <a:schemeClr val="bg1"/>
                </a:solidFill>
                <a:latin typeface="Calibri" panose="020F0502020204030204" pitchFamily="34" charset="0"/>
                <a:cs typeface="Calibri" panose="020F0502020204030204" pitchFamily="34" charset="0"/>
              </a:rPr>
              <a:t>CLIENT FOCUS</a:t>
            </a:r>
            <a:endParaRPr sz="2531" b="1" dirty="0">
              <a:solidFill>
                <a:schemeClr val="bg1"/>
              </a:solidFill>
              <a:latin typeface="Calibri" panose="020F0502020204030204" pitchFamily="34" charset="0"/>
              <a:cs typeface="Calibri" panose="020F0502020204030204" pitchFamily="34" charset="0"/>
            </a:endParaRPr>
          </a:p>
        </p:txBody>
      </p:sp>
      <p:sp>
        <p:nvSpPr>
          <p:cNvPr id="75" name="Shape 26">
            <a:extLst>
              <a:ext uri="{FF2B5EF4-FFF2-40B4-BE49-F238E27FC236}">
                <a16:creationId xmlns:a16="http://schemas.microsoft.com/office/drawing/2014/main" id="{7AD4543D-6BBF-4A4E-ABF2-B2D178A0E829}"/>
              </a:ext>
            </a:extLst>
          </p:cNvPr>
          <p:cNvSpPr/>
          <p:nvPr/>
        </p:nvSpPr>
        <p:spPr>
          <a:xfrm rot="1184537">
            <a:off x="7344351" y="9205747"/>
            <a:ext cx="2469374" cy="9601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l" defTabSz="519937">
              <a:lnSpc>
                <a:spcPct val="100000"/>
              </a:lnSpc>
              <a:spcBef>
                <a:spcPts val="0"/>
              </a:spcBef>
              <a:defRPr sz="2225" cap="all">
                <a:solidFill>
                  <a:srgbClr val="FFFFFF"/>
                </a:solidFill>
                <a:latin typeface="Helvetica Neue Light"/>
                <a:ea typeface="Helvetica Neue Light"/>
                <a:cs typeface="Helvetica Neue Light"/>
                <a:sym typeface="Helvetica Neue Light"/>
              </a:defRPr>
            </a:lvl1pPr>
          </a:lstStyle>
          <a:p>
            <a:pPr lvl="0">
              <a:defRPr sz="1800" cap="none">
                <a:solidFill>
                  <a:srgbClr val="000000"/>
                </a:solidFill>
              </a:defRPr>
            </a:pPr>
            <a:r>
              <a:rPr lang="en-US" sz="2531" b="1" dirty="0">
                <a:solidFill>
                  <a:schemeClr val="bg1"/>
                </a:solidFill>
                <a:latin typeface="Calibri" panose="020F0502020204030204" pitchFamily="34" charset="0"/>
                <a:cs typeface="Calibri" panose="020F0502020204030204" pitchFamily="34" charset="0"/>
              </a:rPr>
              <a:t>CULTURE &amp; DEVELOPMENT</a:t>
            </a:r>
            <a:endParaRPr sz="2531" b="1" dirty="0">
              <a:solidFill>
                <a:schemeClr val="bg1"/>
              </a:solidFill>
              <a:latin typeface="Calibri" panose="020F0502020204030204" pitchFamily="34" charset="0"/>
              <a:cs typeface="Calibri" panose="020F0502020204030204" pitchFamily="34" charset="0"/>
            </a:endParaRPr>
          </a:p>
        </p:txBody>
      </p:sp>
      <p:sp>
        <p:nvSpPr>
          <p:cNvPr id="76" name="Shape 26">
            <a:extLst>
              <a:ext uri="{FF2B5EF4-FFF2-40B4-BE49-F238E27FC236}">
                <a16:creationId xmlns:a16="http://schemas.microsoft.com/office/drawing/2014/main" id="{5D962991-178F-244E-86B7-4ECDF5B6D1FE}"/>
              </a:ext>
            </a:extLst>
          </p:cNvPr>
          <p:cNvSpPr/>
          <p:nvPr/>
        </p:nvSpPr>
        <p:spPr>
          <a:xfrm rot="2974401">
            <a:off x="6271139" y="10666640"/>
            <a:ext cx="2469374" cy="831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l" defTabSz="519937">
              <a:lnSpc>
                <a:spcPct val="100000"/>
              </a:lnSpc>
              <a:spcBef>
                <a:spcPts val="0"/>
              </a:spcBef>
              <a:defRPr sz="2225" cap="all">
                <a:solidFill>
                  <a:srgbClr val="FFFFFF"/>
                </a:solidFill>
                <a:latin typeface="Helvetica Neue Light"/>
                <a:ea typeface="Helvetica Neue Light"/>
                <a:cs typeface="Helvetica Neue Light"/>
                <a:sym typeface="Helvetica Neue Light"/>
              </a:defRPr>
            </a:lvl1pPr>
          </a:lstStyle>
          <a:p>
            <a:pPr lvl="0">
              <a:defRPr sz="1800" cap="none">
                <a:solidFill>
                  <a:srgbClr val="000000"/>
                </a:solidFill>
              </a:defRPr>
            </a:pPr>
            <a:r>
              <a:rPr lang="en-US" sz="2531" b="1" dirty="0">
                <a:solidFill>
                  <a:schemeClr val="bg1"/>
                </a:solidFill>
                <a:latin typeface="Calibri" panose="020F0502020204030204" pitchFamily="34" charset="0"/>
                <a:cs typeface="Calibri" panose="020F0502020204030204" pitchFamily="34" charset="0"/>
              </a:rPr>
              <a:t>THE “WHAT”</a:t>
            </a:r>
            <a:endParaRPr sz="2531" b="1" dirty="0">
              <a:solidFill>
                <a:schemeClr val="bg1"/>
              </a:solidFill>
              <a:latin typeface="Calibri" panose="020F0502020204030204" pitchFamily="34" charset="0"/>
              <a:cs typeface="Calibri" panose="020F0502020204030204" pitchFamily="34" charset="0"/>
            </a:endParaRPr>
          </a:p>
        </p:txBody>
      </p:sp>
      <p:sp>
        <p:nvSpPr>
          <p:cNvPr id="77" name="Shape 26">
            <a:extLst>
              <a:ext uri="{FF2B5EF4-FFF2-40B4-BE49-F238E27FC236}">
                <a16:creationId xmlns:a16="http://schemas.microsoft.com/office/drawing/2014/main" id="{B1E476A2-96D6-1244-8D49-EE9C882C8ECA}"/>
              </a:ext>
            </a:extLst>
          </p:cNvPr>
          <p:cNvSpPr/>
          <p:nvPr/>
        </p:nvSpPr>
        <p:spPr>
          <a:xfrm rot="4776729">
            <a:off x="4543039" y="11453258"/>
            <a:ext cx="2742344" cy="7623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l" defTabSz="519937">
              <a:lnSpc>
                <a:spcPct val="100000"/>
              </a:lnSpc>
              <a:spcBef>
                <a:spcPts val="0"/>
              </a:spcBef>
              <a:defRPr sz="2225" cap="all">
                <a:solidFill>
                  <a:srgbClr val="FFFFFF"/>
                </a:solidFill>
                <a:latin typeface="Helvetica Neue Light"/>
                <a:ea typeface="Helvetica Neue Light"/>
                <a:cs typeface="Helvetica Neue Light"/>
                <a:sym typeface="Helvetica Neue Light"/>
              </a:defRPr>
            </a:lvl1pPr>
          </a:lstStyle>
          <a:p>
            <a:pPr lvl="0">
              <a:defRPr sz="1800" cap="none">
                <a:solidFill>
                  <a:srgbClr val="000000"/>
                </a:solidFill>
              </a:defRPr>
            </a:pPr>
            <a:r>
              <a:rPr lang="en-US" sz="2531" b="1" dirty="0">
                <a:solidFill>
                  <a:schemeClr val="bg1"/>
                </a:solidFill>
                <a:latin typeface="Calibri" panose="020F0502020204030204" pitchFamily="34" charset="0"/>
                <a:cs typeface="Calibri" panose="020F0502020204030204" pitchFamily="34" charset="0"/>
              </a:rPr>
              <a:t>30-DAY WINDOW</a:t>
            </a:r>
            <a:endParaRPr sz="2531"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9743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2424204"/>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#1.  Items are selected because they are relevant to service/case planning.</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4843342" cy="8090230"/>
          </a:xfrm>
        </p:spPr>
        <p:txBody>
          <a:bodyPr vert="horz" lIns="91440" tIns="45720" rIns="91440" bIns="45720" rtlCol="0" anchor="ctr">
            <a:normAutofit lnSpcReduction="10000"/>
          </a:bodyPr>
          <a:lstStyle/>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indent="-228600" defTabSz="914400">
              <a:lnSpc>
                <a:spcPct val="90000"/>
              </a:lnSpc>
              <a:buFont typeface="Arial" panose="020B0604020202020204" pitchFamily="34" charset="0"/>
              <a:buChar char="•"/>
            </a:pPr>
            <a:endParaRPr lang="en-US" sz="5400" kern="1200" dirty="0">
              <a:solidFill>
                <a:schemeClr val="tx1"/>
              </a:solidFill>
              <a:latin typeface="+mn-lt"/>
              <a:ea typeface="+mn-ea"/>
              <a:cs typeface="+mn-cs"/>
            </a:endParaRPr>
          </a:p>
          <a:p>
            <a:pPr indent="-228600" defTabSz="914400">
              <a:lnSpc>
                <a:spcPct val="90000"/>
              </a:lnSpc>
              <a:buFont typeface="Arial" panose="020B0604020202020204" pitchFamily="34" charset="0"/>
              <a:buChar char="•"/>
            </a:pPr>
            <a:r>
              <a:rPr lang="en-US" sz="5400" kern="1200" dirty="0">
                <a:solidFill>
                  <a:schemeClr val="tx1"/>
                </a:solidFill>
                <a:latin typeface="+mn-lt"/>
                <a:ea typeface="+mn-ea"/>
                <a:cs typeface="+mn-cs"/>
              </a:rPr>
              <a:t>Every CANS across the country has a common set of 50 items that span the following domains:  Behavioral/Emotional Needs, Life Functioning, Risk Behaviors, Cultural Factors, Strengths, Caregiver Resources &amp; Needs.</a:t>
            </a:r>
          </a:p>
          <a:p>
            <a:pPr indent="-228600" defTabSz="914400">
              <a:lnSpc>
                <a:spcPct val="90000"/>
              </a:lnSpc>
              <a:buFont typeface="Arial" panose="020B0604020202020204" pitchFamily="34" charset="0"/>
              <a:buChar char="•"/>
            </a:pPr>
            <a:r>
              <a:rPr lang="en-US" sz="5400" kern="1200" dirty="0">
                <a:solidFill>
                  <a:schemeClr val="tx1"/>
                </a:solidFill>
                <a:latin typeface="+mn-lt"/>
                <a:ea typeface="+mn-ea"/>
                <a:cs typeface="+mn-cs"/>
              </a:rPr>
              <a:t>Every state or jurisdiction has the option of adding to these common 50 items, if they feel that the additional items can provide information that can be used to make better decisions and support the children and families that they serve.</a:t>
            </a:r>
          </a:p>
          <a:p>
            <a:pPr indent="-228600" defTabSz="914400">
              <a:lnSpc>
                <a:spcPct val="90000"/>
              </a:lnSpc>
              <a:buFont typeface="Arial" panose="020B0604020202020204" pitchFamily="34" charset="0"/>
              <a:buChar char="•"/>
            </a:pPr>
            <a:endParaRPr lang="en-US" sz="6600" kern="1200" dirty="0">
              <a:solidFill>
                <a:schemeClr val="tx1"/>
              </a:solidFill>
              <a:latin typeface="+mn-lt"/>
              <a:ea typeface="+mn-ea"/>
              <a:cs typeface="+mn-cs"/>
            </a:endParaRPr>
          </a:p>
          <a:p>
            <a:pPr marL="388761" indent="0" defTabSz="914400">
              <a:lnSpc>
                <a:spcPct val="90000"/>
              </a:lnSpc>
              <a:buNone/>
            </a:pPr>
            <a:endParaRPr lang="en-US" sz="2300" kern="12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DE244FE8-A308-4C1F-A73E-3674D9467687}"/>
              </a:ext>
            </a:extLst>
          </p:cNvPr>
          <p:cNvPicPr>
            <a:picLocks noChangeAspect="1"/>
          </p:cNvPicPr>
          <p:nvPr/>
        </p:nvPicPr>
        <p:blipFill>
          <a:blip r:embed="rId3"/>
          <a:stretch>
            <a:fillRect/>
          </a:stretch>
        </p:blipFill>
        <p:spPr>
          <a:xfrm>
            <a:off x="17060071" y="4639604"/>
            <a:ext cx="7421188" cy="8959848"/>
          </a:xfrm>
          <a:prstGeom prst="rect">
            <a:avLst/>
          </a:prstGeom>
        </p:spPr>
      </p:pic>
    </p:spTree>
    <p:extLst>
      <p:ext uri="{BB962C8B-B14F-4D97-AF65-F5344CB8AC3E}">
        <p14:creationId xmlns:p14="http://schemas.microsoft.com/office/powerpoint/2010/main" val="34692196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2424204"/>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	</a:t>
            </a:r>
            <a:r>
              <a:rPr lang="en-US" sz="8000" kern="1200" dirty="0">
                <a:solidFill>
                  <a:srgbClr val="FFFFFF"/>
                </a:solidFill>
                <a:latin typeface="+mj-lt"/>
                <a:ea typeface="+mj-ea"/>
                <a:cs typeface="+mj-cs"/>
              </a:rPr>
              <a:t>#2. Each item uses a 4-item rating scale that translates into action.</a:t>
            </a:r>
            <a:endParaRPr lang="en-US"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9707948" cy="8090230"/>
          </a:xfrm>
        </p:spPr>
        <p:txBody>
          <a:bodyPr vert="horz" lIns="91440" tIns="45720" rIns="91440" bIns="45720" rtlCol="0" anchor="ctr">
            <a:normAutofit lnSpcReduction="10000"/>
          </a:bodyPr>
          <a:lstStyle/>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r>
              <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rPr>
              <a:t>The CANS uses Action Levels as the rating scale.</a:t>
            </a:r>
          </a:p>
          <a:p>
            <a:pPr marL="388761" marR="0" lvl="0" indent="0" algn="l" defTabSz="914400" rtl="0" eaLnBrk="1" fontAlgn="auto" latinLnBrk="0" hangingPunct="1">
              <a:lnSpc>
                <a:spcPct val="90000"/>
              </a:lnSpc>
              <a:spcBef>
                <a:spcPts val="5900"/>
              </a:spcBef>
              <a:spcAft>
                <a:spcPts val="0"/>
              </a:spcAft>
              <a:buClrTx/>
              <a:buSzPct val="75000"/>
              <a:buNone/>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r>
              <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rPr>
              <a:t>There are slightly different Action Levels for Needs and for Strengths.</a:t>
            </a:r>
          </a:p>
          <a:p>
            <a:pPr indent="-228600" defTabSz="914400">
              <a:lnSpc>
                <a:spcPct val="90000"/>
              </a:lnSpc>
              <a:buFont typeface="Arial" panose="020B0604020202020204" pitchFamily="34" charset="0"/>
              <a:buChar char="•"/>
            </a:pPr>
            <a:endParaRPr lang="en-US" sz="6600" kern="1200" dirty="0">
              <a:solidFill>
                <a:schemeClr val="tx1"/>
              </a:solidFill>
              <a:latin typeface="+mn-lt"/>
              <a:ea typeface="+mn-ea"/>
              <a:cs typeface="+mn-cs"/>
            </a:endParaRPr>
          </a:p>
          <a:p>
            <a:pPr marL="388761" indent="0" defTabSz="914400">
              <a:lnSpc>
                <a:spcPct val="90000"/>
              </a:lnSpc>
              <a:buNone/>
            </a:pPr>
            <a:endParaRPr lang="en-US" sz="2300" kern="1200" dirty="0">
              <a:solidFill>
                <a:schemeClr val="tx1"/>
              </a:solidFill>
              <a:latin typeface="+mn-lt"/>
              <a:ea typeface="+mn-ea"/>
              <a:cs typeface="+mn-cs"/>
            </a:endParaRPr>
          </a:p>
        </p:txBody>
      </p:sp>
    </p:spTree>
    <p:extLst>
      <p:ext uri="{BB962C8B-B14F-4D97-AF65-F5344CB8AC3E}">
        <p14:creationId xmlns:p14="http://schemas.microsoft.com/office/powerpoint/2010/main" val="172812700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A need is a characteristic of person in the environment that describes a situation in which external assistance could be beneficial.…"/>
          <p:cNvSpPr txBox="1">
            <a:spLocks noGrp="1"/>
          </p:cNvSpPr>
          <p:nvPr>
            <p:ph type="body" sz="quarter" idx="4294967295"/>
          </p:nvPr>
        </p:nvSpPr>
        <p:spPr>
          <a:xfrm>
            <a:off x="905979" y="5136904"/>
            <a:ext cx="8013700" cy="6027737"/>
          </a:xfrm>
          <a:prstGeom prst="rect">
            <a:avLst/>
          </a:prstGeom>
        </p:spPr>
        <p:txBody>
          <a:bodyPr anchor="t">
            <a:normAutofit/>
          </a:bodyPr>
          <a:lstStyle/>
          <a:p>
            <a:pPr marL="0" indent="0" defTabSz="448055">
              <a:lnSpc>
                <a:spcPct val="110000"/>
              </a:lnSpc>
              <a:spcBef>
                <a:spcPts val="1800"/>
              </a:spcBef>
              <a:buSzTx/>
              <a:buNone/>
              <a:defRPr sz="3920" i="1" spc="0">
                <a:solidFill>
                  <a:srgbClr val="53585F"/>
                </a:solidFill>
                <a:latin typeface="Helvetica Neue"/>
                <a:ea typeface="Helvetica Neue"/>
                <a:cs typeface="Helvetica Neue"/>
                <a:sym typeface="Helvetica Neue"/>
              </a:defRPr>
            </a:pPr>
            <a:r>
              <a:rPr sz="3600" dirty="0">
                <a:ea typeface="Calibri" charset="0"/>
              </a:rPr>
              <a:t>A need is a characteristic of person in the environment that describes a </a:t>
            </a:r>
            <a:r>
              <a:rPr sz="3600" b="1" dirty="0">
                <a:ea typeface="Calibri" charset="0"/>
              </a:rPr>
              <a:t>situation in which external assistance could be beneficial.</a:t>
            </a:r>
          </a:p>
          <a:p>
            <a:pPr marL="0" indent="0" defTabSz="448055">
              <a:lnSpc>
                <a:spcPct val="110000"/>
              </a:lnSpc>
              <a:spcBef>
                <a:spcPts val="1800"/>
              </a:spcBef>
              <a:buSzTx/>
              <a:buNone/>
              <a:defRPr sz="3920" i="1" spc="0">
                <a:solidFill>
                  <a:srgbClr val="53585F"/>
                </a:solidFill>
                <a:latin typeface="Helvetica Neue"/>
                <a:ea typeface="Helvetica Neue"/>
                <a:cs typeface="Helvetica Neue"/>
                <a:sym typeface="Helvetica Neue"/>
              </a:defRPr>
            </a:pPr>
            <a:r>
              <a:rPr sz="3600" dirty="0">
                <a:ea typeface="Calibri" charset="0"/>
              </a:rPr>
              <a:t>It is the interaction of the person and environment that is key to understanding the presence of a need.</a:t>
            </a:r>
          </a:p>
        </p:txBody>
      </p:sp>
      <p:sp>
        <p:nvSpPr>
          <p:cNvPr id="492" name="RATING NEEDS"/>
          <p:cNvSpPr txBox="1">
            <a:spLocks noGrp="1"/>
          </p:cNvSpPr>
          <p:nvPr>
            <p:ph type="title" idx="4294967295"/>
          </p:nvPr>
        </p:nvSpPr>
        <p:spPr>
          <a:xfrm>
            <a:off x="1058006" y="715494"/>
            <a:ext cx="20116800" cy="1914451"/>
          </a:xfrm>
          <a:prstGeom prst="rect">
            <a:avLst/>
          </a:prstGeom>
        </p:spPr>
        <p:txBody>
          <a:bodyPr>
            <a:normAutofit/>
          </a:bodyPr>
          <a:lstStyle/>
          <a:p>
            <a:r>
              <a:rPr lang="en-US" dirty="0">
                <a:ea typeface="Arial Narrow" charset="0"/>
              </a:rPr>
              <a:t>TCOM Action Levels: </a:t>
            </a:r>
            <a:r>
              <a:rPr dirty="0">
                <a:ea typeface="Arial Narrow" charset="0"/>
              </a:rPr>
              <a:t>R</a:t>
            </a:r>
            <a:r>
              <a:rPr lang="en-US" dirty="0">
                <a:ea typeface="Arial Narrow" charset="0"/>
              </a:rPr>
              <a:t>ating Needs</a:t>
            </a:r>
            <a:endParaRPr dirty="0">
              <a:ea typeface="Arial Narrow" charset="0"/>
            </a:endParaRPr>
          </a:p>
        </p:txBody>
      </p:sp>
      <p:grpSp>
        <p:nvGrpSpPr>
          <p:cNvPr id="509" name="Group"/>
          <p:cNvGrpSpPr/>
          <p:nvPr/>
        </p:nvGrpSpPr>
        <p:grpSpPr>
          <a:xfrm>
            <a:off x="10623566" y="3133843"/>
            <a:ext cx="12564572" cy="9182592"/>
            <a:chOff x="0" y="0"/>
            <a:chExt cx="12564571" cy="9182590"/>
          </a:xfrm>
        </p:grpSpPr>
        <p:sp>
          <p:nvSpPr>
            <p:cNvPr id="494" name="For treatment planning:  Items rated ‘2’ or ‘3’ must be addressed in the plan."/>
            <p:cNvSpPr txBox="1"/>
            <p:nvPr/>
          </p:nvSpPr>
          <p:spPr>
            <a:xfrm>
              <a:off x="194847" y="8607434"/>
              <a:ext cx="12369724" cy="5751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spAutoFit/>
            </a:bodyPr>
            <a:lstStyle>
              <a:lvl1pPr algn="l">
                <a:spcBef>
                  <a:spcPts val="4500"/>
                </a:spcBef>
                <a:defRPr sz="2800">
                  <a:latin typeface="Helvetica Neue"/>
                  <a:ea typeface="Helvetica Neue"/>
                  <a:cs typeface="Helvetica Neue"/>
                  <a:sym typeface="Helvetica Neue"/>
                </a:defRPr>
              </a:lvl1pPr>
            </a:lstStyle>
            <a:p>
              <a:pPr algn="ctr"/>
              <a:r>
                <a:rPr dirty="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care</a:t>
              </a:r>
              <a:r>
                <a:rPr dirty="0">
                  <a:latin typeface="Arial" panose="020B0604020202020204" pitchFamily="34" charset="0"/>
                  <a:cs typeface="Arial" panose="020B0604020202020204" pitchFamily="34" charset="0"/>
                </a:rPr>
                <a:t> planning:  Items rated ‘2’ or ‘3’ must be addressed in the plan. </a:t>
              </a:r>
            </a:p>
          </p:txBody>
        </p:sp>
        <p:sp>
          <p:nvSpPr>
            <p:cNvPr id="495" name="Line"/>
            <p:cNvSpPr/>
            <p:nvPr/>
          </p:nvSpPr>
          <p:spPr>
            <a:xfrm flipV="1">
              <a:off x="5497810" y="4508073"/>
              <a:ext cx="1374102" cy="1"/>
            </a:xfrm>
            <a:prstGeom prst="line">
              <a:avLst/>
            </a:prstGeom>
            <a:noFill/>
            <a:ln w="88900" cap="flat">
              <a:solidFill>
                <a:srgbClr val="A6AAA9"/>
              </a:solidFill>
              <a:prstDash val="solid"/>
              <a:miter lim="400000"/>
              <a:tailEnd type="triangle" w="med" len="med"/>
            </a:ln>
            <a:effectLst/>
          </p:spPr>
          <p:txBody>
            <a:bodyPr wrap="square" lIns="71437" tIns="71437" rIns="71437" bIns="71437" numCol="1" anchor="ctr">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496" name="Line"/>
            <p:cNvSpPr/>
            <p:nvPr/>
          </p:nvSpPr>
          <p:spPr>
            <a:xfrm flipH="1">
              <a:off x="5486468" y="5016929"/>
              <a:ext cx="1374102" cy="1938"/>
            </a:xfrm>
            <a:prstGeom prst="line">
              <a:avLst/>
            </a:prstGeom>
            <a:noFill/>
            <a:ln w="88900" cap="flat">
              <a:solidFill>
                <a:srgbClr val="A6AAA9"/>
              </a:solidFill>
              <a:prstDash val="solid"/>
              <a:miter lim="400000"/>
              <a:tailEnd type="triangle" w="med" len="med"/>
            </a:ln>
            <a:effectLst/>
          </p:spPr>
          <p:txBody>
            <a:bodyPr wrap="square" lIns="71437" tIns="71437" rIns="71437" bIns="71437" numCol="1" anchor="ctr">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grpSp>
          <p:nvGrpSpPr>
            <p:cNvPr id="502" name="Group"/>
            <p:cNvGrpSpPr/>
            <p:nvPr/>
          </p:nvGrpSpPr>
          <p:grpSpPr>
            <a:xfrm>
              <a:off x="0" y="0"/>
              <a:ext cx="5332918" cy="8218149"/>
              <a:chOff x="0" y="0"/>
              <a:chExt cx="5332917" cy="8218148"/>
            </a:xfrm>
          </p:grpSpPr>
          <p:sp>
            <p:nvSpPr>
              <p:cNvPr id="497" name="Rounded Rectangle"/>
              <p:cNvSpPr/>
              <p:nvPr/>
            </p:nvSpPr>
            <p:spPr>
              <a:xfrm>
                <a:off x="0" y="599693"/>
                <a:ext cx="5332918" cy="7618456"/>
              </a:xfrm>
              <a:prstGeom prst="roundRect">
                <a:avLst>
                  <a:gd name="adj" fmla="val 5853"/>
                </a:avLst>
              </a:prstGeom>
              <a:solidFill>
                <a:srgbClr val="FFFFFF"/>
              </a:solidFill>
              <a:ln w="88900" cap="flat">
                <a:solidFill>
                  <a:srgbClr val="A6AAA9"/>
                </a:solidFill>
                <a:prstDash val="solid"/>
                <a:miter lim="400000"/>
              </a:ln>
              <a:effectLst/>
            </p:spPr>
            <p:txBody>
              <a:bodyPr wrap="square" lIns="0" tIns="0" rIns="0" bIns="0" numCol="1" anchor="t">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498" name="0  No evidence of need…"/>
              <p:cNvSpPr txBox="1"/>
              <p:nvPr/>
            </p:nvSpPr>
            <p:spPr>
              <a:xfrm>
                <a:off x="431834" y="3457662"/>
                <a:ext cx="4469251" cy="43788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a:spcBef>
                    <a:spcPts val="1400"/>
                  </a:spcBef>
                  <a:defRPr sz="2400">
                    <a:solidFill>
                      <a:srgbClr val="4D4D4D"/>
                    </a:solidFill>
                    <a:latin typeface="Helvetica Neue Medium"/>
                    <a:ea typeface="Helvetica Neue Medium"/>
                    <a:cs typeface="Helvetica Neue Medium"/>
                    <a:sym typeface="Helvetica Neue Medium"/>
                  </a:defRPr>
                </a:pPr>
                <a:r>
                  <a:rPr dirty="0"/>
                  <a:t>0  No evidence of need</a:t>
                </a:r>
              </a:p>
              <a:p>
                <a:pPr algn="l">
                  <a:spcBef>
                    <a:spcPts val="1200"/>
                  </a:spcBef>
                  <a:defRPr sz="2400">
                    <a:solidFill>
                      <a:srgbClr val="4D4D4D"/>
                    </a:solidFill>
                    <a:latin typeface="Helvetica Neue Medium"/>
                    <a:ea typeface="Helvetica Neue Medium"/>
                    <a:cs typeface="Helvetica Neue Medium"/>
                    <a:sym typeface="Helvetica Neue Medium"/>
                  </a:defRPr>
                </a:pPr>
                <a:r>
                  <a:rPr dirty="0"/>
                  <a:t>1  History of possible need, </a:t>
                </a:r>
              </a:p>
              <a:p>
                <a:pPr algn="l">
                  <a:defRPr sz="2400">
                    <a:solidFill>
                      <a:srgbClr val="4D4D4D"/>
                    </a:solidFill>
                    <a:latin typeface="Helvetica Neue Medium"/>
                    <a:ea typeface="Helvetica Neue Medium"/>
                    <a:cs typeface="Helvetica Neue Medium"/>
                    <a:sym typeface="Helvetica Neue Medium"/>
                  </a:defRPr>
                </a:pPr>
                <a:r>
                  <a:rPr dirty="0"/>
                  <a:t>    but not interfering with </a:t>
                </a:r>
              </a:p>
              <a:p>
                <a:pPr algn="l">
                  <a:defRPr sz="2400">
                    <a:solidFill>
                      <a:srgbClr val="4D4D4D"/>
                    </a:solidFill>
                    <a:latin typeface="Helvetica Neue Medium"/>
                    <a:ea typeface="Helvetica Neue Medium"/>
                    <a:cs typeface="Helvetica Neue Medium"/>
                    <a:sym typeface="Helvetica Neue Medium"/>
                  </a:defRPr>
                </a:pPr>
                <a:r>
                  <a:rPr dirty="0"/>
                  <a:t>    functioning</a:t>
                </a:r>
              </a:p>
              <a:p>
                <a:pPr algn="l">
                  <a:spcBef>
                    <a:spcPts val="1200"/>
                  </a:spcBef>
                  <a:defRPr sz="2400">
                    <a:solidFill>
                      <a:schemeClr val="accent5"/>
                    </a:solidFill>
                    <a:latin typeface="Helvetica Neue Medium"/>
                    <a:ea typeface="Helvetica Neue Medium"/>
                    <a:cs typeface="Helvetica Neue Medium"/>
                    <a:sym typeface="Helvetica Neue Medium"/>
                  </a:defRPr>
                </a:pPr>
                <a:r>
                  <a:rPr dirty="0">
                    <a:solidFill>
                      <a:schemeClr val="accent2"/>
                    </a:solidFill>
                  </a:rPr>
                  <a:t>2  Need interferes with </a:t>
                </a:r>
              </a:p>
              <a:p>
                <a:pPr algn="l">
                  <a:defRPr sz="2400">
                    <a:solidFill>
                      <a:schemeClr val="accent5"/>
                    </a:solidFill>
                    <a:latin typeface="Helvetica Neue Medium"/>
                    <a:ea typeface="Helvetica Neue Medium"/>
                    <a:cs typeface="Helvetica Neue Medium"/>
                    <a:sym typeface="Helvetica Neue Medium"/>
                  </a:defRPr>
                </a:pPr>
                <a:r>
                  <a:rPr dirty="0">
                    <a:solidFill>
                      <a:schemeClr val="accent2"/>
                    </a:solidFill>
                  </a:rPr>
                  <a:t>    functioning</a:t>
                </a:r>
              </a:p>
              <a:p>
                <a:pPr algn="l">
                  <a:spcBef>
                    <a:spcPts val="1200"/>
                  </a:spcBef>
                  <a:defRPr sz="2400">
                    <a:solidFill>
                      <a:schemeClr val="accent5"/>
                    </a:solidFill>
                    <a:latin typeface="Helvetica Neue Medium"/>
                    <a:ea typeface="Helvetica Neue Medium"/>
                    <a:cs typeface="Helvetica Neue Medium"/>
                    <a:sym typeface="Helvetica Neue Medium"/>
                  </a:defRPr>
                </a:pPr>
                <a:r>
                  <a:rPr dirty="0">
                    <a:solidFill>
                      <a:schemeClr val="accent2"/>
                    </a:solidFill>
                  </a:rPr>
                  <a:t>3  Need is disabling or </a:t>
                </a:r>
              </a:p>
              <a:p>
                <a:pPr algn="l">
                  <a:defRPr sz="2400">
                    <a:solidFill>
                      <a:schemeClr val="accent5"/>
                    </a:solidFill>
                    <a:latin typeface="Helvetica Neue Medium"/>
                    <a:ea typeface="Helvetica Neue Medium"/>
                    <a:cs typeface="Helvetica Neue Medium"/>
                    <a:sym typeface="Helvetica Neue Medium"/>
                  </a:defRPr>
                </a:pPr>
                <a:r>
                  <a:rPr dirty="0">
                    <a:solidFill>
                      <a:schemeClr val="accent2"/>
                    </a:solidFill>
                  </a:rPr>
                  <a:t>    dangerous</a:t>
                </a:r>
              </a:p>
            </p:txBody>
          </p:sp>
          <p:sp>
            <p:nvSpPr>
              <p:cNvPr id="499" name="What is the intensity of need?"/>
              <p:cNvSpPr txBox="1"/>
              <p:nvPr/>
            </p:nvSpPr>
            <p:spPr>
              <a:xfrm>
                <a:off x="457661" y="1845413"/>
                <a:ext cx="4469250" cy="11993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lgn="l" defTabSz="642937">
                  <a:spcBef>
                    <a:spcPts val="7700"/>
                  </a:spcBef>
                  <a:defRPr sz="3600">
                    <a:solidFill>
                      <a:schemeClr val="accent6">
                        <a:lumOff val="-8741"/>
                      </a:schemeClr>
                    </a:solidFill>
                    <a:latin typeface="Helvetica Neue Medium"/>
                    <a:ea typeface="Helvetica Neue Medium"/>
                    <a:cs typeface="Helvetica Neue Medium"/>
                    <a:sym typeface="Helvetica Neue Medium"/>
                  </a:defRPr>
                </a:lvl1pPr>
              </a:lstStyle>
              <a:p>
                <a:r>
                  <a:rPr>
                    <a:solidFill>
                      <a:schemeClr val="accent4">
                        <a:lumMod val="75000"/>
                      </a:schemeClr>
                    </a:solidFill>
                  </a:rPr>
                  <a:t>What is the intensity of need?</a:t>
                </a:r>
              </a:p>
            </p:txBody>
          </p:sp>
          <p:sp>
            <p:nvSpPr>
              <p:cNvPr id="500" name="Oval"/>
              <p:cNvSpPr/>
              <p:nvPr/>
            </p:nvSpPr>
            <p:spPr>
              <a:xfrm>
                <a:off x="1383017" y="0"/>
                <a:ext cx="2566884" cy="1199389"/>
              </a:xfrm>
              <a:prstGeom prst="ellipse">
                <a:avLst/>
              </a:prstGeom>
              <a:blipFill rotWithShape="1">
                <a:blip r:embed="rId3"/>
                <a:srcRect/>
                <a:tile tx="0" ty="0" sx="100000" sy="100000" flip="none" algn="tl"/>
              </a:blipFill>
              <a:ln w="88900" cap="flat">
                <a:solidFill>
                  <a:srgbClr val="A6AAA9"/>
                </a:solidFill>
                <a:prstDash val="solid"/>
                <a:miter lim="400000"/>
              </a:ln>
              <a:effectLst>
                <a:outerShdw blurRad="25400" dist="25400" dir="2388334" rotWithShape="0">
                  <a:srgbClr val="000000">
                    <a:alpha val="79310"/>
                  </a:srgbClr>
                </a:outerShdw>
              </a:effectLst>
            </p:spPr>
            <p:txBody>
              <a:bodyPr wrap="square" lIns="71437" tIns="71437" rIns="71437" bIns="71437" numCol="1" anchor="ctr">
                <a:noAutofit/>
              </a:bodyPr>
              <a:lstStyle/>
              <a:p>
                <a:pPr>
                  <a:defRPr sz="3200">
                    <a:solidFill>
                      <a:srgbClr val="FFFFFF"/>
                    </a:solidFill>
                  </a:defRPr>
                </a:pPr>
                <a:endParaRPr/>
              </a:p>
            </p:txBody>
          </p:sp>
          <p:sp>
            <p:nvSpPr>
              <p:cNvPr id="501" name="Description"/>
              <p:cNvSpPr txBox="1"/>
              <p:nvPr/>
            </p:nvSpPr>
            <p:spPr>
              <a:xfrm>
                <a:off x="1651360" y="322444"/>
                <a:ext cx="2030199" cy="5545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lvl1pPr>
                  <a:defRPr sz="2600" b="1">
                    <a:solidFill>
                      <a:srgbClr val="FFFFFF"/>
                    </a:solidFill>
                    <a:latin typeface="Helvetica"/>
                    <a:ea typeface="Helvetica"/>
                    <a:cs typeface="Helvetica"/>
                    <a:sym typeface="Helvetica"/>
                  </a:defRPr>
                </a:lvl1pPr>
              </a:lstStyle>
              <a:p>
                <a:r>
                  <a:t>Description</a:t>
                </a:r>
              </a:p>
            </p:txBody>
          </p:sp>
        </p:grpSp>
        <p:grpSp>
          <p:nvGrpSpPr>
            <p:cNvPr id="508" name="Group"/>
            <p:cNvGrpSpPr/>
            <p:nvPr/>
          </p:nvGrpSpPr>
          <p:grpSpPr>
            <a:xfrm>
              <a:off x="7036805" y="1"/>
              <a:ext cx="5332919" cy="8218147"/>
              <a:chOff x="0" y="0"/>
              <a:chExt cx="5332917" cy="8218146"/>
            </a:xfrm>
          </p:grpSpPr>
          <p:sp>
            <p:nvSpPr>
              <p:cNvPr id="503" name="Rounded Rectangle"/>
              <p:cNvSpPr/>
              <p:nvPr/>
            </p:nvSpPr>
            <p:spPr>
              <a:xfrm>
                <a:off x="0" y="599693"/>
                <a:ext cx="5332918" cy="7618454"/>
              </a:xfrm>
              <a:prstGeom prst="roundRect">
                <a:avLst>
                  <a:gd name="adj" fmla="val 5853"/>
                </a:avLst>
              </a:prstGeom>
              <a:solidFill>
                <a:srgbClr val="FFFFFF"/>
              </a:solidFill>
              <a:ln w="88900" cap="flat">
                <a:solidFill>
                  <a:srgbClr val="A6AAA9"/>
                </a:solidFill>
                <a:prstDash val="solid"/>
                <a:miter lim="400000"/>
              </a:ln>
              <a:effectLst/>
            </p:spPr>
            <p:txBody>
              <a:bodyPr wrap="square" lIns="0" tIns="0" rIns="0" bIns="0" numCol="1" anchor="t">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504" name="What is the urgency for intervention?"/>
              <p:cNvSpPr txBox="1"/>
              <p:nvPr/>
            </p:nvSpPr>
            <p:spPr>
              <a:xfrm>
                <a:off x="380922" y="1745805"/>
                <a:ext cx="4571074" cy="13986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lgn="l" defTabSz="642937">
                  <a:spcBef>
                    <a:spcPts val="7700"/>
                  </a:spcBef>
                  <a:defRPr sz="3600">
                    <a:solidFill>
                      <a:schemeClr val="accent6">
                        <a:lumOff val="-8741"/>
                      </a:schemeClr>
                    </a:solidFill>
                    <a:latin typeface="Helvetica Neue Medium"/>
                    <a:ea typeface="Helvetica Neue Medium"/>
                    <a:cs typeface="Helvetica Neue Medium"/>
                    <a:sym typeface="Helvetica Neue Medium"/>
                  </a:defRPr>
                </a:lvl1pPr>
              </a:lstStyle>
              <a:p>
                <a:r>
                  <a:rPr>
                    <a:solidFill>
                      <a:schemeClr val="accent4">
                        <a:lumMod val="75000"/>
                      </a:schemeClr>
                    </a:solidFill>
                  </a:rPr>
                  <a:t>What is the urgency for intervention?</a:t>
                </a:r>
              </a:p>
            </p:txBody>
          </p:sp>
          <p:sp>
            <p:nvSpPr>
              <p:cNvPr id="505" name="0  No action needed…"/>
              <p:cNvSpPr txBox="1"/>
              <p:nvPr/>
            </p:nvSpPr>
            <p:spPr>
              <a:xfrm>
                <a:off x="409210" y="3453055"/>
                <a:ext cx="4519422" cy="38917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a:spcBef>
                    <a:spcPts val="1400"/>
                  </a:spcBef>
                  <a:defRPr sz="2400">
                    <a:solidFill>
                      <a:srgbClr val="4D4D4D"/>
                    </a:solidFill>
                    <a:latin typeface="Helvetica Neue Medium"/>
                    <a:ea typeface="Helvetica Neue Medium"/>
                    <a:cs typeface="Helvetica Neue Medium"/>
                    <a:sym typeface="Helvetica Neue Medium"/>
                  </a:defRPr>
                </a:pPr>
                <a:r>
                  <a:rPr dirty="0"/>
                  <a:t>0  No action needed</a:t>
                </a:r>
              </a:p>
              <a:p>
                <a:pPr algn="l">
                  <a:spcBef>
                    <a:spcPts val="1200"/>
                  </a:spcBef>
                  <a:defRPr sz="2400">
                    <a:solidFill>
                      <a:srgbClr val="4D4D4D"/>
                    </a:solidFill>
                    <a:latin typeface="Helvetica Neue Medium"/>
                    <a:ea typeface="Helvetica Neue Medium"/>
                    <a:cs typeface="Helvetica Neue Medium"/>
                    <a:sym typeface="Helvetica Neue Medium"/>
                  </a:defRPr>
                </a:pPr>
                <a:r>
                  <a:rPr dirty="0"/>
                  <a:t>1  Watchful waiting; </a:t>
                </a:r>
              </a:p>
              <a:p>
                <a:pPr algn="l">
                  <a:defRPr sz="2400">
                    <a:solidFill>
                      <a:srgbClr val="4D4D4D"/>
                    </a:solidFill>
                    <a:latin typeface="Helvetica Neue Medium"/>
                    <a:ea typeface="Helvetica Neue Medium"/>
                    <a:cs typeface="Helvetica Neue Medium"/>
                    <a:sym typeface="Helvetica Neue Medium"/>
                  </a:defRPr>
                </a:pPr>
                <a:r>
                  <a:rPr dirty="0"/>
                  <a:t>    preventive  action</a:t>
                </a:r>
                <a:endParaRPr lang="en-US" dirty="0"/>
              </a:p>
              <a:p>
                <a:pPr algn="l">
                  <a:defRPr sz="2400">
                    <a:solidFill>
                      <a:srgbClr val="4D4D4D"/>
                    </a:solidFill>
                    <a:latin typeface="Helvetica Neue Medium"/>
                    <a:ea typeface="Helvetica Neue Medium"/>
                    <a:cs typeface="Helvetica Neue Medium"/>
                    <a:sym typeface="Helvetica Neue Medium"/>
                  </a:defRPr>
                </a:pPr>
                <a:endParaRPr dirty="0"/>
              </a:p>
              <a:p>
                <a:pPr algn="l">
                  <a:spcBef>
                    <a:spcPts val="1200"/>
                  </a:spcBef>
                  <a:defRPr sz="2400">
                    <a:solidFill>
                      <a:schemeClr val="accent5"/>
                    </a:solidFill>
                    <a:latin typeface="Helvetica Neue Medium"/>
                    <a:ea typeface="Helvetica Neue Medium"/>
                    <a:cs typeface="Helvetica Neue Medium"/>
                    <a:sym typeface="Helvetica Neue Medium"/>
                  </a:defRPr>
                </a:pPr>
                <a:r>
                  <a:rPr dirty="0">
                    <a:solidFill>
                      <a:schemeClr val="accent2"/>
                    </a:solidFill>
                  </a:rPr>
                  <a:t>2  Action or intervention </a:t>
                </a:r>
              </a:p>
              <a:p>
                <a:pPr algn="l">
                  <a:defRPr sz="2400">
                    <a:solidFill>
                      <a:schemeClr val="accent5"/>
                    </a:solidFill>
                    <a:latin typeface="Helvetica Neue Medium"/>
                    <a:ea typeface="Helvetica Neue Medium"/>
                    <a:cs typeface="Helvetica Neue Medium"/>
                    <a:sym typeface="Helvetica Neue Medium"/>
                  </a:defRPr>
                </a:pPr>
                <a:r>
                  <a:rPr dirty="0">
                    <a:solidFill>
                      <a:schemeClr val="accent2"/>
                    </a:solidFill>
                  </a:rPr>
                  <a:t>    required</a:t>
                </a:r>
              </a:p>
              <a:p>
                <a:pPr algn="l">
                  <a:spcBef>
                    <a:spcPts val="1200"/>
                  </a:spcBef>
                  <a:defRPr sz="2400">
                    <a:solidFill>
                      <a:schemeClr val="accent5"/>
                    </a:solidFill>
                    <a:latin typeface="Helvetica Neue Medium"/>
                    <a:ea typeface="Helvetica Neue Medium"/>
                    <a:cs typeface="Helvetica Neue Medium"/>
                    <a:sym typeface="Helvetica Neue Medium"/>
                  </a:defRPr>
                </a:pPr>
                <a:r>
                  <a:rPr dirty="0">
                    <a:solidFill>
                      <a:schemeClr val="accent2"/>
                    </a:solidFill>
                  </a:rPr>
                  <a:t>3  Immediate or intensive </a:t>
                </a:r>
              </a:p>
              <a:p>
                <a:pPr algn="l">
                  <a:defRPr sz="2400">
                    <a:solidFill>
                      <a:schemeClr val="accent5"/>
                    </a:solidFill>
                    <a:latin typeface="Helvetica Neue Medium"/>
                    <a:ea typeface="Helvetica Neue Medium"/>
                    <a:cs typeface="Helvetica Neue Medium"/>
                    <a:sym typeface="Helvetica Neue Medium"/>
                  </a:defRPr>
                </a:pPr>
                <a:r>
                  <a:rPr dirty="0">
                    <a:solidFill>
                      <a:schemeClr val="accent2"/>
                    </a:solidFill>
                  </a:rPr>
                  <a:t>    action required</a:t>
                </a:r>
              </a:p>
            </p:txBody>
          </p:sp>
          <p:sp>
            <p:nvSpPr>
              <p:cNvPr id="506" name="Oval"/>
              <p:cNvSpPr/>
              <p:nvPr/>
            </p:nvSpPr>
            <p:spPr>
              <a:xfrm>
                <a:off x="1357190" y="0"/>
                <a:ext cx="2566884" cy="1199389"/>
              </a:xfrm>
              <a:prstGeom prst="ellipse">
                <a:avLst/>
              </a:prstGeom>
              <a:blipFill rotWithShape="1">
                <a:blip r:embed="rId3"/>
                <a:srcRect/>
                <a:tile tx="0" ty="0" sx="100000" sy="100000" flip="none" algn="tl"/>
              </a:blipFill>
              <a:ln w="88900" cap="flat">
                <a:solidFill>
                  <a:srgbClr val="A6AAA9"/>
                </a:solidFill>
                <a:prstDash val="solid"/>
                <a:miter lim="400000"/>
              </a:ln>
              <a:effectLst>
                <a:outerShdw blurRad="25400" dist="25400" dir="2388334" rotWithShape="0">
                  <a:srgbClr val="000000">
                    <a:alpha val="79310"/>
                  </a:srgbClr>
                </a:outerShdw>
              </a:effectLst>
            </p:spPr>
            <p:txBody>
              <a:bodyPr wrap="square" lIns="71437" tIns="71437" rIns="71437" bIns="71437" numCol="1" anchor="ctr">
                <a:noAutofit/>
              </a:bodyPr>
              <a:lstStyle/>
              <a:p>
                <a:pPr>
                  <a:defRPr sz="3200">
                    <a:solidFill>
                      <a:srgbClr val="FFFFFF"/>
                    </a:solidFill>
                  </a:defRPr>
                </a:pPr>
                <a:endParaRPr/>
              </a:p>
            </p:txBody>
          </p:sp>
          <p:sp>
            <p:nvSpPr>
              <p:cNvPr id="507" name="Action"/>
              <p:cNvSpPr txBox="1"/>
              <p:nvPr/>
            </p:nvSpPr>
            <p:spPr>
              <a:xfrm>
                <a:off x="2027865" y="322443"/>
                <a:ext cx="1225532" cy="5545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lvl1pPr>
                  <a:defRPr sz="2600" b="1">
                    <a:solidFill>
                      <a:srgbClr val="FFFFFF"/>
                    </a:solidFill>
                    <a:latin typeface="Helvetica"/>
                    <a:ea typeface="Helvetica"/>
                    <a:cs typeface="Helvetica"/>
                    <a:sym typeface="Helvetica"/>
                  </a:defRPr>
                </a:lvl1pPr>
              </a:lstStyle>
              <a:p>
                <a:r>
                  <a:t>Action</a:t>
                </a:r>
              </a:p>
            </p:txBody>
          </p:sp>
        </p:grpSp>
      </p:grpSp>
      <p:sp>
        <p:nvSpPr>
          <p:cNvPr id="510" name="What is a Need?"/>
          <p:cNvSpPr txBox="1"/>
          <p:nvPr/>
        </p:nvSpPr>
        <p:spPr>
          <a:xfrm>
            <a:off x="1058006" y="4067639"/>
            <a:ext cx="8182542" cy="6941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457200">
              <a:lnSpc>
                <a:spcPct val="110000"/>
              </a:lnSpc>
              <a:defRPr b="1" spc="0">
                <a:solidFill>
                  <a:srgbClr val="53585F"/>
                </a:solidFill>
                <a:latin typeface="Avenir Next Condensed"/>
                <a:ea typeface="Avenir Next Condensed"/>
                <a:cs typeface="Avenir Next Condensed"/>
                <a:sym typeface="Avenir Next Condensed"/>
              </a:defRPr>
            </a:lvl1pPr>
          </a:lstStyle>
          <a:p>
            <a:r>
              <a:rPr sz="4000" dirty="0">
                <a:latin typeface="+mn-lt"/>
              </a:rPr>
              <a:t>What is a Need?</a:t>
            </a:r>
          </a:p>
        </p:txBody>
      </p:sp>
    </p:spTree>
    <p:extLst>
      <p:ext uri="{BB962C8B-B14F-4D97-AF65-F5344CB8AC3E}">
        <p14:creationId xmlns:p14="http://schemas.microsoft.com/office/powerpoint/2010/main" val="34661099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493"/>
                                        </p:tgtEl>
                                        <p:attrNameLst>
                                          <p:attrName>style.visibility</p:attrName>
                                        </p:attrNameLst>
                                      </p:cBhvr>
                                      <p:to>
                                        <p:strVal val="visible"/>
                                      </p:to>
                                    </p:set>
                                    <p:animEffect transition="in" filter="wipe(left)">
                                      <p:cBhvr>
                                        <p:cTn id="11" dur="1000"/>
                                        <p:tgtEl>
                                          <p:spTgt spid="4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509"/>
                                        </p:tgtEl>
                                        <p:attrNameLst>
                                          <p:attrName>style.visibility</p:attrName>
                                        </p:attrNameLst>
                                      </p:cBhvr>
                                      <p:to>
                                        <p:strVal val="visible"/>
                                      </p:to>
                                    </p:set>
                                    <p:animEffect transition="in" filter="wipe(left)">
                                      <p:cBhvr>
                                        <p:cTn id="16"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advAuto="0"/>
      <p:bldP spid="509" grpId="0" animBg="1" advAuto="0"/>
      <p:bldP spid="510"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C40D-248B-9F42-805A-52D128687043}"/>
              </a:ext>
            </a:extLst>
          </p:cNvPr>
          <p:cNvSpPr>
            <a:spLocks noGrp="1"/>
          </p:cNvSpPr>
          <p:nvPr>
            <p:ph type="title"/>
          </p:nvPr>
        </p:nvSpPr>
        <p:spPr>
          <a:xfrm>
            <a:off x="15518303" y="1270687"/>
            <a:ext cx="8360166" cy="4189513"/>
          </a:xfrm>
        </p:spPr>
        <p:txBody>
          <a:bodyPr/>
          <a:lstStyle/>
          <a:p>
            <a:pPr algn="ctr"/>
            <a:r>
              <a:rPr lang="en-US" dirty="0"/>
              <a:t>Action Levels: </a:t>
            </a:r>
            <a:br>
              <a:rPr lang="en-US" dirty="0"/>
            </a:br>
            <a:r>
              <a:rPr lang="en-US" dirty="0"/>
              <a:t>Needs</a:t>
            </a:r>
          </a:p>
        </p:txBody>
      </p:sp>
      <p:sp>
        <p:nvSpPr>
          <p:cNvPr id="4" name="Shape 26">
            <a:extLst>
              <a:ext uri="{FF2B5EF4-FFF2-40B4-BE49-F238E27FC236}">
                <a16:creationId xmlns:a16="http://schemas.microsoft.com/office/drawing/2014/main" id="{6079EEDF-98FD-1845-92B7-497B04FEB41C}"/>
              </a:ext>
            </a:extLst>
          </p:cNvPr>
          <p:cNvSpPr/>
          <p:nvPr/>
        </p:nvSpPr>
        <p:spPr>
          <a:xfrm>
            <a:off x="3091837" y="11373898"/>
            <a:ext cx="708543" cy="2342102"/>
          </a:xfrm>
          <a:prstGeom prst="rect">
            <a:avLst/>
          </a:prstGeom>
          <a:solidFill>
            <a:srgbClr val="E5E5E5"/>
          </a:solidFill>
          <a:ln w="12700" cap="flat">
            <a:noFill/>
            <a:miter lim="400000"/>
          </a:ln>
          <a:effectLst/>
        </p:spPr>
        <p:txBody>
          <a:bodyPr wrap="square" lIns="0" tIns="0" rIns="0" bIns="0" numCol="1" anchor="t">
            <a:noAutofit/>
          </a:bodyPr>
          <a:lstStyle/>
          <a:p>
            <a:endParaRPr sz="7032"/>
          </a:p>
        </p:txBody>
      </p:sp>
      <p:grpSp>
        <p:nvGrpSpPr>
          <p:cNvPr id="5" name="Group 34">
            <a:extLst>
              <a:ext uri="{FF2B5EF4-FFF2-40B4-BE49-F238E27FC236}">
                <a16:creationId xmlns:a16="http://schemas.microsoft.com/office/drawing/2014/main" id="{E85982D3-1E68-7C4C-9A1C-964C019B0F3D}"/>
              </a:ext>
            </a:extLst>
          </p:cNvPr>
          <p:cNvGrpSpPr/>
          <p:nvPr/>
        </p:nvGrpSpPr>
        <p:grpSpPr>
          <a:xfrm>
            <a:off x="5476514" y="2411809"/>
            <a:ext cx="8303423" cy="1787064"/>
            <a:chOff x="0" y="0"/>
            <a:chExt cx="9156572" cy="1270800"/>
          </a:xfrm>
        </p:grpSpPr>
        <p:grpSp>
          <p:nvGrpSpPr>
            <p:cNvPr id="38" name="Group 30">
              <a:extLst>
                <a:ext uri="{FF2B5EF4-FFF2-40B4-BE49-F238E27FC236}">
                  <a16:creationId xmlns:a16="http://schemas.microsoft.com/office/drawing/2014/main" id="{4C05D911-2A49-C645-B7E1-AFDD5AE37731}"/>
                </a:ext>
              </a:extLst>
            </p:cNvPr>
            <p:cNvGrpSpPr/>
            <p:nvPr/>
          </p:nvGrpSpPr>
          <p:grpSpPr>
            <a:xfrm>
              <a:off x="0" y="0"/>
              <a:ext cx="9156572" cy="1270800"/>
              <a:chOff x="0" y="0"/>
              <a:chExt cx="9156571" cy="1270799"/>
            </a:xfrm>
          </p:grpSpPr>
          <p:sp>
            <p:nvSpPr>
              <p:cNvPr id="42" name="Shape 28">
                <a:extLst>
                  <a:ext uri="{FF2B5EF4-FFF2-40B4-BE49-F238E27FC236}">
                    <a16:creationId xmlns:a16="http://schemas.microsoft.com/office/drawing/2014/main" id="{9493D5B9-A7D5-2848-B474-41AE71F9BEF5}"/>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DA2600"/>
              </a:solidFill>
              <a:ln w="12700" cap="flat">
                <a:noFill/>
                <a:miter lim="400000"/>
              </a:ln>
              <a:effectLst/>
            </p:spPr>
            <p:txBody>
              <a:bodyPr wrap="square" lIns="0" tIns="0" rIns="0" bIns="0" numCol="1" anchor="t">
                <a:noAutofit/>
              </a:bodyPr>
              <a:lstStyle/>
              <a:p>
                <a:endParaRPr sz="7032"/>
              </a:p>
            </p:txBody>
          </p:sp>
          <p:sp>
            <p:nvSpPr>
              <p:cNvPr id="43" name="Shape 29">
                <a:extLst>
                  <a:ext uri="{FF2B5EF4-FFF2-40B4-BE49-F238E27FC236}">
                    <a16:creationId xmlns:a16="http://schemas.microsoft.com/office/drawing/2014/main" id="{1D6DB816-B6ED-884F-B6D8-AD0E721B1508}"/>
                  </a:ext>
                </a:extLst>
              </p:cNvPr>
              <p:cNvSpPr/>
              <p:nvPr/>
            </p:nvSpPr>
            <p:spPr>
              <a:xfrm>
                <a:off x="1114222" y="0"/>
                <a:ext cx="8042349" cy="1270799"/>
              </a:xfrm>
              <a:prstGeom prst="rect">
                <a:avLst/>
              </a:prstGeom>
              <a:solidFill>
                <a:srgbClr val="DA2600"/>
              </a:solidFill>
              <a:ln w="12700" cap="flat">
                <a:noFill/>
                <a:miter lim="400000"/>
              </a:ln>
              <a:effectLst/>
            </p:spPr>
            <p:txBody>
              <a:bodyPr wrap="square" lIns="0" tIns="0" rIns="0" bIns="0" numCol="1" anchor="t">
                <a:noAutofit/>
              </a:bodyPr>
              <a:lstStyle/>
              <a:p>
                <a:endParaRPr sz="7032"/>
              </a:p>
            </p:txBody>
          </p:sp>
        </p:grpSp>
        <p:grpSp>
          <p:nvGrpSpPr>
            <p:cNvPr id="39" name="Group 33">
              <a:extLst>
                <a:ext uri="{FF2B5EF4-FFF2-40B4-BE49-F238E27FC236}">
                  <a16:creationId xmlns:a16="http://schemas.microsoft.com/office/drawing/2014/main" id="{7D11E5D7-E997-9742-802F-F4A43EE0451F}"/>
                </a:ext>
              </a:extLst>
            </p:cNvPr>
            <p:cNvGrpSpPr/>
            <p:nvPr/>
          </p:nvGrpSpPr>
          <p:grpSpPr>
            <a:xfrm>
              <a:off x="519011" y="157797"/>
              <a:ext cx="8197373" cy="955205"/>
              <a:chOff x="0" y="-1"/>
              <a:chExt cx="8197372" cy="955204"/>
            </a:xfrm>
          </p:grpSpPr>
          <p:sp>
            <p:nvSpPr>
              <p:cNvPr id="40" name="Shape 31">
                <a:extLst>
                  <a:ext uri="{FF2B5EF4-FFF2-40B4-BE49-F238E27FC236}">
                    <a16:creationId xmlns:a16="http://schemas.microsoft.com/office/drawing/2014/main" id="{A511C623-6B74-8144-B776-ADF9F658BB49}"/>
                  </a:ext>
                </a:extLst>
              </p:cNvPr>
              <p:cNvSpPr/>
              <p:nvPr/>
            </p:nvSpPr>
            <p:spPr>
              <a:xfrm>
                <a:off x="0" y="444177"/>
                <a:ext cx="8197372" cy="5110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2800" dirty="0">
                    <a:latin typeface="Helvetica Neue" charset="0"/>
                    <a:ea typeface="Helvetica Neue" charset="0"/>
                    <a:cs typeface="Helvetica Neue" charset="0"/>
                  </a:rPr>
                  <a:t>Immediate action/intensive action required.</a:t>
                </a:r>
                <a:endParaRPr sz="2800" dirty="0">
                  <a:latin typeface="Helvetica Neue" charset="0"/>
                  <a:ea typeface="Helvetica Neue" charset="0"/>
                  <a:cs typeface="Helvetica Neue" charset="0"/>
                </a:endParaRPr>
              </a:p>
            </p:txBody>
          </p:sp>
          <p:sp>
            <p:nvSpPr>
              <p:cNvPr id="41" name="Shape 32">
                <a:extLst>
                  <a:ext uri="{FF2B5EF4-FFF2-40B4-BE49-F238E27FC236}">
                    <a16:creationId xmlns:a16="http://schemas.microsoft.com/office/drawing/2014/main" id="{9DD2FF29-418C-4241-AF0A-D8781B7BA14C}"/>
                  </a:ext>
                </a:extLst>
              </p:cNvPr>
              <p:cNvSpPr/>
              <p:nvPr/>
            </p:nvSpPr>
            <p:spPr>
              <a:xfrm>
                <a:off x="0" y="-1"/>
                <a:ext cx="7343900" cy="439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dirty="0">
                    <a:latin typeface="Helvetica Neue Medium" charset="0"/>
                    <a:ea typeface="Helvetica Neue Medium" charset="0"/>
                    <a:cs typeface="Helvetica Neue Medium" charset="0"/>
                  </a:rPr>
                  <a:t>Need is dangerous or disabling</a:t>
                </a:r>
                <a:endParaRPr sz="3600" dirty="0">
                  <a:latin typeface="Helvetica Neue Medium" charset="0"/>
                  <a:ea typeface="Helvetica Neue Medium" charset="0"/>
                  <a:cs typeface="Helvetica Neue Medium" charset="0"/>
                </a:endParaRPr>
              </a:p>
            </p:txBody>
          </p:sp>
        </p:grpSp>
      </p:grpSp>
      <p:grpSp>
        <p:nvGrpSpPr>
          <p:cNvPr id="6" name="Group 48">
            <a:extLst>
              <a:ext uri="{FF2B5EF4-FFF2-40B4-BE49-F238E27FC236}">
                <a16:creationId xmlns:a16="http://schemas.microsoft.com/office/drawing/2014/main" id="{4FF63EF0-EECC-0E41-9B0E-F9AA21F38E77}"/>
              </a:ext>
            </a:extLst>
          </p:cNvPr>
          <p:cNvGrpSpPr/>
          <p:nvPr/>
        </p:nvGrpSpPr>
        <p:grpSpPr>
          <a:xfrm>
            <a:off x="5368258" y="9120945"/>
            <a:ext cx="5731770" cy="1787063"/>
            <a:chOff x="0" y="0"/>
            <a:chExt cx="6832600" cy="1270799"/>
          </a:xfrm>
        </p:grpSpPr>
        <p:grpSp>
          <p:nvGrpSpPr>
            <p:cNvPr id="32" name="Group 44">
              <a:extLst>
                <a:ext uri="{FF2B5EF4-FFF2-40B4-BE49-F238E27FC236}">
                  <a16:creationId xmlns:a16="http://schemas.microsoft.com/office/drawing/2014/main" id="{43BE5FD0-39F6-BD48-A728-B3B0FF513E9E}"/>
                </a:ext>
              </a:extLst>
            </p:cNvPr>
            <p:cNvGrpSpPr/>
            <p:nvPr/>
          </p:nvGrpSpPr>
          <p:grpSpPr>
            <a:xfrm>
              <a:off x="0" y="0"/>
              <a:ext cx="6832600" cy="1270799"/>
              <a:chOff x="0" y="0"/>
              <a:chExt cx="6832599" cy="1270798"/>
            </a:xfrm>
          </p:grpSpPr>
          <p:sp>
            <p:nvSpPr>
              <p:cNvPr id="36" name="Shape 42">
                <a:extLst>
                  <a:ext uri="{FF2B5EF4-FFF2-40B4-BE49-F238E27FC236}">
                    <a16:creationId xmlns:a16="http://schemas.microsoft.com/office/drawing/2014/main" id="{1D610F3E-6788-FA4B-873D-60ABF7CA8367}"/>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079449"/>
              </a:solidFill>
              <a:ln w="12700" cap="flat">
                <a:noFill/>
                <a:miter lim="400000"/>
              </a:ln>
              <a:effectLst/>
            </p:spPr>
            <p:txBody>
              <a:bodyPr wrap="square" lIns="0" tIns="0" rIns="0" bIns="0" numCol="1" anchor="t">
                <a:noAutofit/>
              </a:bodyPr>
              <a:lstStyle/>
              <a:p>
                <a:endParaRPr sz="7032"/>
              </a:p>
            </p:txBody>
          </p:sp>
          <p:sp>
            <p:nvSpPr>
              <p:cNvPr id="37" name="Shape 43">
                <a:extLst>
                  <a:ext uri="{FF2B5EF4-FFF2-40B4-BE49-F238E27FC236}">
                    <a16:creationId xmlns:a16="http://schemas.microsoft.com/office/drawing/2014/main" id="{254328C4-DAD7-0642-91A7-81AB8E364D71}"/>
                  </a:ext>
                </a:extLst>
              </p:cNvPr>
              <p:cNvSpPr/>
              <p:nvPr/>
            </p:nvSpPr>
            <p:spPr>
              <a:xfrm>
                <a:off x="1114223" y="0"/>
                <a:ext cx="5718377" cy="1270799"/>
              </a:xfrm>
              <a:prstGeom prst="rect">
                <a:avLst/>
              </a:prstGeom>
              <a:solidFill>
                <a:srgbClr val="079449"/>
              </a:solidFill>
              <a:ln w="12700" cap="flat">
                <a:noFill/>
                <a:miter lim="400000"/>
              </a:ln>
              <a:effectLst/>
            </p:spPr>
            <p:txBody>
              <a:bodyPr wrap="square" lIns="0" tIns="0" rIns="0" bIns="0" numCol="1" anchor="t">
                <a:noAutofit/>
              </a:bodyPr>
              <a:lstStyle/>
              <a:p>
                <a:endParaRPr sz="7032"/>
              </a:p>
            </p:txBody>
          </p:sp>
        </p:grpSp>
        <p:grpSp>
          <p:nvGrpSpPr>
            <p:cNvPr id="33" name="Group 47">
              <a:extLst>
                <a:ext uri="{FF2B5EF4-FFF2-40B4-BE49-F238E27FC236}">
                  <a16:creationId xmlns:a16="http://schemas.microsoft.com/office/drawing/2014/main" id="{A295F14D-27B2-6846-B3BB-65D7FF01AEF9}"/>
                </a:ext>
              </a:extLst>
            </p:cNvPr>
            <p:cNvGrpSpPr/>
            <p:nvPr/>
          </p:nvGrpSpPr>
          <p:grpSpPr>
            <a:xfrm>
              <a:off x="504833" y="310524"/>
              <a:ext cx="5715001" cy="955204"/>
              <a:chOff x="-14178" y="152726"/>
              <a:chExt cx="5715000" cy="955203"/>
            </a:xfrm>
          </p:grpSpPr>
          <p:sp>
            <p:nvSpPr>
              <p:cNvPr id="34" name="Shape 45">
                <a:extLst>
                  <a:ext uri="{FF2B5EF4-FFF2-40B4-BE49-F238E27FC236}">
                    <a16:creationId xmlns:a16="http://schemas.microsoft.com/office/drawing/2014/main" id="{1E83FF7D-CA89-9145-8DF4-AA44650431A4}"/>
                  </a:ext>
                </a:extLst>
              </p:cNvPr>
              <p:cNvSpPr/>
              <p:nvPr/>
            </p:nvSpPr>
            <p:spPr>
              <a:xfrm>
                <a:off x="-14178" y="596903"/>
                <a:ext cx="5715000" cy="5110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2800" dirty="0">
                    <a:latin typeface="Helvetica Neue" charset="0"/>
                    <a:ea typeface="Helvetica Neue" charset="0"/>
                    <a:cs typeface="Helvetica Neue" charset="0"/>
                  </a:rPr>
                  <a:t>No action needed.</a:t>
                </a:r>
                <a:endParaRPr sz="2800" dirty="0">
                  <a:latin typeface="Helvetica Neue" charset="0"/>
                  <a:ea typeface="Helvetica Neue" charset="0"/>
                  <a:cs typeface="Helvetica Neue" charset="0"/>
                </a:endParaRPr>
              </a:p>
            </p:txBody>
          </p:sp>
          <p:sp>
            <p:nvSpPr>
              <p:cNvPr id="35" name="Shape 46">
                <a:extLst>
                  <a:ext uri="{FF2B5EF4-FFF2-40B4-BE49-F238E27FC236}">
                    <a16:creationId xmlns:a16="http://schemas.microsoft.com/office/drawing/2014/main" id="{5FF913EF-F57E-1641-A9B9-512F1EA5AA96}"/>
                  </a:ext>
                </a:extLst>
              </p:cNvPr>
              <p:cNvSpPr/>
              <p:nvPr/>
            </p:nvSpPr>
            <p:spPr>
              <a:xfrm>
                <a:off x="-14178" y="152726"/>
                <a:ext cx="5715000" cy="381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dirty="0">
                    <a:latin typeface="Helvetica Neue Medium" charset="0"/>
                    <a:ea typeface="Helvetica Neue Medium" charset="0"/>
                    <a:cs typeface="Helvetica Neue Medium" charset="0"/>
                  </a:rPr>
                  <a:t>No Evidence of Need</a:t>
                </a:r>
                <a:endParaRPr sz="3600" dirty="0">
                  <a:latin typeface="Helvetica Neue Medium" charset="0"/>
                  <a:ea typeface="Helvetica Neue Medium" charset="0"/>
                  <a:cs typeface="Helvetica Neue Medium" charset="0"/>
                </a:endParaRPr>
              </a:p>
            </p:txBody>
          </p:sp>
        </p:grpSp>
      </p:grpSp>
      <p:grpSp>
        <p:nvGrpSpPr>
          <p:cNvPr id="7" name="Group 6">
            <a:extLst>
              <a:ext uri="{FF2B5EF4-FFF2-40B4-BE49-F238E27FC236}">
                <a16:creationId xmlns:a16="http://schemas.microsoft.com/office/drawing/2014/main" id="{3D0AF7EC-F621-D349-BC01-27042DD8D278}"/>
              </a:ext>
            </a:extLst>
          </p:cNvPr>
          <p:cNvGrpSpPr/>
          <p:nvPr/>
        </p:nvGrpSpPr>
        <p:grpSpPr>
          <a:xfrm>
            <a:off x="1986382" y="1888604"/>
            <a:ext cx="3490132" cy="9485294"/>
            <a:chOff x="1270000" y="1270000"/>
            <a:chExt cx="2481872" cy="6745098"/>
          </a:xfrm>
        </p:grpSpPr>
        <p:sp>
          <p:nvSpPr>
            <p:cNvPr id="30" name="Shape 20">
              <a:extLst>
                <a:ext uri="{FF2B5EF4-FFF2-40B4-BE49-F238E27FC236}">
                  <a16:creationId xmlns:a16="http://schemas.microsoft.com/office/drawing/2014/main" id="{20D6FC81-E77A-FA47-8E24-5D58BCA31CA4}"/>
                </a:ext>
              </a:extLst>
            </p:cNvPr>
            <p:cNvSpPr/>
            <p:nvPr/>
          </p:nvSpPr>
          <p:spPr>
            <a:xfrm>
              <a:off x="1270000" y="1270000"/>
              <a:ext cx="2481872" cy="5079603"/>
            </a:xfrm>
            <a:custGeom>
              <a:avLst/>
              <a:gdLst/>
              <a:ahLst/>
              <a:cxnLst>
                <a:cxn ang="0">
                  <a:pos x="wd2" y="hd2"/>
                </a:cxn>
                <a:cxn ang="5400000">
                  <a:pos x="wd2" y="hd2"/>
                </a:cxn>
                <a:cxn ang="10800000">
                  <a:pos x="wd2" y="hd2"/>
                </a:cxn>
                <a:cxn ang="16200000">
                  <a:pos x="wd2" y="hd2"/>
                </a:cxn>
              </a:cxnLst>
              <a:rect l="0" t="0" r="r" b="b"/>
              <a:pathLst>
                <a:path w="21581" h="21600" extrusionOk="0">
                  <a:moveTo>
                    <a:pt x="2551" y="0"/>
                  </a:moveTo>
                  <a:cubicBezTo>
                    <a:pt x="2183" y="0"/>
                    <a:pt x="1907" y="0"/>
                    <a:pt x="1673" y="8"/>
                  </a:cubicBezTo>
                  <a:cubicBezTo>
                    <a:pt x="1439" y="16"/>
                    <a:pt x="1248" y="32"/>
                    <a:pt x="1052" y="62"/>
                  </a:cubicBezTo>
                  <a:cubicBezTo>
                    <a:pt x="836" y="101"/>
                    <a:pt x="643" y="162"/>
                    <a:pt x="484" y="239"/>
                  </a:cubicBezTo>
                  <a:cubicBezTo>
                    <a:pt x="325" y="317"/>
                    <a:pt x="201" y="411"/>
                    <a:pt x="122" y="517"/>
                  </a:cubicBezTo>
                  <a:cubicBezTo>
                    <a:pt x="59" y="614"/>
                    <a:pt x="29" y="707"/>
                    <a:pt x="14" y="822"/>
                  </a:cubicBezTo>
                  <a:cubicBezTo>
                    <a:pt x="-1" y="936"/>
                    <a:pt x="0" y="1071"/>
                    <a:pt x="0" y="1250"/>
                  </a:cubicBezTo>
                  <a:lnTo>
                    <a:pt x="0" y="20345"/>
                  </a:lnTo>
                  <a:cubicBezTo>
                    <a:pt x="0" y="20527"/>
                    <a:pt x="-1" y="20663"/>
                    <a:pt x="14" y="20778"/>
                  </a:cubicBezTo>
                  <a:cubicBezTo>
                    <a:pt x="29" y="20893"/>
                    <a:pt x="59" y="20986"/>
                    <a:pt x="122" y="21083"/>
                  </a:cubicBezTo>
                  <a:cubicBezTo>
                    <a:pt x="201" y="21189"/>
                    <a:pt x="325" y="21283"/>
                    <a:pt x="484" y="21361"/>
                  </a:cubicBezTo>
                  <a:cubicBezTo>
                    <a:pt x="643" y="21438"/>
                    <a:pt x="836" y="21499"/>
                    <a:pt x="1052" y="21538"/>
                  </a:cubicBezTo>
                  <a:cubicBezTo>
                    <a:pt x="1249" y="21568"/>
                    <a:pt x="1441" y="21584"/>
                    <a:pt x="1675" y="21592"/>
                  </a:cubicBezTo>
                  <a:cubicBezTo>
                    <a:pt x="1909" y="21600"/>
                    <a:pt x="2184" y="21600"/>
                    <a:pt x="2551" y="21600"/>
                  </a:cubicBezTo>
                  <a:lnTo>
                    <a:pt x="14502" y="21600"/>
                  </a:lnTo>
                  <a:cubicBezTo>
                    <a:pt x="14874" y="21600"/>
                    <a:pt x="15153" y="21600"/>
                    <a:pt x="15388" y="21592"/>
                  </a:cubicBezTo>
                  <a:cubicBezTo>
                    <a:pt x="15623" y="21584"/>
                    <a:pt x="15814" y="21568"/>
                    <a:pt x="16012" y="21538"/>
                  </a:cubicBezTo>
                  <a:cubicBezTo>
                    <a:pt x="16228" y="21499"/>
                    <a:pt x="16421" y="21438"/>
                    <a:pt x="16580" y="21361"/>
                  </a:cubicBezTo>
                  <a:cubicBezTo>
                    <a:pt x="16739" y="21283"/>
                    <a:pt x="16863" y="21189"/>
                    <a:pt x="16942" y="21083"/>
                  </a:cubicBezTo>
                  <a:cubicBezTo>
                    <a:pt x="17004" y="20986"/>
                    <a:pt x="17035" y="20893"/>
                    <a:pt x="17050" y="20778"/>
                  </a:cubicBezTo>
                  <a:cubicBezTo>
                    <a:pt x="17065" y="20664"/>
                    <a:pt x="17064" y="20529"/>
                    <a:pt x="17064" y="20350"/>
                  </a:cubicBezTo>
                  <a:lnTo>
                    <a:pt x="17064" y="1255"/>
                  </a:lnTo>
                  <a:cubicBezTo>
                    <a:pt x="17064" y="1073"/>
                    <a:pt x="17065" y="937"/>
                    <a:pt x="17050" y="822"/>
                  </a:cubicBezTo>
                  <a:cubicBezTo>
                    <a:pt x="17035" y="707"/>
                    <a:pt x="17004" y="614"/>
                    <a:pt x="16942" y="517"/>
                  </a:cubicBezTo>
                  <a:cubicBezTo>
                    <a:pt x="16863" y="411"/>
                    <a:pt x="16739" y="317"/>
                    <a:pt x="16580" y="239"/>
                  </a:cubicBezTo>
                  <a:cubicBezTo>
                    <a:pt x="16421" y="162"/>
                    <a:pt x="16228" y="101"/>
                    <a:pt x="16012" y="62"/>
                  </a:cubicBezTo>
                  <a:cubicBezTo>
                    <a:pt x="15814" y="32"/>
                    <a:pt x="15623" y="16"/>
                    <a:pt x="15389" y="8"/>
                  </a:cubicBezTo>
                  <a:cubicBezTo>
                    <a:pt x="15155" y="0"/>
                    <a:pt x="14879" y="0"/>
                    <a:pt x="14513" y="0"/>
                  </a:cubicBezTo>
                  <a:lnTo>
                    <a:pt x="2561" y="0"/>
                  </a:lnTo>
                  <a:lnTo>
                    <a:pt x="2551" y="0"/>
                  </a:lnTo>
                  <a:close/>
                  <a:moveTo>
                    <a:pt x="8529" y="780"/>
                  </a:moveTo>
                  <a:cubicBezTo>
                    <a:pt x="10161" y="780"/>
                    <a:pt x="11796" y="1083"/>
                    <a:pt x="13041" y="1692"/>
                  </a:cubicBezTo>
                  <a:cubicBezTo>
                    <a:pt x="15531" y="2910"/>
                    <a:pt x="15531" y="4884"/>
                    <a:pt x="13041" y="6102"/>
                  </a:cubicBezTo>
                  <a:cubicBezTo>
                    <a:pt x="10551" y="7319"/>
                    <a:pt x="6513" y="7319"/>
                    <a:pt x="4023" y="6102"/>
                  </a:cubicBezTo>
                  <a:cubicBezTo>
                    <a:pt x="1532" y="4884"/>
                    <a:pt x="1532" y="2910"/>
                    <a:pt x="4023" y="1692"/>
                  </a:cubicBezTo>
                  <a:cubicBezTo>
                    <a:pt x="5268" y="1083"/>
                    <a:pt x="6897" y="780"/>
                    <a:pt x="8529" y="780"/>
                  </a:cubicBezTo>
                  <a:close/>
                  <a:moveTo>
                    <a:pt x="17840" y="1320"/>
                  </a:moveTo>
                  <a:lnTo>
                    <a:pt x="17840" y="6931"/>
                  </a:lnTo>
                  <a:lnTo>
                    <a:pt x="18626" y="6931"/>
                  </a:lnTo>
                  <a:cubicBezTo>
                    <a:pt x="18822" y="6928"/>
                    <a:pt x="18972" y="6928"/>
                    <a:pt x="19099" y="6925"/>
                  </a:cubicBezTo>
                  <a:cubicBezTo>
                    <a:pt x="19225" y="6923"/>
                    <a:pt x="19330" y="6917"/>
                    <a:pt x="19439" y="6905"/>
                  </a:cubicBezTo>
                  <a:cubicBezTo>
                    <a:pt x="19560" y="6891"/>
                    <a:pt x="19670" y="6859"/>
                    <a:pt x="19758" y="6816"/>
                  </a:cubicBezTo>
                  <a:cubicBezTo>
                    <a:pt x="19851" y="6771"/>
                    <a:pt x="19915" y="6715"/>
                    <a:pt x="19939" y="6653"/>
                  </a:cubicBezTo>
                  <a:cubicBezTo>
                    <a:pt x="19958" y="6597"/>
                    <a:pt x="19978" y="6542"/>
                    <a:pt x="19997" y="6486"/>
                  </a:cubicBezTo>
                  <a:cubicBezTo>
                    <a:pt x="20530" y="4997"/>
                    <a:pt x="21057" y="3505"/>
                    <a:pt x="21565" y="2014"/>
                  </a:cubicBezTo>
                  <a:cubicBezTo>
                    <a:pt x="21599" y="1915"/>
                    <a:pt x="21575" y="1814"/>
                    <a:pt x="21507" y="1720"/>
                  </a:cubicBezTo>
                  <a:cubicBezTo>
                    <a:pt x="21451" y="1644"/>
                    <a:pt x="21365" y="1573"/>
                    <a:pt x="21246" y="1515"/>
                  </a:cubicBezTo>
                  <a:cubicBezTo>
                    <a:pt x="21072" y="1430"/>
                    <a:pt x="20846" y="1378"/>
                    <a:pt x="20609" y="1349"/>
                  </a:cubicBezTo>
                  <a:cubicBezTo>
                    <a:pt x="20466" y="1331"/>
                    <a:pt x="20320" y="1321"/>
                    <a:pt x="20173" y="1320"/>
                  </a:cubicBezTo>
                  <a:lnTo>
                    <a:pt x="20167" y="1320"/>
                  </a:lnTo>
                  <a:lnTo>
                    <a:pt x="17840" y="1320"/>
                  </a:lnTo>
                  <a:close/>
                  <a:moveTo>
                    <a:pt x="8529" y="7682"/>
                  </a:moveTo>
                  <a:cubicBezTo>
                    <a:pt x="10161" y="7682"/>
                    <a:pt x="11796" y="7985"/>
                    <a:pt x="13041" y="8594"/>
                  </a:cubicBezTo>
                  <a:cubicBezTo>
                    <a:pt x="15531" y="9812"/>
                    <a:pt x="15531" y="11786"/>
                    <a:pt x="13041" y="13004"/>
                  </a:cubicBezTo>
                  <a:cubicBezTo>
                    <a:pt x="10551" y="14221"/>
                    <a:pt x="6513" y="14221"/>
                    <a:pt x="4023" y="13004"/>
                  </a:cubicBezTo>
                  <a:cubicBezTo>
                    <a:pt x="1532" y="11786"/>
                    <a:pt x="1532" y="9812"/>
                    <a:pt x="4023" y="8594"/>
                  </a:cubicBezTo>
                  <a:cubicBezTo>
                    <a:pt x="5268" y="7985"/>
                    <a:pt x="6897" y="7682"/>
                    <a:pt x="8529" y="7682"/>
                  </a:cubicBezTo>
                  <a:close/>
                  <a:moveTo>
                    <a:pt x="17840" y="7996"/>
                  </a:moveTo>
                  <a:lnTo>
                    <a:pt x="17840" y="13604"/>
                  </a:lnTo>
                  <a:lnTo>
                    <a:pt x="18626" y="13604"/>
                  </a:lnTo>
                  <a:cubicBezTo>
                    <a:pt x="18822" y="13601"/>
                    <a:pt x="18972" y="13601"/>
                    <a:pt x="19099" y="13599"/>
                  </a:cubicBezTo>
                  <a:cubicBezTo>
                    <a:pt x="19225" y="13596"/>
                    <a:pt x="19330" y="13591"/>
                    <a:pt x="19439" y="13578"/>
                  </a:cubicBezTo>
                  <a:cubicBezTo>
                    <a:pt x="19560" y="13564"/>
                    <a:pt x="19670" y="13535"/>
                    <a:pt x="19758" y="13492"/>
                  </a:cubicBezTo>
                  <a:cubicBezTo>
                    <a:pt x="19851" y="13447"/>
                    <a:pt x="19915" y="13389"/>
                    <a:pt x="19939" y="13326"/>
                  </a:cubicBezTo>
                  <a:cubicBezTo>
                    <a:pt x="19958" y="13271"/>
                    <a:pt x="19978" y="13217"/>
                    <a:pt x="19997" y="13162"/>
                  </a:cubicBezTo>
                  <a:cubicBezTo>
                    <a:pt x="20530" y="11673"/>
                    <a:pt x="21057" y="10181"/>
                    <a:pt x="21565" y="8690"/>
                  </a:cubicBezTo>
                  <a:cubicBezTo>
                    <a:pt x="21599" y="8590"/>
                    <a:pt x="21575" y="8490"/>
                    <a:pt x="21507" y="8396"/>
                  </a:cubicBezTo>
                  <a:cubicBezTo>
                    <a:pt x="21451" y="8320"/>
                    <a:pt x="21365" y="8249"/>
                    <a:pt x="21246" y="8191"/>
                  </a:cubicBezTo>
                  <a:cubicBezTo>
                    <a:pt x="21072" y="8106"/>
                    <a:pt x="20846" y="8054"/>
                    <a:pt x="20609" y="8025"/>
                  </a:cubicBezTo>
                  <a:cubicBezTo>
                    <a:pt x="20466" y="8007"/>
                    <a:pt x="20320" y="7997"/>
                    <a:pt x="20173" y="7996"/>
                  </a:cubicBezTo>
                  <a:lnTo>
                    <a:pt x="20167" y="7996"/>
                  </a:lnTo>
                  <a:lnTo>
                    <a:pt x="17840" y="7996"/>
                  </a:lnTo>
                  <a:close/>
                  <a:moveTo>
                    <a:pt x="8529" y="14584"/>
                  </a:moveTo>
                  <a:cubicBezTo>
                    <a:pt x="10161" y="14584"/>
                    <a:pt x="11796" y="14887"/>
                    <a:pt x="13041" y="15496"/>
                  </a:cubicBezTo>
                  <a:cubicBezTo>
                    <a:pt x="15531" y="16714"/>
                    <a:pt x="15531" y="18688"/>
                    <a:pt x="13041" y="19906"/>
                  </a:cubicBezTo>
                  <a:cubicBezTo>
                    <a:pt x="10551" y="21123"/>
                    <a:pt x="6513" y="21123"/>
                    <a:pt x="4023" y="19906"/>
                  </a:cubicBezTo>
                  <a:cubicBezTo>
                    <a:pt x="1532" y="18688"/>
                    <a:pt x="1532" y="16714"/>
                    <a:pt x="4023" y="15496"/>
                  </a:cubicBezTo>
                  <a:cubicBezTo>
                    <a:pt x="5268" y="14887"/>
                    <a:pt x="6897" y="14584"/>
                    <a:pt x="8529" y="14584"/>
                  </a:cubicBezTo>
                  <a:close/>
                  <a:moveTo>
                    <a:pt x="17840" y="14669"/>
                  </a:moveTo>
                  <a:lnTo>
                    <a:pt x="17840" y="20280"/>
                  </a:lnTo>
                  <a:lnTo>
                    <a:pt x="18626" y="20280"/>
                  </a:lnTo>
                  <a:cubicBezTo>
                    <a:pt x="18822" y="20277"/>
                    <a:pt x="18972" y="20277"/>
                    <a:pt x="19099" y="20275"/>
                  </a:cubicBezTo>
                  <a:cubicBezTo>
                    <a:pt x="19225" y="20272"/>
                    <a:pt x="19330" y="20267"/>
                    <a:pt x="19439" y="20254"/>
                  </a:cubicBezTo>
                  <a:cubicBezTo>
                    <a:pt x="19560" y="20240"/>
                    <a:pt x="19670" y="20211"/>
                    <a:pt x="19758" y="20168"/>
                  </a:cubicBezTo>
                  <a:cubicBezTo>
                    <a:pt x="19851" y="20123"/>
                    <a:pt x="19915" y="20065"/>
                    <a:pt x="19939" y="20002"/>
                  </a:cubicBezTo>
                  <a:cubicBezTo>
                    <a:pt x="19958" y="19946"/>
                    <a:pt x="19978" y="19891"/>
                    <a:pt x="19997" y="19836"/>
                  </a:cubicBezTo>
                  <a:cubicBezTo>
                    <a:pt x="20530" y="18346"/>
                    <a:pt x="21057" y="16857"/>
                    <a:pt x="21565" y="15366"/>
                  </a:cubicBezTo>
                  <a:cubicBezTo>
                    <a:pt x="21599" y="15266"/>
                    <a:pt x="21575" y="15163"/>
                    <a:pt x="21507" y="15070"/>
                  </a:cubicBezTo>
                  <a:cubicBezTo>
                    <a:pt x="21451" y="14993"/>
                    <a:pt x="21365" y="14925"/>
                    <a:pt x="21246" y="14867"/>
                  </a:cubicBezTo>
                  <a:cubicBezTo>
                    <a:pt x="21072" y="14782"/>
                    <a:pt x="20847" y="14728"/>
                    <a:pt x="20609" y="14698"/>
                  </a:cubicBezTo>
                  <a:cubicBezTo>
                    <a:pt x="20466" y="14680"/>
                    <a:pt x="20319" y="14671"/>
                    <a:pt x="20173" y="14669"/>
                  </a:cubicBezTo>
                  <a:lnTo>
                    <a:pt x="20167" y="14669"/>
                  </a:lnTo>
                  <a:lnTo>
                    <a:pt x="17840" y="14669"/>
                  </a:lnTo>
                  <a:close/>
                </a:path>
              </a:pathLst>
            </a:custGeom>
            <a:solidFill>
              <a:srgbClr val="B9B9B9"/>
            </a:solidFill>
            <a:ln w="12700" cap="flat">
              <a:noFill/>
              <a:miter lim="400000"/>
            </a:ln>
            <a:effectLst/>
          </p:spPr>
          <p:txBody>
            <a:bodyPr wrap="square" lIns="0" tIns="0" rIns="0" bIns="0" numCol="1" anchor="t">
              <a:noAutofit/>
            </a:bodyPr>
            <a:lstStyle/>
            <a:p>
              <a:endParaRPr sz="7032"/>
            </a:p>
          </p:txBody>
        </p:sp>
        <p:sp>
          <p:nvSpPr>
            <p:cNvPr id="31" name="Shape 20">
              <a:extLst>
                <a:ext uri="{FF2B5EF4-FFF2-40B4-BE49-F238E27FC236}">
                  <a16:creationId xmlns:a16="http://schemas.microsoft.com/office/drawing/2014/main" id="{0DDCAF77-14F8-E646-B767-B793203FA834}"/>
                </a:ext>
              </a:extLst>
            </p:cNvPr>
            <p:cNvSpPr/>
            <p:nvPr/>
          </p:nvSpPr>
          <p:spPr>
            <a:xfrm>
              <a:off x="1270000" y="2935495"/>
              <a:ext cx="2481872" cy="5079603"/>
            </a:xfrm>
            <a:custGeom>
              <a:avLst/>
              <a:gdLst/>
              <a:ahLst/>
              <a:cxnLst>
                <a:cxn ang="0">
                  <a:pos x="wd2" y="hd2"/>
                </a:cxn>
                <a:cxn ang="5400000">
                  <a:pos x="wd2" y="hd2"/>
                </a:cxn>
                <a:cxn ang="10800000">
                  <a:pos x="wd2" y="hd2"/>
                </a:cxn>
                <a:cxn ang="16200000">
                  <a:pos x="wd2" y="hd2"/>
                </a:cxn>
              </a:cxnLst>
              <a:rect l="0" t="0" r="r" b="b"/>
              <a:pathLst>
                <a:path w="21581" h="21600" extrusionOk="0">
                  <a:moveTo>
                    <a:pt x="2551" y="0"/>
                  </a:moveTo>
                  <a:cubicBezTo>
                    <a:pt x="2183" y="0"/>
                    <a:pt x="1907" y="0"/>
                    <a:pt x="1673" y="8"/>
                  </a:cubicBezTo>
                  <a:cubicBezTo>
                    <a:pt x="1439" y="16"/>
                    <a:pt x="1248" y="32"/>
                    <a:pt x="1052" y="62"/>
                  </a:cubicBezTo>
                  <a:cubicBezTo>
                    <a:pt x="836" y="101"/>
                    <a:pt x="643" y="162"/>
                    <a:pt x="484" y="239"/>
                  </a:cubicBezTo>
                  <a:cubicBezTo>
                    <a:pt x="325" y="317"/>
                    <a:pt x="201" y="411"/>
                    <a:pt x="122" y="517"/>
                  </a:cubicBezTo>
                  <a:cubicBezTo>
                    <a:pt x="59" y="614"/>
                    <a:pt x="29" y="707"/>
                    <a:pt x="14" y="822"/>
                  </a:cubicBezTo>
                  <a:cubicBezTo>
                    <a:pt x="-1" y="936"/>
                    <a:pt x="0" y="1071"/>
                    <a:pt x="0" y="1250"/>
                  </a:cubicBezTo>
                  <a:lnTo>
                    <a:pt x="0" y="20345"/>
                  </a:lnTo>
                  <a:cubicBezTo>
                    <a:pt x="0" y="20527"/>
                    <a:pt x="-1" y="20663"/>
                    <a:pt x="14" y="20778"/>
                  </a:cubicBezTo>
                  <a:cubicBezTo>
                    <a:pt x="29" y="20893"/>
                    <a:pt x="59" y="20986"/>
                    <a:pt x="122" y="21083"/>
                  </a:cubicBezTo>
                  <a:cubicBezTo>
                    <a:pt x="201" y="21189"/>
                    <a:pt x="325" y="21283"/>
                    <a:pt x="484" y="21361"/>
                  </a:cubicBezTo>
                  <a:cubicBezTo>
                    <a:pt x="643" y="21438"/>
                    <a:pt x="836" y="21499"/>
                    <a:pt x="1052" y="21538"/>
                  </a:cubicBezTo>
                  <a:cubicBezTo>
                    <a:pt x="1249" y="21568"/>
                    <a:pt x="1441" y="21584"/>
                    <a:pt x="1675" y="21592"/>
                  </a:cubicBezTo>
                  <a:cubicBezTo>
                    <a:pt x="1909" y="21600"/>
                    <a:pt x="2184" y="21600"/>
                    <a:pt x="2551" y="21600"/>
                  </a:cubicBezTo>
                  <a:lnTo>
                    <a:pt x="14502" y="21600"/>
                  </a:lnTo>
                  <a:cubicBezTo>
                    <a:pt x="14874" y="21600"/>
                    <a:pt x="15153" y="21600"/>
                    <a:pt x="15388" y="21592"/>
                  </a:cubicBezTo>
                  <a:cubicBezTo>
                    <a:pt x="15623" y="21584"/>
                    <a:pt x="15814" y="21568"/>
                    <a:pt x="16012" y="21538"/>
                  </a:cubicBezTo>
                  <a:cubicBezTo>
                    <a:pt x="16228" y="21499"/>
                    <a:pt x="16421" y="21438"/>
                    <a:pt x="16580" y="21361"/>
                  </a:cubicBezTo>
                  <a:cubicBezTo>
                    <a:pt x="16739" y="21283"/>
                    <a:pt x="16863" y="21189"/>
                    <a:pt x="16942" y="21083"/>
                  </a:cubicBezTo>
                  <a:cubicBezTo>
                    <a:pt x="17004" y="20986"/>
                    <a:pt x="17035" y="20893"/>
                    <a:pt x="17050" y="20778"/>
                  </a:cubicBezTo>
                  <a:cubicBezTo>
                    <a:pt x="17065" y="20664"/>
                    <a:pt x="17064" y="20529"/>
                    <a:pt x="17064" y="20350"/>
                  </a:cubicBezTo>
                  <a:lnTo>
                    <a:pt x="17064" y="1255"/>
                  </a:lnTo>
                  <a:cubicBezTo>
                    <a:pt x="17064" y="1073"/>
                    <a:pt x="17065" y="937"/>
                    <a:pt x="17050" y="822"/>
                  </a:cubicBezTo>
                  <a:cubicBezTo>
                    <a:pt x="17035" y="707"/>
                    <a:pt x="17004" y="614"/>
                    <a:pt x="16942" y="517"/>
                  </a:cubicBezTo>
                  <a:cubicBezTo>
                    <a:pt x="16863" y="411"/>
                    <a:pt x="16739" y="317"/>
                    <a:pt x="16580" y="239"/>
                  </a:cubicBezTo>
                  <a:cubicBezTo>
                    <a:pt x="16421" y="162"/>
                    <a:pt x="16228" y="101"/>
                    <a:pt x="16012" y="62"/>
                  </a:cubicBezTo>
                  <a:cubicBezTo>
                    <a:pt x="15814" y="32"/>
                    <a:pt x="15623" y="16"/>
                    <a:pt x="15389" y="8"/>
                  </a:cubicBezTo>
                  <a:cubicBezTo>
                    <a:pt x="15155" y="0"/>
                    <a:pt x="14879" y="0"/>
                    <a:pt x="14513" y="0"/>
                  </a:cubicBezTo>
                  <a:lnTo>
                    <a:pt x="2561" y="0"/>
                  </a:lnTo>
                  <a:lnTo>
                    <a:pt x="2551" y="0"/>
                  </a:lnTo>
                  <a:close/>
                  <a:moveTo>
                    <a:pt x="8529" y="780"/>
                  </a:moveTo>
                  <a:cubicBezTo>
                    <a:pt x="10161" y="780"/>
                    <a:pt x="11796" y="1083"/>
                    <a:pt x="13041" y="1692"/>
                  </a:cubicBezTo>
                  <a:cubicBezTo>
                    <a:pt x="15531" y="2910"/>
                    <a:pt x="15531" y="4884"/>
                    <a:pt x="13041" y="6102"/>
                  </a:cubicBezTo>
                  <a:cubicBezTo>
                    <a:pt x="10551" y="7319"/>
                    <a:pt x="6513" y="7319"/>
                    <a:pt x="4023" y="6102"/>
                  </a:cubicBezTo>
                  <a:cubicBezTo>
                    <a:pt x="1532" y="4884"/>
                    <a:pt x="1532" y="2910"/>
                    <a:pt x="4023" y="1692"/>
                  </a:cubicBezTo>
                  <a:cubicBezTo>
                    <a:pt x="5268" y="1083"/>
                    <a:pt x="6897" y="780"/>
                    <a:pt x="8529" y="780"/>
                  </a:cubicBezTo>
                  <a:close/>
                  <a:moveTo>
                    <a:pt x="17840" y="1320"/>
                  </a:moveTo>
                  <a:lnTo>
                    <a:pt x="17840" y="6931"/>
                  </a:lnTo>
                  <a:lnTo>
                    <a:pt x="18626" y="6931"/>
                  </a:lnTo>
                  <a:cubicBezTo>
                    <a:pt x="18822" y="6928"/>
                    <a:pt x="18972" y="6928"/>
                    <a:pt x="19099" y="6925"/>
                  </a:cubicBezTo>
                  <a:cubicBezTo>
                    <a:pt x="19225" y="6923"/>
                    <a:pt x="19330" y="6917"/>
                    <a:pt x="19439" y="6905"/>
                  </a:cubicBezTo>
                  <a:cubicBezTo>
                    <a:pt x="19560" y="6891"/>
                    <a:pt x="19670" y="6859"/>
                    <a:pt x="19758" y="6816"/>
                  </a:cubicBezTo>
                  <a:cubicBezTo>
                    <a:pt x="19851" y="6771"/>
                    <a:pt x="19915" y="6715"/>
                    <a:pt x="19939" y="6653"/>
                  </a:cubicBezTo>
                  <a:cubicBezTo>
                    <a:pt x="19958" y="6597"/>
                    <a:pt x="19978" y="6542"/>
                    <a:pt x="19997" y="6486"/>
                  </a:cubicBezTo>
                  <a:cubicBezTo>
                    <a:pt x="20530" y="4997"/>
                    <a:pt x="21057" y="3505"/>
                    <a:pt x="21565" y="2014"/>
                  </a:cubicBezTo>
                  <a:cubicBezTo>
                    <a:pt x="21599" y="1915"/>
                    <a:pt x="21575" y="1814"/>
                    <a:pt x="21507" y="1720"/>
                  </a:cubicBezTo>
                  <a:cubicBezTo>
                    <a:pt x="21451" y="1644"/>
                    <a:pt x="21365" y="1573"/>
                    <a:pt x="21246" y="1515"/>
                  </a:cubicBezTo>
                  <a:cubicBezTo>
                    <a:pt x="21072" y="1430"/>
                    <a:pt x="20846" y="1378"/>
                    <a:pt x="20609" y="1349"/>
                  </a:cubicBezTo>
                  <a:cubicBezTo>
                    <a:pt x="20466" y="1331"/>
                    <a:pt x="20320" y="1321"/>
                    <a:pt x="20173" y="1320"/>
                  </a:cubicBezTo>
                  <a:lnTo>
                    <a:pt x="20167" y="1320"/>
                  </a:lnTo>
                  <a:lnTo>
                    <a:pt x="17840" y="1320"/>
                  </a:lnTo>
                  <a:close/>
                  <a:moveTo>
                    <a:pt x="8529" y="7682"/>
                  </a:moveTo>
                  <a:cubicBezTo>
                    <a:pt x="10161" y="7682"/>
                    <a:pt x="11796" y="7985"/>
                    <a:pt x="13041" y="8594"/>
                  </a:cubicBezTo>
                  <a:cubicBezTo>
                    <a:pt x="15531" y="9812"/>
                    <a:pt x="15531" y="11786"/>
                    <a:pt x="13041" y="13004"/>
                  </a:cubicBezTo>
                  <a:cubicBezTo>
                    <a:pt x="10551" y="14221"/>
                    <a:pt x="6513" y="14221"/>
                    <a:pt x="4023" y="13004"/>
                  </a:cubicBezTo>
                  <a:cubicBezTo>
                    <a:pt x="1532" y="11786"/>
                    <a:pt x="1532" y="9812"/>
                    <a:pt x="4023" y="8594"/>
                  </a:cubicBezTo>
                  <a:cubicBezTo>
                    <a:pt x="5268" y="7985"/>
                    <a:pt x="6897" y="7682"/>
                    <a:pt x="8529" y="7682"/>
                  </a:cubicBezTo>
                  <a:close/>
                  <a:moveTo>
                    <a:pt x="17840" y="7996"/>
                  </a:moveTo>
                  <a:lnTo>
                    <a:pt x="17840" y="13604"/>
                  </a:lnTo>
                  <a:lnTo>
                    <a:pt x="18626" y="13604"/>
                  </a:lnTo>
                  <a:cubicBezTo>
                    <a:pt x="18822" y="13601"/>
                    <a:pt x="18972" y="13601"/>
                    <a:pt x="19099" y="13599"/>
                  </a:cubicBezTo>
                  <a:cubicBezTo>
                    <a:pt x="19225" y="13596"/>
                    <a:pt x="19330" y="13591"/>
                    <a:pt x="19439" y="13578"/>
                  </a:cubicBezTo>
                  <a:cubicBezTo>
                    <a:pt x="19560" y="13564"/>
                    <a:pt x="19670" y="13535"/>
                    <a:pt x="19758" y="13492"/>
                  </a:cubicBezTo>
                  <a:cubicBezTo>
                    <a:pt x="19851" y="13447"/>
                    <a:pt x="19915" y="13389"/>
                    <a:pt x="19939" y="13326"/>
                  </a:cubicBezTo>
                  <a:cubicBezTo>
                    <a:pt x="19958" y="13271"/>
                    <a:pt x="19978" y="13217"/>
                    <a:pt x="19997" y="13162"/>
                  </a:cubicBezTo>
                  <a:cubicBezTo>
                    <a:pt x="20530" y="11673"/>
                    <a:pt x="21057" y="10181"/>
                    <a:pt x="21565" y="8690"/>
                  </a:cubicBezTo>
                  <a:cubicBezTo>
                    <a:pt x="21599" y="8590"/>
                    <a:pt x="21575" y="8490"/>
                    <a:pt x="21507" y="8396"/>
                  </a:cubicBezTo>
                  <a:cubicBezTo>
                    <a:pt x="21451" y="8320"/>
                    <a:pt x="21365" y="8249"/>
                    <a:pt x="21246" y="8191"/>
                  </a:cubicBezTo>
                  <a:cubicBezTo>
                    <a:pt x="21072" y="8106"/>
                    <a:pt x="20846" y="8054"/>
                    <a:pt x="20609" y="8025"/>
                  </a:cubicBezTo>
                  <a:cubicBezTo>
                    <a:pt x="20466" y="8007"/>
                    <a:pt x="20320" y="7997"/>
                    <a:pt x="20173" y="7996"/>
                  </a:cubicBezTo>
                  <a:lnTo>
                    <a:pt x="20167" y="7996"/>
                  </a:lnTo>
                  <a:lnTo>
                    <a:pt x="17840" y="7996"/>
                  </a:lnTo>
                  <a:close/>
                  <a:moveTo>
                    <a:pt x="8529" y="14584"/>
                  </a:moveTo>
                  <a:cubicBezTo>
                    <a:pt x="10161" y="14584"/>
                    <a:pt x="11796" y="14887"/>
                    <a:pt x="13041" y="15496"/>
                  </a:cubicBezTo>
                  <a:cubicBezTo>
                    <a:pt x="15531" y="16714"/>
                    <a:pt x="15531" y="18688"/>
                    <a:pt x="13041" y="19906"/>
                  </a:cubicBezTo>
                  <a:cubicBezTo>
                    <a:pt x="10551" y="21123"/>
                    <a:pt x="6513" y="21123"/>
                    <a:pt x="4023" y="19906"/>
                  </a:cubicBezTo>
                  <a:cubicBezTo>
                    <a:pt x="1532" y="18688"/>
                    <a:pt x="1532" y="16714"/>
                    <a:pt x="4023" y="15496"/>
                  </a:cubicBezTo>
                  <a:cubicBezTo>
                    <a:pt x="5268" y="14887"/>
                    <a:pt x="6897" y="14584"/>
                    <a:pt x="8529" y="14584"/>
                  </a:cubicBezTo>
                  <a:close/>
                  <a:moveTo>
                    <a:pt x="17840" y="14669"/>
                  </a:moveTo>
                  <a:lnTo>
                    <a:pt x="17840" y="20280"/>
                  </a:lnTo>
                  <a:lnTo>
                    <a:pt x="18626" y="20280"/>
                  </a:lnTo>
                  <a:cubicBezTo>
                    <a:pt x="18822" y="20277"/>
                    <a:pt x="18972" y="20277"/>
                    <a:pt x="19099" y="20275"/>
                  </a:cubicBezTo>
                  <a:cubicBezTo>
                    <a:pt x="19225" y="20272"/>
                    <a:pt x="19330" y="20267"/>
                    <a:pt x="19439" y="20254"/>
                  </a:cubicBezTo>
                  <a:cubicBezTo>
                    <a:pt x="19560" y="20240"/>
                    <a:pt x="19670" y="20211"/>
                    <a:pt x="19758" y="20168"/>
                  </a:cubicBezTo>
                  <a:cubicBezTo>
                    <a:pt x="19851" y="20123"/>
                    <a:pt x="19915" y="20065"/>
                    <a:pt x="19939" y="20002"/>
                  </a:cubicBezTo>
                  <a:cubicBezTo>
                    <a:pt x="19958" y="19946"/>
                    <a:pt x="19978" y="19891"/>
                    <a:pt x="19997" y="19836"/>
                  </a:cubicBezTo>
                  <a:cubicBezTo>
                    <a:pt x="20530" y="18346"/>
                    <a:pt x="21057" y="16857"/>
                    <a:pt x="21565" y="15366"/>
                  </a:cubicBezTo>
                  <a:cubicBezTo>
                    <a:pt x="21599" y="15266"/>
                    <a:pt x="21575" y="15163"/>
                    <a:pt x="21507" y="15070"/>
                  </a:cubicBezTo>
                  <a:cubicBezTo>
                    <a:pt x="21451" y="14993"/>
                    <a:pt x="21365" y="14925"/>
                    <a:pt x="21246" y="14867"/>
                  </a:cubicBezTo>
                  <a:cubicBezTo>
                    <a:pt x="21072" y="14782"/>
                    <a:pt x="20847" y="14728"/>
                    <a:pt x="20609" y="14698"/>
                  </a:cubicBezTo>
                  <a:cubicBezTo>
                    <a:pt x="20466" y="14680"/>
                    <a:pt x="20319" y="14671"/>
                    <a:pt x="20173" y="14669"/>
                  </a:cubicBezTo>
                  <a:lnTo>
                    <a:pt x="20167" y="14669"/>
                  </a:lnTo>
                  <a:lnTo>
                    <a:pt x="17840" y="14669"/>
                  </a:lnTo>
                  <a:close/>
                </a:path>
              </a:pathLst>
            </a:custGeom>
            <a:solidFill>
              <a:srgbClr val="B9B9B9"/>
            </a:solidFill>
            <a:ln w="12700" cap="flat">
              <a:noFill/>
              <a:miter lim="400000"/>
            </a:ln>
            <a:effectLst/>
          </p:spPr>
          <p:txBody>
            <a:bodyPr wrap="square" lIns="0" tIns="0" rIns="0" bIns="0" numCol="1" anchor="t">
              <a:noAutofit/>
            </a:bodyPr>
            <a:lstStyle/>
            <a:p>
              <a:endParaRPr sz="7032"/>
            </a:p>
          </p:txBody>
        </p:sp>
      </p:grpSp>
      <p:grpSp>
        <p:nvGrpSpPr>
          <p:cNvPr id="12" name="Group 41">
            <a:extLst>
              <a:ext uri="{FF2B5EF4-FFF2-40B4-BE49-F238E27FC236}">
                <a16:creationId xmlns:a16="http://schemas.microsoft.com/office/drawing/2014/main" id="{3C9585BA-B606-2D40-87B9-B7E065E12072}"/>
              </a:ext>
            </a:extLst>
          </p:cNvPr>
          <p:cNvGrpSpPr/>
          <p:nvPr/>
        </p:nvGrpSpPr>
        <p:grpSpPr>
          <a:xfrm>
            <a:off x="5476514" y="4660765"/>
            <a:ext cx="7904249" cy="1787066"/>
            <a:chOff x="0" y="0"/>
            <a:chExt cx="5620797" cy="1270800"/>
          </a:xfrm>
          <a:solidFill>
            <a:srgbClr val="FF9400"/>
          </a:solidFill>
        </p:grpSpPr>
        <p:grpSp>
          <p:nvGrpSpPr>
            <p:cNvPr id="24" name="Group 37">
              <a:extLst>
                <a:ext uri="{FF2B5EF4-FFF2-40B4-BE49-F238E27FC236}">
                  <a16:creationId xmlns:a16="http://schemas.microsoft.com/office/drawing/2014/main" id="{86F7C444-FBA6-FF4B-A88E-7F8B38F0D58B}"/>
                </a:ext>
              </a:extLst>
            </p:cNvPr>
            <p:cNvGrpSpPr/>
            <p:nvPr/>
          </p:nvGrpSpPr>
          <p:grpSpPr>
            <a:xfrm>
              <a:off x="0" y="0"/>
              <a:ext cx="5620797" cy="1270800"/>
              <a:chOff x="0" y="0"/>
              <a:chExt cx="5620796" cy="1270799"/>
            </a:xfrm>
            <a:grpFill/>
          </p:grpSpPr>
          <p:sp>
            <p:nvSpPr>
              <p:cNvPr id="28" name="Shape 35">
                <a:extLst>
                  <a:ext uri="{FF2B5EF4-FFF2-40B4-BE49-F238E27FC236}">
                    <a16:creationId xmlns:a16="http://schemas.microsoft.com/office/drawing/2014/main" id="{09A5869F-556F-1D47-87BE-7E72636D78DC}"/>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grpFill/>
              <a:ln w="12700" cap="flat">
                <a:noFill/>
                <a:miter lim="400000"/>
              </a:ln>
              <a:effectLst/>
            </p:spPr>
            <p:txBody>
              <a:bodyPr wrap="square" lIns="0" tIns="0" rIns="0" bIns="0" numCol="1" anchor="t">
                <a:noAutofit/>
              </a:bodyPr>
              <a:lstStyle/>
              <a:p>
                <a:endParaRPr sz="7032"/>
              </a:p>
            </p:txBody>
          </p:sp>
          <p:sp>
            <p:nvSpPr>
              <p:cNvPr id="29" name="Shape 36">
                <a:extLst>
                  <a:ext uri="{FF2B5EF4-FFF2-40B4-BE49-F238E27FC236}">
                    <a16:creationId xmlns:a16="http://schemas.microsoft.com/office/drawing/2014/main" id="{B13959B6-4501-9249-81C2-E32635421745}"/>
                  </a:ext>
                </a:extLst>
              </p:cNvPr>
              <p:cNvSpPr/>
              <p:nvPr/>
            </p:nvSpPr>
            <p:spPr>
              <a:xfrm>
                <a:off x="1055549" y="0"/>
                <a:ext cx="4565247" cy="1270799"/>
              </a:xfrm>
              <a:prstGeom prst="rect">
                <a:avLst/>
              </a:prstGeom>
              <a:grpFill/>
              <a:ln w="12700" cap="flat">
                <a:noFill/>
                <a:miter lim="400000"/>
              </a:ln>
              <a:effectLst/>
            </p:spPr>
            <p:txBody>
              <a:bodyPr wrap="square" lIns="0" tIns="0" rIns="0" bIns="0" numCol="1" anchor="t">
                <a:noAutofit/>
              </a:bodyPr>
              <a:lstStyle/>
              <a:p>
                <a:endParaRPr sz="7032"/>
              </a:p>
            </p:txBody>
          </p:sp>
        </p:grpSp>
        <p:grpSp>
          <p:nvGrpSpPr>
            <p:cNvPr id="25" name="Group 40">
              <a:extLst>
                <a:ext uri="{FF2B5EF4-FFF2-40B4-BE49-F238E27FC236}">
                  <a16:creationId xmlns:a16="http://schemas.microsoft.com/office/drawing/2014/main" id="{00DBC711-65C2-3F40-9E13-B65B44A66356}"/>
                </a:ext>
              </a:extLst>
            </p:cNvPr>
            <p:cNvGrpSpPr/>
            <p:nvPr/>
          </p:nvGrpSpPr>
          <p:grpSpPr>
            <a:xfrm>
              <a:off x="504831" y="210422"/>
              <a:ext cx="4900287" cy="765091"/>
              <a:chOff x="-14180" y="52624"/>
              <a:chExt cx="4900286" cy="765090"/>
            </a:xfrm>
            <a:grpFill/>
          </p:grpSpPr>
          <p:sp>
            <p:nvSpPr>
              <p:cNvPr id="26" name="Shape 38">
                <a:extLst>
                  <a:ext uri="{FF2B5EF4-FFF2-40B4-BE49-F238E27FC236}">
                    <a16:creationId xmlns:a16="http://schemas.microsoft.com/office/drawing/2014/main" id="{8BF07797-AB30-BF4D-90EE-AB5823281064}"/>
                  </a:ext>
                </a:extLst>
              </p:cNvPr>
              <p:cNvSpPr/>
              <p:nvPr/>
            </p:nvSpPr>
            <p:spPr>
              <a:xfrm>
                <a:off x="-14179" y="496801"/>
                <a:ext cx="4445000" cy="32091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2800" dirty="0">
                    <a:latin typeface="Helvetica Neue" charset="0"/>
                    <a:ea typeface="Helvetica Neue" charset="0"/>
                    <a:cs typeface="Helvetica Neue" charset="0"/>
                  </a:rPr>
                  <a:t>Action/Intervention required.</a:t>
                </a:r>
                <a:endParaRPr sz="2800" dirty="0">
                  <a:latin typeface="Helvetica Neue" charset="0"/>
                  <a:ea typeface="Helvetica Neue" charset="0"/>
                  <a:cs typeface="Helvetica Neue" charset="0"/>
                </a:endParaRPr>
              </a:p>
            </p:txBody>
          </p:sp>
          <p:sp>
            <p:nvSpPr>
              <p:cNvPr id="27" name="Shape 39">
                <a:extLst>
                  <a:ext uri="{FF2B5EF4-FFF2-40B4-BE49-F238E27FC236}">
                    <a16:creationId xmlns:a16="http://schemas.microsoft.com/office/drawing/2014/main" id="{AD66C714-31F7-3F48-B681-AC0FEB44BD63}"/>
                  </a:ext>
                </a:extLst>
              </p:cNvPr>
              <p:cNvSpPr/>
              <p:nvPr/>
            </p:nvSpPr>
            <p:spPr>
              <a:xfrm>
                <a:off x="-14180" y="52624"/>
                <a:ext cx="4900286" cy="380999"/>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dirty="0">
                    <a:latin typeface="Helvetica Neue Medium" charset="0"/>
                    <a:ea typeface="Helvetica Neue Medium" charset="0"/>
                    <a:cs typeface="Helvetica Neue Medium" charset="0"/>
                  </a:rPr>
                  <a:t>Need interferes with functioning</a:t>
                </a:r>
                <a:endParaRPr sz="3600" dirty="0">
                  <a:latin typeface="Helvetica Neue Medium" charset="0"/>
                  <a:ea typeface="Helvetica Neue Medium" charset="0"/>
                  <a:cs typeface="Helvetica Neue Medium" charset="0"/>
                </a:endParaRPr>
              </a:p>
            </p:txBody>
          </p:sp>
        </p:grpSp>
      </p:grpSp>
      <p:grpSp>
        <p:nvGrpSpPr>
          <p:cNvPr id="13" name="Group 41">
            <a:extLst>
              <a:ext uri="{FF2B5EF4-FFF2-40B4-BE49-F238E27FC236}">
                <a16:creationId xmlns:a16="http://schemas.microsoft.com/office/drawing/2014/main" id="{2230A64E-FF65-6741-A94E-3A42852021A6}"/>
              </a:ext>
            </a:extLst>
          </p:cNvPr>
          <p:cNvGrpSpPr/>
          <p:nvPr/>
        </p:nvGrpSpPr>
        <p:grpSpPr>
          <a:xfrm>
            <a:off x="5368257" y="6890856"/>
            <a:ext cx="11209350" cy="1787626"/>
            <a:chOff x="0" y="0"/>
            <a:chExt cx="5562600" cy="1271198"/>
          </a:xfrm>
        </p:grpSpPr>
        <p:grpSp>
          <p:nvGrpSpPr>
            <p:cNvPr id="18" name="Group 37">
              <a:extLst>
                <a:ext uri="{FF2B5EF4-FFF2-40B4-BE49-F238E27FC236}">
                  <a16:creationId xmlns:a16="http://schemas.microsoft.com/office/drawing/2014/main" id="{9D4EFD29-164F-C149-BC1E-2E53EA651B48}"/>
                </a:ext>
              </a:extLst>
            </p:cNvPr>
            <p:cNvGrpSpPr/>
            <p:nvPr/>
          </p:nvGrpSpPr>
          <p:grpSpPr>
            <a:xfrm>
              <a:off x="0" y="0"/>
              <a:ext cx="5562600" cy="1271198"/>
              <a:chOff x="0" y="0"/>
              <a:chExt cx="5562599" cy="1271197"/>
            </a:xfrm>
          </p:grpSpPr>
          <p:sp>
            <p:nvSpPr>
              <p:cNvPr id="22" name="Shape 35">
                <a:extLst>
                  <a:ext uri="{FF2B5EF4-FFF2-40B4-BE49-F238E27FC236}">
                    <a16:creationId xmlns:a16="http://schemas.microsoft.com/office/drawing/2014/main" id="{26042EFB-314E-A445-80F4-71B8E54C1CBE}"/>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F4B623"/>
              </a:solidFill>
              <a:ln w="12700" cap="flat">
                <a:noFill/>
                <a:miter lim="400000"/>
              </a:ln>
              <a:effectLst/>
            </p:spPr>
            <p:txBody>
              <a:bodyPr wrap="square" lIns="0" tIns="0" rIns="0" bIns="0" numCol="1" anchor="t">
                <a:noAutofit/>
              </a:bodyPr>
              <a:lstStyle/>
              <a:p>
                <a:endParaRPr sz="7032"/>
              </a:p>
            </p:txBody>
          </p:sp>
          <p:sp>
            <p:nvSpPr>
              <p:cNvPr id="23" name="Shape 36">
                <a:extLst>
                  <a:ext uri="{FF2B5EF4-FFF2-40B4-BE49-F238E27FC236}">
                    <a16:creationId xmlns:a16="http://schemas.microsoft.com/office/drawing/2014/main" id="{7C764225-5301-014A-A3ED-537202442DF3}"/>
                  </a:ext>
                </a:extLst>
              </p:cNvPr>
              <p:cNvSpPr/>
              <p:nvPr/>
            </p:nvSpPr>
            <p:spPr>
              <a:xfrm>
                <a:off x="1114223" y="399"/>
                <a:ext cx="4448377" cy="1270799"/>
              </a:xfrm>
              <a:prstGeom prst="rect">
                <a:avLst/>
              </a:prstGeom>
              <a:solidFill>
                <a:srgbClr val="F4B623"/>
              </a:solidFill>
              <a:ln w="12700" cap="flat">
                <a:noFill/>
                <a:miter lim="400000"/>
              </a:ln>
              <a:effectLst/>
            </p:spPr>
            <p:txBody>
              <a:bodyPr wrap="square" lIns="0" tIns="0" rIns="0" bIns="0" numCol="1" anchor="t">
                <a:noAutofit/>
              </a:bodyPr>
              <a:lstStyle/>
              <a:p>
                <a:endParaRPr sz="7032"/>
              </a:p>
            </p:txBody>
          </p:sp>
        </p:grpSp>
        <p:grpSp>
          <p:nvGrpSpPr>
            <p:cNvPr id="19" name="Group 40">
              <a:extLst>
                <a:ext uri="{FF2B5EF4-FFF2-40B4-BE49-F238E27FC236}">
                  <a16:creationId xmlns:a16="http://schemas.microsoft.com/office/drawing/2014/main" id="{71926587-693D-AF47-92D2-D86D00C8BFC3}"/>
                </a:ext>
              </a:extLst>
            </p:cNvPr>
            <p:cNvGrpSpPr/>
            <p:nvPr/>
          </p:nvGrpSpPr>
          <p:grpSpPr>
            <a:xfrm>
              <a:off x="366779" y="229867"/>
              <a:ext cx="4841954" cy="987640"/>
              <a:chOff x="-152232" y="72069"/>
              <a:chExt cx="4841953" cy="987639"/>
            </a:xfrm>
          </p:grpSpPr>
          <p:sp>
            <p:nvSpPr>
              <p:cNvPr id="20" name="Shape 38">
                <a:extLst>
                  <a:ext uri="{FF2B5EF4-FFF2-40B4-BE49-F238E27FC236}">
                    <a16:creationId xmlns:a16="http://schemas.microsoft.com/office/drawing/2014/main" id="{CF0577F0-6902-564F-805F-5D1AFF20E061}"/>
                  </a:ext>
                </a:extLst>
              </p:cNvPr>
              <p:cNvSpPr/>
              <p:nvPr/>
            </p:nvSpPr>
            <p:spPr>
              <a:xfrm>
                <a:off x="-152232" y="652605"/>
                <a:ext cx="4445000" cy="4071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2800" dirty="0">
                    <a:latin typeface="Helvetica Neue" charset="0"/>
                    <a:ea typeface="Helvetica Neue" charset="0"/>
                    <a:cs typeface="Helvetica Neue" charset="0"/>
                  </a:rPr>
                  <a:t>Watchful waiting/prevention/additional assessment.</a:t>
                </a:r>
                <a:endParaRPr sz="2800" dirty="0">
                  <a:latin typeface="Helvetica Neue" charset="0"/>
                  <a:ea typeface="Helvetica Neue" charset="0"/>
                  <a:cs typeface="Helvetica Neue" charset="0"/>
                </a:endParaRPr>
              </a:p>
            </p:txBody>
          </p:sp>
          <p:sp>
            <p:nvSpPr>
              <p:cNvPr id="21" name="Shape 39">
                <a:extLst>
                  <a:ext uri="{FF2B5EF4-FFF2-40B4-BE49-F238E27FC236}">
                    <a16:creationId xmlns:a16="http://schemas.microsoft.com/office/drawing/2014/main" id="{B11813D9-EB7C-6642-AFBB-AF379B8037D1}"/>
                  </a:ext>
                </a:extLst>
              </p:cNvPr>
              <p:cNvSpPr/>
              <p:nvPr/>
            </p:nvSpPr>
            <p:spPr>
              <a:xfrm>
                <a:off x="-142811" y="72069"/>
                <a:ext cx="4832532" cy="381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pPr>
                  <a:lnSpc>
                    <a:spcPct val="90000"/>
                  </a:lnSpc>
                </a:pPr>
                <a:r>
                  <a:rPr lang="en-US" sz="3600" dirty="0">
                    <a:latin typeface="Helvetica Neue Medium" charset="0"/>
                    <a:ea typeface="Helvetica Neue Medium" charset="0"/>
                    <a:cs typeface="Helvetica Neue Medium" charset="0"/>
                  </a:rPr>
                  <a:t>Significant history of need; or possible need that is not interfering with functioning</a:t>
                </a:r>
                <a:endParaRPr sz="3600" dirty="0">
                  <a:latin typeface="Helvetica Neue Medium" charset="0"/>
                  <a:ea typeface="Helvetica Neue Medium" charset="0"/>
                  <a:cs typeface="Helvetica Neue Medium" charset="0"/>
                </a:endParaRPr>
              </a:p>
            </p:txBody>
          </p:sp>
        </p:grpSp>
      </p:grpSp>
      <p:grpSp>
        <p:nvGrpSpPr>
          <p:cNvPr id="44" name="Group 43">
            <a:extLst>
              <a:ext uri="{FF2B5EF4-FFF2-40B4-BE49-F238E27FC236}">
                <a16:creationId xmlns:a16="http://schemas.microsoft.com/office/drawing/2014/main" id="{5D6DB87A-8867-3941-830A-D34F60A783BA}"/>
              </a:ext>
            </a:extLst>
          </p:cNvPr>
          <p:cNvGrpSpPr/>
          <p:nvPr/>
        </p:nvGrpSpPr>
        <p:grpSpPr>
          <a:xfrm>
            <a:off x="2478311" y="2265721"/>
            <a:ext cx="1800328" cy="1800325"/>
            <a:chOff x="2534979" y="2267687"/>
            <a:chExt cx="1800328" cy="1800325"/>
          </a:xfrm>
        </p:grpSpPr>
        <p:sp>
          <p:nvSpPr>
            <p:cNvPr id="8" name="Shape 21">
              <a:extLst>
                <a:ext uri="{FF2B5EF4-FFF2-40B4-BE49-F238E27FC236}">
                  <a16:creationId xmlns:a16="http://schemas.microsoft.com/office/drawing/2014/main" id="{96C67F3E-CB67-514A-AA4C-130380CC414A}"/>
                </a:ext>
              </a:extLst>
            </p:cNvPr>
            <p:cNvSpPr/>
            <p:nvPr/>
          </p:nvSpPr>
          <p:spPr>
            <a:xfrm>
              <a:off x="2534979" y="2267687"/>
              <a:ext cx="1800328" cy="1800325"/>
            </a:xfrm>
            <a:prstGeom prst="ellipse">
              <a:avLst/>
            </a:prstGeom>
            <a:solidFill>
              <a:srgbClr val="DA2600"/>
            </a:solidFill>
            <a:ln w="12700" cap="flat">
              <a:noFill/>
              <a:miter lim="400000"/>
            </a:ln>
            <a:effectLst/>
          </p:spPr>
          <p:txBody>
            <a:bodyPr wrap="square" lIns="0" tIns="0" rIns="0" bIns="0" numCol="1" anchor="t">
              <a:noAutofit/>
            </a:bodyPr>
            <a:lstStyle/>
            <a:p>
              <a:endParaRPr sz="7032"/>
            </a:p>
          </p:txBody>
        </p:sp>
        <p:sp>
          <p:nvSpPr>
            <p:cNvPr id="14" name="TextBox 13">
              <a:extLst>
                <a:ext uri="{FF2B5EF4-FFF2-40B4-BE49-F238E27FC236}">
                  <a16:creationId xmlns:a16="http://schemas.microsoft.com/office/drawing/2014/main" id="{3BE4AFDF-6742-A54F-8573-E5F04B92E333}"/>
                </a:ext>
              </a:extLst>
            </p:cNvPr>
            <p:cNvSpPr txBox="1"/>
            <p:nvPr/>
          </p:nvSpPr>
          <p:spPr>
            <a:xfrm>
              <a:off x="3115339" y="2539126"/>
              <a:ext cx="6396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3</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5" name="Group 44">
            <a:extLst>
              <a:ext uri="{FF2B5EF4-FFF2-40B4-BE49-F238E27FC236}">
                <a16:creationId xmlns:a16="http://schemas.microsoft.com/office/drawing/2014/main" id="{F2733F30-DACC-3149-859E-F4AC8D5F3246}"/>
              </a:ext>
            </a:extLst>
          </p:cNvPr>
          <p:cNvGrpSpPr/>
          <p:nvPr/>
        </p:nvGrpSpPr>
        <p:grpSpPr>
          <a:xfrm>
            <a:off x="2478311" y="4592290"/>
            <a:ext cx="1800328" cy="1800326"/>
            <a:chOff x="2534979" y="4609789"/>
            <a:chExt cx="1800328" cy="1800326"/>
          </a:xfrm>
        </p:grpSpPr>
        <p:sp>
          <p:nvSpPr>
            <p:cNvPr id="9" name="Shape 22">
              <a:extLst>
                <a:ext uri="{FF2B5EF4-FFF2-40B4-BE49-F238E27FC236}">
                  <a16:creationId xmlns:a16="http://schemas.microsoft.com/office/drawing/2014/main" id="{16F476E9-42F5-7843-A7E4-F6F35B7A8BBF}"/>
                </a:ext>
              </a:extLst>
            </p:cNvPr>
            <p:cNvSpPr/>
            <p:nvPr/>
          </p:nvSpPr>
          <p:spPr>
            <a:xfrm>
              <a:off x="2534979" y="4609789"/>
              <a:ext cx="1800328" cy="1800326"/>
            </a:xfrm>
            <a:prstGeom prst="ellipse">
              <a:avLst/>
            </a:prstGeom>
            <a:solidFill>
              <a:srgbClr val="FF9400"/>
            </a:solidFill>
            <a:ln w="12700" cap="flat">
              <a:noFill/>
              <a:miter lim="400000"/>
            </a:ln>
            <a:effectLst/>
          </p:spPr>
          <p:txBody>
            <a:bodyPr wrap="square" lIns="0" tIns="0" rIns="0" bIns="0" numCol="1" anchor="t">
              <a:noAutofit/>
            </a:bodyPr>
            <a:lstStyle/>
            <a:p>
              <a:endParaRPr sz="7032"/>
            </a:p>
          </p:txBody>
        </p:sp>
        <p:sp>
          <p:nvSpPr>
            <p:cNvPr id="15" name="TextBox 14">
              <a:extLst>
                <a:ext uri="{FF2B5EF4-FFF2-40B4-BE49-F238E27FC236}">
                  <a16:creationId xmlns:a16="http://schemas.microsoft.com/office/drawing/2014/main" id="{AA7EB05A-C1F5-7C4C-B5E1-25A5998C1AA9}"/>
                </a:ext>
              </a:extLst>
            </p:cNvPr>
            <p:cNvSpPr txBox="1"/>
            <p:nvPr/>
          </p:nvSpPr>
          <p:spPr>
            <a:xfrm>
              <a:off x="3089550" y="4926401"/>
              <a:ext cx="6396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2</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6" name="Group 45">
            <a:extLst>
              <a:ext uri="{FF2B5EF4-FFF2-40B4-BE49-F238E27FC236}">
                <a16:creationId xmlns:a16="http://schemas.microsoft.com/office/drawing/2014/main" id="{6188A17B-AE0E-4D46-A68D-BC59F577E9B4}"/>
              </a:ext>
            </a:extLst>
          </p:cNvPr>
          <p:cNvGrpSpPr/>
          <p:nvPr/>
        </p:nvGrpSpPr>
        <p:grpSpPr>
          <a:xfrm>
            <a:off x="2478311" y="6902139"/>
            <a:ext cx="1800328" cy="1800326"/>
            <a:chOff x="2534979" y="6898257"/>
            <a:chExt cx="1800328" cy="1800326"/>
          </a:xfrm>
        </p:grpSpPr>
        <p:sp>
          <p:nvSpPr>
            <p:cNvPr id="11" name="Shape 23">
              <a:extLst>
                <a:ext uri="{FF2B5EF4-FFF2-40B4-BE49-F238E27FC236}">
                  <a16:creationId xmlns:a16="http://schemas.microsoft.com/office/drawing/2014/main" id="{2F248174-E69E-AB45-8B36-7BF3BC665224}"/>
                </a:ext>
              </a:extLst>
            </p:cNvPr>
            <p:cNvSpPr/>
            <p:nvPr/>
          </p:nvSpPr>
          <p:spPr>
            <a:xfrm>
              <a:off x="2534979" y="6898257"/>
              <a:ext cx="1800328" cy="1800326"/>
            </a:xfrm>
            <a:prstGeom prst="ellipse">
              <a:avLst/>
            </a:prstGeom>
            <a:solidFill>
              <a:srgbClr val="FFC000"/>
            </a:solidFill>
            <a:ln w="12700" cap="flat">
              <a:noFill/>
              <a:miter lim="400000"/>
            </a:ln>
            <a:effectLst/>
          </p:spPr>
          <p:txBody>
            <a:bodyPr wrap="square" lIns="0" tIns="0" rIns="0" bIns="0" numCol="1" anchor="t">
              <a:noAutofit/>
            </a:bodyPr>
            <a:lstStyle/>
            <a:p>
              <a:endParaRPr sz="7032"/>
            </a:p>
          </p:txBody>
        </p:sp>
        <p:sp>
          <p:nvSpPr>
            <p:cNvPr id="16" name="TextBox 15">
              <a:extLst>
                <a:ext uri="{FF2B5EF4-FFF2-40B4-BE49-F238E27FC236}">
                  <a16:creationId xmlns:a16="http://schemas.microsoft.com/office/drawing/2014/main" id="{4BE12D7D-9EEA-A048-BC59-17371BB655F0}"/>
                </a:ext>
              </a:extLst>
            </p:cNvPr>
            <p:cNvSpPr txBox="1"/>
            <p:nvPr/>
          </p:nvSpPr>
          <p:spPr>
            <a:xfrm>
              <a:off x="3089550" y="7227576"/>
              <a:ext cx="66540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1</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7" name="Group 46">
            <a:extLst>
              <a:ext uri="{FF2B5EF4-FFF2-40B4-BE49-F238E27FC236}">
                <a16:creationId xmlns:a16="http://schemas.microsoft.com/office/drawing/2014/main" id="{BF8B89A7-D0CF-634C-B6AF-279ACF3AA068}"/>
              </a:ext>
            </a:extLst>
          </p:cNvPr>
          <p:cNvGrpSpPr/>
          <p:nvPr/>
        </p:nvGrpSpPr>
        <p:grpSpPr>
          <a:xfrm>
            <a:off x="2468288" y="9186725"/>
            <a:ext cx="1800328" cy="1800326"/>
            <a:chOff x="2534980" y="9223109"/>
            <a:chExt cx="1800328" cy="1800326"/>
          </a:xfrm>
        </p:grpSpPr>
        <p:sp>
          <p:nvSpPr>
            <p:cNvPr id="10" name="Shape 23">
              <a:extLst>
                <a:ext uri="{FF2B5EF4-FFF2-40B4-BE49-F238E27FC236}">
                  <a16:creationId xmlns:a16="http://schemas.microsoft.com/office/drawing/2014/main" id="{C2CB8372-A761-CF46-87E7-F2D8768DC813}"/>
                </a:ext>
              </a:extLst>
            </p:cNvPr>
            <p:cNvSpPr/>
            <p:nvPr/>
          </p:nvSpPr>
          <p:spPr>
            <a:xfrm>
              <a:off x="2534980" y="9223109"/>
              <a:ext cx="1800328" cy="1800326"/>
            </a:xfrm>
            <a:prstGeom prst="ellipse">
              <a:avLst/>
            </a:prstGeom>
            <a:solidFill>
              <a:srgbClr val="079449"/>
            </a:solidFill>
            <a:ln w="12700" cap="flat">
              <a:noFill/>
              <a:miter lim="400000"/>
            </a:ln>
            <a:effectLst/>
          </p:spPr>
          <p:txBody>
            <a:bodyPr wrap="square" lIns="0" tIns="0" rIns="0" bIns="0" numCol="1" anchor="t">
              <a:noAutofit/>
            </a:bodyPr>
            <a:lstStyle/>
            <a:p>
              <a:endParaRPr sz="7032"/>
            </a:p>
          </p:txBody>
        </p:sp>
        <p:sp>
          <p:nvSpPr>
            <p:cNvPr id="17" name="TextBox 16">
              <a:extLst>
                <a:ext uri="{FF2B5EF4-FFF2-40B4-BE49-F238E27FC236}">
                  <a16:creationId xmlns:a16="http://schemas.microsoft.com/office/drawing/2014/main" id="{30607F06-7224-FC40-A432-AA1F8F05CEFA}"/>
                </a:ext>
              </a:extLst>
            </p:cNvPr>
            <p:cNvSpPr txBox="1"/>
            <p:nvPr/>
          </p:nvSpPr>
          <p:spPr>
            <a:xfrm>
              <a:off x="3074982" y="9541832"/>
              <a:ext cx="66540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0</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8" name="Group 47">
            <a:extLst>
              <a:ext uri="{FF2B5EF4-FFF2-40B4-BE49-F238E27FC236}">
                <a16:creationId xmlns:a16="http://schemas.microsoft.com/office/drawing/2014/main" id="{0256EF64-69FF-3745-B12F-D7FCA45564D0}"/>
              </a:ext>
            </a:extLst>
          </p:cNvPr>
          <p:cNvGrpSpPr/>
          <p:nvPr/>
        </p:nvGrpSpPr>
        <p:grpSpPr>
          <a:xfrm>
            <a:off x="1986382" y="1888604"/>
            <a:ext cx="16097420" cy="11827396"/>
            <a:chOff x="1986382" y="1888604"/>
            <a:chExt cx="16097420" cy="11827396"/>
          </a:xfrm>
        </p:grpSpPr>
        <p:sp>
          <p:nvSpPr>
            <p:cNvPr id="49" name="Shape 26">
              <a:extLst>
                <a:ext uri="{FF2B5EF4-FFF2-40B4-BE49-F238E27FC236}">
                  <a16:creationId xmlns:a16="http://schemas.microsoft.com/office/drawing/2014/main" id="{15A88E82-873E-C548-8B42-A91D96253CB0}"/>
                </a:ext>
              </a:extLst>
            </p:cNvPr>
            <p:cNvSpPr/>
            <p:nvPr/>
          </p:nvSpPr>
          <p:spPr>
            <a:xfrm>
              <a:off x="3091837" y="11373898"/>
              <a:ext cx="708543" cy="2342102"/>
            </a:xfrm>
            <a:prstGeom prst="rect">
              <a:avLst/>
            </a:prstGeom>
            <a:solidFill>
              <a:srgbClr val="E5E5E5"/>
            </a:solidFill>
            <a:ln w="12700" cap="flat">
              <a:noFill/>
              <a:miter lim="400000"/>
            </a:ln>
            <a:effectLst/>
          </p:spPr>
          <p:txBody>
            <a:bodyPr wrap="square" lIns="0" tIns="0" rIns="0" bIns="0" numCol="1" anchor="t">
              <a:noAutofit/>
            </a:bodyPr>
            <a:lstStyle/>
            <a:p>
              <a:endParaRPr sz="7032"/>
            </a:p>
          </p:txBody>
        </p:sp>
        <p:grpSp>
          <p:nvGrpSpPr>
            <p:cNvPr id="50" name="Group 34">
              <a:extLst>
                <a:ext uri="{FF2B5EF4-FFF2-40B4-BE49-F238E27FC236}">
                  <a16:creationId xmlns:a16="http://schemas.microsoft.com/office/drawing/2014/main" id="{41C46F54-3FE4-2C41-904F-6011B38EE965}"/>
                </a:ext>
              </a:extLst>
            </p:cNvPr>
            <p:cNvGrpSpPr/>
            <p:nvPr/>
          </p:nvGrpSpPr>
          <p:grpSpPr>
            <a:xfrm>
              <a:off x="5476514" y="2411809"/>
              <a:ext cx="9934783" cy="1787064"/>
              <a:chOff x="0" y="0"/>
              <a:chExt cx="10955549" cy="1270800"/>
            </a:xfrm>
          </p:grpSpPr>
          <p:grpSp>
            <p:nvGrpSpPr>
              <p:cNvPr id="83" name="Group 30">
                <a:extLst>
                  <a:ext uri="{FF2B5EF4-FFF2-40B4-BE49-F238E27FC236}">
                    <a16:creationId xmlns:a16="http://schemas.microsoft.com/office/drawing/2014/main" id="{58F3DC94-B057-2A4B-87EC-3720764FB35F}"/>
                  </a:ext>
                </a:extLst>
              </p:cNvPr>
              <p:cNvGrpSpPr/>
              <p:nvPr/>
            </p:nvGrpSpPr>
            <p:grpSpPr>
              <a:xfrm>
                <a:off x="0" y="0"/>
                <a:ext cx="10219531" cy="1270800"/>
                <a:chOff x="0" y="0"/>
                <a:chExt cx="10219530" cy="1270799"/>
              </a:xfrm>
            </p:grpSpPr>
            <p:sp>
              <p:nvSpPr>
                <p:cNvPr id="87" name="Shape 28">
                  <a:extLst>
                    <a:ext uri="{FF2B5EF4-FFF2-40B4-BE49-F238E27FC236}">
                      <a16:creationId xmlns:a16="http://schemas.microsoft.com/office/drawing/2014/main" id="{8F72A6C6-4885-C744-9020-99A295B56EB3}"/>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DA2600"/>
                </a:solidFill>
                <a:ln w="12700" cap="flat">
                  <a:noFill/>
                  <a:miter lim="400000"/>
                </a:ln>
                <a:effectLst/>
              </p:spPr>
              <p:txBody>
                <a:bodyPr wrap="square" lIns="0" tIns="0" rIns="0" bIns="0" numCol="1" anchor="t">
                  <a:noAutofit/>
                </a:bodyPr>
                <a:lstStyle/>
                <a:p>
                  <a:endParaRPr sz="7032"/>
                </a:p>
              </p:txBody>
            </p:sp>
            <p:sp>
              <p:nvSpPr>
                <p:cNvPr id="88" name="Shape 29">
                  <a:extLst>
                    <a:ext uri="{FF2B5EF4-FFF2-40B4-BE49-F238E27FC236}">
                      <a16:creationId xmlns:a16="http://schemas.microsoft.com/office/drawing/2014/main" id="{2575A290-74D8-7948-B073-998025226C2A}"/>
                    </a:ext>
                  </a:extLst>
                </p:cNvPr>
                <p:cNvSpPr/>
                <p:nvPr/>
              </p:nvSpPr>
              <p:spPr>
                <a:xfrm>
                  <a:off x="1114222" y="0"/>
                  <a:ext cx="9105308" cy="1270799"/>
                </a:xfrm>
                <a:prstGeom prst="rect">
                  <a:avLst/>
                </a:prstGeom>
                <a:solidFill>
                  <a:srgbClr val="DA2600"/>
                </a:solidFill>
                <a:ln w="12700" cap="flat">
                  <a:noFill/>
                  <a:miter lim="400000"/>
                </a:ln>
                <a:effectLst/>
              </p:spPr>
              <p:txBody>
                <a:bodyPr wrap="square" lIns="0" tIns="0" rIns="0" bIns="0" numCol="1" anchor="t">
                  <a:noAutofit/>
                </a:bodyPr>
                <a:lstStyle/>
                <a:p>
                  <a:endParaRPr sz="7032"/>
                </a:p>
              </p:txBody>
            </p:sp>
          </p:grpSp>
          <p:grpSp>
            <p:nvGrpSpPr>
              <p:cNvPr id="84" name="Group 33">
                <a:extLst>
                  <a:ext uri="{FF2B5EF4-FFF2-40B4-BE49-F238E27FC236}">
                    <a16:creationId xmlns:a16="http://schemas.microsoft.com/office/drawing/2014/main" id="{D2E8482B-3672-D442-B42B-FB33F81818C8}"/>
                  </a:ext>
                </a:extLst>
              </p:cNvPr>
              <p:cNvGrpSpPr/>
              <p:nvPr/>
            </p:nvGrpSpPr>
            <p:grpSpPr>
              <a:xfrm>
                <a:off x="519010" y="157797"/>
                <a:ext cx="10436539" cy="955205"/>
                <a:chOff x="-1" y="-1"/>
                <a:chExt cx="10436538" cy="955204"/>
              </a:xfrm>
            </p:grpSpPr>
            <p:sp>
              <p:nvSpPr>
                <p:cNvPr id="85" name="Shape 31">
                  <a:extLst>
                    <a:ext uri="{FF2B5EF4-FFF2-40B4-BE49-F238E27FC236}">
                      <a16:creationId xmlns:a16="http://schemas.microsoft.com/office/drawing/2014/main" id="{A680D4A9-A3C5-E84D-9BEB-8D9C75D97DEC}"/>
                    </a:ext>
                  </a:extLst>
                </p:cNvPr>
                <p:cNvSpPr/>
                <p:nvPr/>
              </p:nvSpPr>
              <p:spPr>
                <a:xfrm>
                  <a:off x="-1" y="444177"/>
                  <a:ext cx="10436538" cy="5110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3200" b="1" dirty="0">
                      <a:latin typeface="Arial" panose="020B0604020202020204" pitchFamily="34" charset="0"/>
                      <a:ea typeface="Helvetica Neue" charset="0"/>
                      <a:cs typeface="Arial" panose="020B0604020202020204" pitchFamily="34" charset="0"/>
                    </a:rPr>
                    <a:t>Immediate action/intensive action required.</a:t>
                  </a:r>
                  <a:endParaRPr sz="3200" b="1" dirty="0">
                    <a:latin typeface="Arial" panose="020B0604020202020204" pitchFamily="34" charset="0"/>
                    <a:ea typeface="Helvetica Neue" charset="0"/>
                    <a:cs typeface="Arial" panose="020B0604020202020204" pitchFamily="34" charset="0"/>
                  </a:endParaRPr>
                </a:p>
              </p:txBody>
            </p:sp>
            <p:sp>
              <p:nvSpPr>
                <p:cNvPr id="86" name="Shape 32">
                  <a:extLst>
                    <a:ext uri="{FF2B5EF4-FFF2-40B4-BE49-F238E27FC236}">
                      <a16:creationId xmlns:a16="http://schemas.microsoft.com/office/drawing/2014/main" id="{448F59A1-8005-3A44-AB9D-097504441D2E}"/>
                    </a:ext>
                  </a:extLst>
                </p:cNvPr>
                <p:cNvSpPr/>
                <p:nvPr/>
              </p:nvSpPr>
              <p:spPr>
                <a:xfrm>
                  <a:off x="-1" y="-1"/>
                  <a:ext cx="8119361" cy="439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b="1" dirty="0">
                      <a:latin typeface="Arial" panose="020B0604020202020204" pitchFamily="34" charset="0"/>
                      <a:ea typeface="Helvetica Neue Medium" charset="0"/>
                      <a:cs typeface="Arial" panose="020B0604020202020204" pitchFamily="34" charset="0"/>
                    </a:rPr>
                    <a:t>Need is dangerous or disabling</a:t>
                  </a:r>
                  <a:endParaRPr sz="3600" b="1" dirty="0">
                    <a:latin typeface="Arial" panose="020B0604020202020204" pitchFamily="34" charset="0"/>
                    <a:ea typeface="Helvetica Neue Medium" charset="0"/>
                    <a:cs typeface="Arial" panose="020B0604020202020204" pitchFamily="34" charset="0"/>
                  </a:endParaRPr>
                </a:p>
              </p:txBody>
            </p:sp>
          </p:grpSp>
        </p:grpSp>
        <p:grpSp>
          <p:nvGrpSpPr>
            <p:cNvPr id="51" name="Group 48">
              <a:extLst>
                <a:ext uri="{FF2B5EF4-FFF2-40B4-BE49-F238E27FC236}">
                  <a16:creationId xmlns:a16="http://schemas.microsoft.com/office/drawing/2014/main" id="{80777E3D-93DA-AD47-9B5D-AF262FE7B015}"/>
                </a:ext>
              </a:extLst>
            </p:cNvPr>
            <p:cNvGrpSpPr/>
            <p:nvPr/>
          </p:nvGrpSpPr>
          <p:grpSpPr>
            <a:xfrm>
              <a:off x="5368258" y="9120945"/>
              <a:ext cx="5731770" cy="1787063"/>
              <a:chOff x="0" y="0"/>
              <a:chExt cx="6832600" cy="1270799"/>
            </a:xfrm>
          </p:grpSpPr>
          <p:grpSp>
            <p:nvGrpSpPr>
              <p:cNvPr id="77" name="Group 44">
                <a:extLst>
                  <a:ext uri="{FF2B5EF4-FFF2-40B4-BE49-F238E27FC236}">
                    <a16:creationId xmlns:a16="http://schemas.microsoft.com/office/drawing/2014/main" id="{7F24F346-5625-2C40-A4EC-05C9D70AFA2E}"/>
                  </a:ext>
                </a:extLst>
              </p:cNvPr>
              <p:cNvGrpSpPr/>
              <p:nvPr/>
            </p:nvGrpSpPr>
            <p:grpSpPr>
              <a:xfrm>
                <a:off x="0" y="0"/>
                <a:ext cx="6832600" cy="1270799"/>
                <a:chOff x="0" y="0"/>
                <a:chExt cx="6832599" cy="1270798"/>
              </a:xfrm>
            </p:grpSpPr>
            <p:sp>
              <p:nvSpPr>
                <p:cNvPr id="81" name="Shape 42">
                  <a:extLst>
                    <a:ext uri="{FF2B5EF4-FFF2-40B4-BE49-F238E27FC236}">
                      <a16:creationId xmlns:a16="http://schemas.microsoft.com/office/drawing/2014/main" id="{5DE9B70E-C3A1-DC4A-8CCC-791A681690BD}"/>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079449"/>
                </a:solidFill>
                <a:ln w="12700" cap="flat">
                  <a:noFill/>
                  <a:miter lim="400000"/>
                </a:ln>
                <a:effectLst/>
              </p:spPr>
              <p:txBody>
                <a:bodyPr wrap="square" lIns="0" tIns="0" rIns="0" bIns="0" numCol="1" anchor="t">
                  <a:noAutofit/>
                </a:bodyPr>
                <a:lstStyle/>
                <a:p>
                  <a:endParaRPr sz="7032"/>
                </a:p>
              </p:txBody>
            </p:sp>
            <p:sp>
              <p:nvSpPr>
                <p:cNvPr id="82" name="Shape 43">
                  <a:extLst>
                    <a:ext uri="{FF2B5EF4-FFF2-40B4-BE49-F238E27FC236}">
                      <a16:creationId xmlns:a16="http://schemas.microsoft.com/office/drawing/2014/main" id="{666D3325-CE0E-4542-B997-2F710D080E13}"/>
                    </a:ext>
                  </a:extLst>
                </p:cNvPr>
                <p:cNvSpPr/>
                <p:nvPr/>
              </p:nvSpPr>
              <p:spPr>
                <a:xfrm>
                  <a:off x="1114223" y="0"/>
                  <a:ext cx="5718377" cy="1270799"/>
                </a:xfrm>
                <a:prstGeom prst="rect">
                  <a:avLst/>
                </a:prstGeom>
                <a:solidFill>
                  <a:srgbClr val="079449"/>
                </a:solidFill>
                <a:ln w="12700" cap="flat">
                  <a:noFill/>
                  <a:miter lim="400000"/>
                </a:ln>
                <a:effectLst/>
              </p:spPr>
              <p:txBody>
                <a:bodyPr wrap="square" lIns="0" tIns="0" rIns="0" bIns="0" numCol="1" anchor="t">
                  <a:noAutofit/>
                </a:bodyPr>
                <a:lstStyle/>
                <a:p>
                  <a:endParaRPr sz="7032">
                    <a:latin typeface="Arial" panose="020B0604020202020204" pitchFamily="34" charset="0"/>
                    <a:cs typeface="Arial" panose="020B0604020202020204" pitchFamily="34" charset="0"/>
                  </a:endParaRPr>
                </a:p>
              </p:txBody>
            </p:sp>
          </p:grpSp>
          <p:grpSp>
            <p:nvGrpSpPr>
              <p:cNvPr id="78" name="Group 47">
                <a:extLst>
                  <a:ext uri="{FF2B5EF4-FFF2-40B4-BE49-F238E27FC236}">
                    <a16:creationId xmlns:a16="http://schemas.microsoft.com/office/drawing/2014/main" id="{ED0557B3-1BD7-DD46-BF65-37BFE8C896B2}"/>
                  </a:ext>
                </a:extLst>
              </p:cNvPr>
              <p:cNvGrpSpPr/>
              <p:nvPr/>
            </p:nvGrpSpPr>
            <p:grpSpPr>
              <a:xfrm>
                <a:off x="504833" y="216183"/>
                <a:ext cx="5715001" cy="930243"/>
                <a:chOff x="-14178" y="58385"/>
                <a:chExt cx="5715000" cy="930242"/>
              </a:xfrm>
            </p:grpSpPr>
            <p:sp>
              <p:nvSpPr>
                <p:cNvPr id="79" name="Shape 45">
                  <a:extLst>
                    <a:ext uri="{FF2B5EF4-FFF2-40B4-BE49-F238E27FC236}">
                      <a16:creationId xmlns:a16="http://schemas.microsoft.com/office/drawing/2014/main" id="{4D9ACF3D-4EAB-B34F-B946-1FEFE706BF6E}"/>
                    </a:ext>
                  </a:extLst>
                </p:cNvPr>
                <p:cNvSpPr/>
                <p:nvPr/>
              </p:nvSpPr>
              <p:spPr>
                <a:xfrm>
                  <a:off x="-14178" y="477601"/>
                  <a:ext cx="5715000" cy="5110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3200" b="1" dirty="0">
                      <a:latin typeface="Arial" panose="020B0604020202020204" pitchFamily="34" charset="0"/>
                      <a:ea typeface="Helvetica Neue" charset="0"/>
                      <a:cs typeface="Arial" panose="020B0604020202020204" pitchFamily="34" charset="0"/>
                    </a:rPr>
                    <a:t>No action needed.</a:t>
                  </a:r>
                  <a:endParaRPr sz="3200" b="1" dirty="0">
                    <a:latin typeface="Arial" panose="020B0604020202020204" pitchFamily="34" charset="0"/>
                    <a:ea typeface="Helvetica Neue" charset="0"/>
                    <a:cs typeface="Arial" panose="020B0604020202020204" pitchFamily="34" charset="0"/>
                  </a:endParaRPr>
                </a:p>
              </p:txBody>
            </p:sp>
            <p:sp>
              <p:nvSpPr>
                <p:cNvPr id="80" name="Shape 46">
                  <a:extLst>
                    <a:ext uri="{FF2B5EF4-FFF2-40B4-BE49-F238E27FC236}">
                      <a16:creationId xmlns:a16="http://schemas.microsoft.com/office/drawing/2014/main" id="{4F9DB236-CD43-1C45-9E3E-33280761B9B0}"/>
                    </a:ext>
                  </a:extLst>
                </p:cNvPr>
                <p:cNvSpPr/>
                <p:nvPr/>
              </p:nvSpPr>
              <p:spPr>
                <a:xfrm>
                  <a:off x="-14178" y="58385"/>
                  <a:ext cx="5715000" cy="381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b="1" dirty="0">
                      <a:latin typeface="Arial" panose="020B0604020202020204" pitchFamily="34" charset="0"/>
                      <a:ea typeface="Helvetica Neue Medium" charset="0"/>
                      <a:cs typeface="Arial" panose="020B0604020202020204" pitchFamily="34" charset="0"/>
                    </a:rPr>
                    <a:t>No Evidence of Need</a:t>
                  </a:r>
                  <a:endParaRPr sz="3600" b="1" dirty="0">
                    <a:latin typeface="Arial" panose="020B0604020202020204" pitchFamily="34" charset="0"/>
                    <a:ea typeface="Helvetica Neue Medium" charset="0"/>
                    <a:cs typeface="Arial" panose="020B0604020202020204" pitchFamily="34" charset="0"/>
                  </a:endParaRPr>
                </a:p>
              </p:txBody>
            </p:sp>
          </p:grpSp>
        </p:grpSp>
        <p:grpSp>
          <p:nvGrpSpPr>
            <p:cNvPr id="52" name="Group 51">
              <a:extLst>
                <a:ext uri="{FF2B5EF4-FFF2-40B4-BE49-F238E27FC236}">
                  <a16:creationId xmlns:a16="http://schemas.microsoft.com/office/drawing/2014/main" id="{25CCFA8F-DCEE-364C-8F5F-93CCE4B73469}"/>
                </a:ext>
              </a:extLst>
            </p:cNvPr>
            <p:cNvGrpSpPr/>
            <p:nvPr/>
          </p:nvGrpSpPr>
          <p:grpSpPr>
            <a:xfrm>
              <a:off x="1986382" y="1888604"/>
              <a:ext cx="3490132" cy="9485294"/>
              <a:chOff x="1270000" y="1270000"/>
              <a:chExt cx="2481872" cy="6745098"/>
            </a:xfrm>
          </p:grpSpPr>
          <p:sp>
            <p:nvSpPr>
              <p:cNvPr id="75" name="Shape 20">
                <a:extLst>
                  <a:ext uri="{FF2B5EF4-FFF2-40B4-BE49-F238E27FC236}">
                    <a16:creationId xmlns:a16="http://schemas.microsoft.com/office/drawing/2014/main" id="{B978508E-C4CE-AB47-9601-B0179ABD77B7}"/>
                  </a:ext>
                </a:extLst>
              </p:cNvPr>
              <p:cNvSpPr/>
              <p:nvPr/>
            </p:nvSpPr>
            <p:spPr>
              <a:xfrm>
                <a:off x="1270000" y="1270000"/>
                <a:ext cx="2481872" cy="5079603"/>
              </a:xfrm>
              <a:custGeom>
                <a:avLst/>
                <a:gdLst/>
                <a:ahLst/>
                <a:cxnLst>
                  <a:cxn ang="0">
                    <a:pos x="wd2" y="hd2"/>
                  </a:cxn>
                  <a:cxn ang="5400000">
                    <a:pos x="wd2" y="hd2"/>
                  </a:cxn>
                  <a:cxn ang="10800000">
                    <a:pos x="wd2" y="hd2"/>
                  </a:cxn>
                  <a:cxn ang="16200000">
                    <a:pos x="wd2" y="hd2"/>
                  </a:cxn>
                </a:cxnLst>
                <a:rect l="0" t="0" r="r" b="b"/>
                <a:pathLst>
                  <a:path w="21581" h="21600" extrusionOk="0">
                    <a:moveTo>
                      <a:pt x="2551" y="0"/>
                    </a:moveTo>
                    <a:cubicBezTo>
                      <a:pt x="2183" y="0"/>
                      <a:pt x="1907" y="0"/>
                      <a:pt x="1673" y="8"/>
                    </a:cubicBezTo>
                    <a:cubicBezTo>
                      <a:pt x="1439" y="16"/>
                      <a:pt x="1248" y="32"/>
                      <a:pt x="1052" y="62"/>
                    </a:cubicBezTo>
                    <a:cubicBezTo>
                      <a:pt x="836" y="101"/>
                      <a:pt x="643" y="162"/>
                      <a:pt x="484" y="239"/>
                    </a:cubicBezTo>
                    <a:cubicBezTo>
                      <a:pt x="325" y="317"/>
                      <a:pt x="201" y="411"/>
                      <a:pt x="122" y="517"/>
                    </a:cubicBezTo>
                    <a:cubicBezTo>
                      <a:pt x="59" y="614"/>
                      <a:pt x="29" y="707"/>
                      <a:pt x="14" y="822"/>
                    </a:cubicBezTo>
                    <a:cubicBezTo>
                      <a:pt x="-1" y="936"/>
                      <a:pt x="0" y="1071"/>
                      <a:pt x="0" y="1250"/>
                    </a:cubicBezTo>
                    <a:lnTo>
                      <a:pt x="0" y="20345"/>
                    </a:lnTo>
                    <a:cubicBezTo>
                      <a:pt x="0" y="20527"/>
                      <a:pt x="-1" y="20663"/>
                      <a:pt x="14" y="20778"/>
                    </a:cubicBezTo>
                    <a:cubicBezTo>
                      <a:pt x="29" y="20893"/>
                      <a:pt x="59" y="20986"/>
                      <a:pt x="122" y="21083"/>
                    </a:cubicBezTo>
                    <a:cubicBezTo>
                      <a:pt x="201" y="21189"/>
                      <a:pt x="325" y="21283"/>
                      <a:pt x="484" y="21361"/>
                    </a:cubicBezTo>
                    <a:cubicBezTo>
                      <a:pt x="643" y="21438"/>
                      <a:pt x="836" y="21499"/>
                      <a:pt x="1052" y="21538"/>
                    </a:cubicBezTo>
                    <a:cubicBezTo>
                      <a:pt x="1249" y="21568"/>
                      <a:pt x="1441" y="21584"/>
                      <a:pt x="1675" y="21592"/>
                    </a:cubicBezTo>
                    <a:cubicBezTo>
                      <a:pt x="1909" y="21600"/>
                      <a:pt x="2184" y="21600"/>
                      <a:pt x="2551" y="21600"/>
                    </a:cubicBezTo>
                    <a:lnTo>
                      <a:pt x="14502" y="21600"/>
                    </a:lnTo>
                    <a:cubicBezTo>
                      <a:pt x="14874" y="21600"/>
                      <a:pt x="15153" y="21600"/>
                      <a:pt x="15388" y="21592"/>
                    </a:cubicBezTo>
                    <a:cubicBezTo>
                      <a:pt x="15623" y="21584"/>
                      <a:pt x="15814" y="21568"/>
                      <a:pt x="16012" y="21538"/>
                    </a:cubicBezTo>
                    <a:cubicBezTo>
                      <a:pt x="16228" y="21499"/>
                      <a:pt x="16421" y="21438"/>
                      <a:pt x="16580" y="21361"/>
                    </a:cubicBezTo>
                    <a:cubicBezTo>
                      <a:pt x="16739" y="21283"/>
                      <a:pt x="16863" y="21189"/>
                      <a:pt x="16942" y="21083"/>
                    </a:cubicBezTo>
                    <a:cubicBezTo>
                      <a:pt x="17004" y="20986"/>
                      <a:pt x="17035" y="20893"/>
                      <a:pt x="17050" y="20778"/>
                    </a:cubicBezTo>
                    <a:cubicBezTo>
                      <a:pt x="17065" y="20664"/>
                      <a:pt x="17064" y="20529"/>
                      <a:pt x="17064" y="20350"/>
                    </a:cubicBezTo>
                    <a:lnTo>
                      <a:pt x="17064" y="1255"/>
                    </a:lnTo>
                    <a:cubicBezTo>
                      <a:pt x="17064" y="1073"/>
                      <a:pt x="17065" y="937"/>
                      <a:pt x="17050" y="822"/>
                    </a:cubicBezTo>
                    <a:cubicBezTo>
                      <a:pt x="17035" y="707"/>
                      <a:pt x="17004" y="614"/>
                      <a:pt x="16942" y="517"/>
                    </a:cubicBezTo>
                    <a:cubicBezTo>
                      <a:pt x="16863" y="411"/>
                      <a:pt x="16739" y="317"/>
                      <a:pt x="16580" y="239"/>
                    </a:cubicBezTo>
                    <a:cubicBezTo>
                      <a:pt x="16421" y="162"/>
                      <a:pt x="16228" y="101"/>
                      <a:pt x="16012" y="62"/>
                    </a:cubicBezTo>
                    <a:cubicBezTo>
                      <a:pt x="15814" y="32"/>
                      <a:pt x="15623" y="16"/>
                      <a:pt x="15389" y="8"/>
                    </a:cubicBezTo>
                    <a:cubicBezTo>
                      <a:pt x="15155" y="0"/>
                      <a:pt x="14879" y="0"/>
                      <a:pt x="14513" y="0"/>
                    </a:cubicBezTo>
                    <a:lnTo>
                      <a:pt x="2561" y="0"/>
                    </a:lnTo>
                    <a:lnTo>
                      <a:pt x="2551" y="0"/>
                    </a:lnTo>
                    <a:close/>
                    <a:moveTo>
                      <a:pt x="8529" y="780"/>
                    </a:moveTo>
                    <a:cubicBezTo>
                      <a:pt x="10161" y="780"/>
                      <a:pt x="11796" y="1083"/>
                      <a:pt x="13041" y="1692"/>
                    </a:cubicBezTo>
                    <a:cubicBezTo>
                      <a:pt x="15531" y="2910"/>
                      <a:pt x="15531" y="4884"/>
                      <a:pt x="13041" y="6102"/>
                    </a:cubicBezTo>
                    <a:cubicBezTo>
                      <a:pt x="10551" y="7319"/>
                      <a:pt x="6513" y="7319"/>
                      <a:pt x="4023" y="6102"/>
                    </a:cubicBezTo>
                    <a:cubicBezTo>
                      <a:pt x="1532" y="4884"/>
                      <a:pt x="1532" y="2910"/>
                      <a:pt x="4023" y="1692"/>
                    </a:cubicBezTo>
                    <a:cubicBezTo>
                      <a:pt x="5268" y="1083"/>
                      <a:pt x="6897" y="780"/>
                      <a:pt x="8529" y="780"/>
                    </a:cubicBezTo>
                    <a:close/>
                    <a:moveTo>
                      <a:pt x="17840" y="1320"/>
                    </a:moveTo>
                    <a:lnTo>
                      <a:pt x="17840" y="6931"/>
                    </a:lnTo>
                    <a:lnTo>
                      <a:pt x="18626" y="6931"/>
                    </a:lnTo>
                    <a:cubicBezTo>
                      <a:pt x="18822" y="6928"/>
                      <a:pt x="18972" y="6928"/>
                      <a:pt x="19099" y="6925"/>
                    </a:cubicBezTo>
                    <a:cubicBezTo>
                      <a:pt x="19225" y="6923"/>
                      <a:pt x="19330" y="6917"/>
                      <a:pt x="19439" y="6905"/>
                    </a:cubicBezTo>
                    <a:cubicBezTo>
                      <a:pt x="19560" y="6891"/>
                      <a:pt x="19670" y="6859"/>
                      <a:pt x="19758" y="6816"/>
                    </a:cubicBezTo>
                    <a:cubicBezTo>
                      <a:pt x="19851" y="6771"/>
                      <a:pt x="19915" y="6715"/>
                      <a:pt x="19939" y="6653"/>
                    </a:cubicBezTo>
                    <a:cubicBezTo>
                      <a:pt x="19958" y="6597"/>
                      <a:pt x="19978" y="6542"/>
                      <a:pt x="19997" y="6486"/>
                    </a:cubicBezTo>
                    <a:cubicBezTo>
                      <a:pt x="20530" y="4997"/>
                      <a:pt x="21057" y="3505"/>
                      <a:pt x="21565" y="2014"/>
                    </a:cubicBezTo>
                    <a:cubicBezTo>
                      <a:pt x="21599" y="1915"/>
                      <a:pt x="21575" y="1814"/>
                      <a:pt x="21507" y="1720"/>
                    </a:cubicBezTo>
                    <a:cubicBezTo>
                      <a:pt x="21451" y="1644"/>
                      <a:pt x="21365" y="1573"/>
                      <a:pt x="21246" y="1515"/>
                    </a:cubicBezTo>
                    <a:cubicBezTo>
                      <a:pt x="21072" y="1430"/>
                      <a:pt x="20846" y="1378"/>
                      <a:pt x="20609" y="1349"/>
                    </a:cubicBezTo>
                    <a:cubicBezTo>
                      <a:pt x="20466" y="1331"/>
                      <a:pt x="20320" y="1321"/>
                      <a:pt x="20173" y="1320"/>
                    </a:cubicBezTo>
                    <a:lnTo>
                      <a:pt x="20167" y="1320"/>
                    </a:lnTo>
                    <a:lnTo>
                      <a:pt x="17840" y="1320"/>
                    </a:lnTo>
                    <a:close/>
                    <a:moveTo>
                      <a:pt x="8529" y="7682"/>
                    </a:moveTo>
                    <a:cubicBezTo>
                      <a:pt x="10161" y="7682"/>
                      <a:pt x="11796" y="7985"/>
                      <a:pt x="13041" y="8594"/>
                    </a:cubicBezTo>
                    <a:cubicBezTo>
                      <a:pt x="15531" y="9812"/>
                      <a:pt x="15531" y="11786"/>
                      <a:pt x="13041" y="13004"/>
                    </a:cubicBezTo>
                    <a:cubicBezTo>
                      <a:pt x="10551" y="14221"/>
                      <a:pt x="6513" y="14221"/>
                      <a:pt x="4023" y="13004"/>
                    </a:cubicBezTo>
                    <a:cubicBezTo>
                      <a:pt x="1532" y="11786"/>
                      <a:pt x="1532" y="9812"/>
                      <a:pt x="4023" y="8594"/>
                    </a:cubicBezTo>
                    <a:cubicBezTo>
                      <a:pt x="5268" y="7985"/>
                      <a:pt x="6897" y="7682"/>
                      <a:pt x="8529" y="7682"/>
                    </a:cubicBezTo>
                    <a:close/>
                    <a:moveTo>
                      <a:pt x="17840" y="7996"/>
                    </a:moveTo>
                    <a:lnTo>
                      <a:pt x="17840" y="13604"/>
                    </a:lnTo>
                    <a:lnTo>
                      <a:pt x="18626" y="13604"/>
                    </a:lnTo>
                    <a:cubicBezTo>
                      <a:pt x="18822" y="13601"/>
                      <a:pt x="18972" y="13601"/>
                      <a:pt x="19099" y="13599"/>
                    </a:cubicBezTo>
                    <a:cubicBezTo>
                      <a:pt x="19225" y="13596"/>
                      <a:pt x="19330" y="13591"/>
                      <a:pt x="19439" y="13578"/>
                    </a:cubicBezTo>
                    <a:cubicBezTo>
                      <a:pt x="19560" y="13564"/>
                      <a:pt x="19670" y="13535"/>
                      <a:pt x="19758" y="13492"/>
                    </a:cubicBezTo>
                    <a:cubicBezTo>
                      <a:pt x="19851" y="13447"/>
                      <a:pt x="19915" y="13389"/>
                      <a:pt x="19939" y="13326"/>
                    </a:cubicBezTo>
                    <a:cubicBezTo>
                      <a:pt x="19958" y="13271"/>
                      <a:pt x="19978" y="13217"/>
                      <a:pt x="19997" y="13162"/>
                    </a:cubicBezTo>
                    <a:cubicBezTo>
                      <a:pt x="20530" y="11673"/>
                      <a:pt x="21057" y="10181"/>
                      <a:pt x="21565" y="8690"/>
                    </a:cubicBezTo>
                    <a:cubicBezTo>
                      <a:pt x="21599" y="8590"/>
                      <a:pt x="21575" y="8490"/>
                      <a:pt x="21507" y="8396"/>
                    </a:cubicBezTo>
                    <a:cubicBezTo>
                      <a:pt x="21451" y="8320"/>
                      <a:pt x="21365" y="8249"/>
                      <a:pt x="21246" y="8191"/>
                    </a:cubicBezTo>
                    <a:cubicBezTo>
                      <a:pt x="21072" y="8106"/>
                      <a:pt x="20846" y="8054"/>
                      <a:pt x="20609" y="8025"/>
                    </a:cubicBezTo>
                    <a:cubicBezTo>
                      <a:pt x="20466" y="8007"/>
                      <a:pt x="20320" y="7997"/>
                      <a:pt x="20173" y="7996"/>
                    </a:cubicBezTo>
                    <a:lnTo>
                      <a:pt x="20167" y="7996"/>
                    </a:lnTo>
                    <a:lnTo>
                      <a:pt x="17840" y="7996"/>
                    </a:lnTo>
                    <a:close/>
                    <a:moveTo>
                      <a:pt x="8529" y="14584"/>
                    </a:moveTo>
                    <a:cubicBezTo>
                      <a:pt x="10161" y="14584"/>
                      <a:pt x="11796" y="14887"/>
                      <a:pt x="13041" y="15496"/>
                    </a:cubicBezTo>
                    <a:cubicBezTo>
                      <a:pt x="15531" y="16714"/>
                      <a:pt x="15531" y="18688"/>
                      <a:pt x="13041" y="19906"/>
                    </a:cubicBezTo>
                    <a:cubicBezTo>
                      <a:pt x="10551" y="21123"/>
                      <a:pt x="6513" y="21123"/>
                      <a:pt x="4023" y="19906"/>
                    </a:cubicBezTo>
                    <a:cubicBezTo>
                      <a:pt x="1532" y="18688"/>
                      <a:pt x="1532" y="16714"/>
                      <a:pt x="4023" y="15496"/>
                    </a:cubicBezTo>
                    <a:cubicBezTo>
                      <a:pt x="5268" y="14887"/>
                      <a:pt x="6897" y="14584"/>
                      <a:pt x="8529" y="14584"/>
                    </a:cubicBezTo>
                    <a:close/>
                    <a:moveTo>
                      <a:pt x="17840" y="14669"/>
                    </a:moveTo>
                    <a:lnTo>
                      <a:pt x="17840" y="20280"/>
                    </a:lnTo>
                    <a:lnTo>
                      <a:pt x="18626" y="20280"/>
                    </a:lnTo>
                    <a:cubicBezTo>
                      <a:pt x="18822" y="20277"/>
                      <a:pt x="18972" y="20277"/>
                      <a:pt x="19099" y="20275"/>
                    </a:cubicBezTo>
                    <a:cubicBezTo>
                      <a:pt x="19225" y="20272"/>
                      <a:pt x="19330" y="20267"/>
                      <a:pt x="19439" y="20254"/>
                    </a:cubicBezTo>
                    <a:cubicBezTo>
                      <a:pt x="19560" y="20240"/>
                      <a:pt x="19670" y="20211"/>
                      <a:pt x="19758" y="20168"/>
                    </a:cubicBezTo>
                    <a:cubicBezTo>
                      <a:pt x="19851" y="20123"/>
                      <a:pt x="19915" y="20065"/>
                      <a:pt x="19939" y="20002"/>
                    </a:cubicBezTo>
                    <a:cubicBezTo>
                      <a:pt x="19958" y="19946"/>
                      <a:pt x="19978" y="19891"/>
                      <a:pt x="19997" y="19836"/>
                    </a:cubicBezTo>
                    <a:cubicBezTo>
                      <a:pt x="20530" y="18346"/>
                      <a:pt x="21057" y="16857"/>
                      <a:pt x="21565" y="15366"/>
                    </a:cubicBezTo>
                    <a:cubicBezTo>
                      <a:pt x="21599" y="15266"/>
                      <a:pt x="21575" y="15163"/>
                      <a:pt x="21507" y="15070"/>
                    </a:cubicBezTo>
                    <a:cubicBezTo>
                      <a:pt x="21451" y="14993"/>
                      <a:pt x="21365" y="14925"/>
                      <a:pt x="21246" y="14867"/>
                    </a:cubicBezTo>
                    <a:cubicBezTo>
                      <a:pt x="21072" y="14782"/>
                      <a:pt x="20847" y="14728"/>
                      <a:pt x="20609" y="14698"/>
                    </a:cubicBezTo>
                    <a:cubicBezTo>
                      <a:pt x="20466" y="14680"/>
                      <a:pt x="20319" y="14671"/>
                      <a:pt x="20173" y="14669"/>
                    </a:cubicBezTo>
                    <a:lnTo>
                      <a:pt x="20167" y="14669"/>
                    </a:lnTo>
                    <a:lnTo>
                      <a:pt x="17840" y="14669"/>
                    </a:lnTo>
                    <a:close/>
                  </a:path>
                </a:pathLst>
              </a:custGeom>
              <a:solidFill>
                <a:srgbClr val="B9B9B9"/>
              </a:solidFill>
              <a:ln w="12700" cap="flat">
                <a:noFill/>
                <a:miter lim="400000"/>
              </a:ln>
              <a:effectLst/>
            </p:spPr>
            <p:txBody>
              <a:bodyPr wrap="square" lIns="0" tIns="0" rIns="0" bIns="0" numCol="1" anchor="t">
                <a:noAutofit/>
              </a:bodyPr>
              <a:lstStyle/>
              <a:p>
                <a:endParaRPr sz="7032"/>
              </a:p>
            </p:txBody>
          </p:sp>
          <p:sp>
            <p:nvSpPr>
              <p:cNvPr id="76" name="Shape 20">
                <a:extLst>
                  <a:ext uri="{FF2B5EF4-FFF2-40B4-BE49-F238E27FC236}">
                    <a16:creationId xmlns:a16="http://schemas.microsoft.com/office/drawing/2014/main" id="{2D3DEFEA-452B-2C48-A7C2-79A7197F2FF4}"/>
                  </a:ext>
                </a:extLst>
              </p:cNvPr>
              <p:cNvSpPr/>
              <p:nvPr/>
            </p:nvSpPr>
            <p:spPr>
              <a:xfrm>
                <a:off x="1270000" y="2935495"/>
                <a:ext cx="2481872" cy="5079603"/>
              </a:xfrm>
              <a:custGeom>
                <a:avLst/>
                <a:gdLst/>
                <a:ahLst/>
                <a:cxnLst>
                  <a:cxn ang="0">
                    <a:pos x="wd2" y="hd2"/>
                  </a:cxn>
                  <a:cxn ang="5400000">
                    <a:pos x="wd2" y="hd2"/>
                  </a:cxn>
                  <a:cxn ang="10800000">
                    <a:pos x="wd2" y="hd2"/>
                  </a:cxn>
                  <a:cxn ang="16200000">
                    <a:pos x="wd2" y="hd2"/>
                  </a:cxn>
                </a:cxnLst>
                <a:rect l="0" t="0" r="r" b="b"/>
                <a:pathLst>
                  <a:path w="21581" h="21600" extrusionOk="0">
                    <a:moveTo>
                      <a:pt x="2551" y="0"/>
                    </a:moveTo>
                    <a:cubicBezTo>
                      <a:pt x="2183" y="0"/>
                      <a:pt x="1907" y="0"/>
                      <a:pt x="1673" y="8"/>
                    </a:cubicBezTo>
                    <a:cubicBezTo>
                      <a:pt x="1439" y="16"/>
                      <a:pt x="1248" y="32"/>
                      <a:pt x="1052" y="62"/>
                    </a:cubicBezTo>
                    <a:cubicBezTo>
                      <a:pt x="836" y="101"/>
                      <a:pt x="643" y="162"/>
                      <a:pt x="484" y="239"/>
                    </a:cubicBezTo>
                    <a:cubicBezTo>
                      <a:pt x="325" y="317"/>
                      <a:pt x="201" y="411"/>
                      <a:pt x="122" y="517"/>
                    </a:cubicBezTo>
                    <a:cubicBezTo>
                      <a:pt x="59" y="614"/>
                      <a:pt x="29" y="707"/>
                      <a:pt x="14" y="822"/>
                    </a:cubicBezTo>
                    <a:cubicBezTo>
                      <a:pt x="-1" y="936"/>
                      <a:pt x="0" y="1071"/>
                      <a:pt x="0" y="1250"/>
                    </a:cubicBezTo>
                    <a:lnTo>
                      <a:pt x="0" y="20345"/>
                    </a:lnTo>
                    <a:cubicBezTo>
                      <a:pt x="0" y="20527"/>
                      <a:pt x="-1" y="20663"/>
                      <a:pt x="14" y="20778"/>
                    </a:cubicBezTo>
                    <a:cubicBezTo>
                      <a:pt x="29" y="20893"/>
                      <a:pt x="59" y="20986"/>
                      <a:pt x="122" y="21083"/>
                    </a:cubicBezTo>
                    <a:cubicBezTo>
                      <a:pt x="201" y="21189"/>
                      <a:pt x="325" y="21283"/>
                      <a:pt x="484" y="21361"/>
                    </a:cubicBezTo>
                    <a:cubicBezTo>
                      <a:pt x="643" y="21438"/>
                      <a:pt x="836" y="21499"/>
                      <a:pt x="1052" y="21538"/>
                    </a:cubicBezTo>
                    <a:cubicBezTo>
                      <a:pt x="1249" y="21568"/>
                      <a:pt x="1441" y="21584"/>
                      <a:pt x="1675" y="21592"/>
                    </a:cubicBezTo>
                    <a:cubicBezTo>
                      <a:pt x="1909" y="21600"/>
                      <a:pt x="2184" y="21600"/>
                      <a:pt x="2551" y="21600"/>
                    </a:cubicBezTo>
                    <a:lnTo>
                      <a:pt x="14502" y="21600"/>
                    </a:lnTo>
                    <a:cubicBezTo>
                      <a:pt x="14874" y="21600"/>
                      <a:pt x="15153" y="21600"/>
                      <a:pt x="15388" y="21592"/>
                    </a:cubicBezTo>
                    <a:cubicBezTo>
                      <a:pt x="15623" y="21584"/>
                      <a:pt x="15814" y="21568"/>
                      <a:pt x="16012" y="21538"/>
                    </a:cubicBezTo>
                    <a:cubicBezTo>
                      <a:pt x="16228" y="21499"/>
                      <a:pt x="16421" y="21438"/>
                      <a:pt x="16580" y="21361"/>
                    </a:cubicBezTo>
                    <a:cubicBezTo>
                      <a:pt x="16739" y="21283"/>
                      <a:pt x="16863" y="21189"/>
                      <a:pt x="16942" y="21083"/>
                    </a:cubicBezTo>
                    <a:cubicBezTo>
                      <a:pt x="17004" y="20986"/>
                      <a:pt x="17035" y="20893"/>
                      <a:pt x="17050" y="20778"/>
                    </a:cubicBezTo>
                    <a:cubicBezTo>
                      <a:pt x="17065" y="20664"/>
                      <a:pt x="17064" y="20529"/>
                      <a:pt x="17064" y="20350"/>
                    </a:cubicBezTo>
                    <a:lnTo>
                      <a:pt x="17064" y="1255"/>
                    </a:lnTo>
                    <a:cubicBezTo>
                      <a:pt x="17064" y="1073"/>
                      <a:pt x="17065" y="937"/>
                      <a:pt x="17050" y="822"/>
                    </a:cubicBezTo>
                    <a:cubicBezTo>
                      <a:pt x="17035" y="707"/>
                      <a:pt x="17004" y="614"/>
                      <a:pt x="16942" y="517"/>
                    </a:cubicBezTo>
                    <a:cubicBezTo>
                      <a:pt x="16863" y="411"/>
                      <a:pt x="16739" y="317"/>
                      <a:pt x="16580" y="239"/>
                    </a:cubicBezTo>
                    <a:cubicBezTo>
                      <a:pt x="16421" y="162"/>
                      <a:pt x="16228" y="101"/>
                      <a:pt x="16012" y="62"/>
                    </a:cubicBezTo>
                    <a:cubicBezTo>
                      <a:pt x="15814" y="32"/>
                      <a:pt x="15623" y="16"/>
                      <a:pt x="15389" y="8"/>
                    </a:cubicBezTo>
                    <a:cubicBezTo>
                      <a:pt x="15155" y="0"/>
                      <a:pt x="14879" y="0"/>
                      <a:pt x="14513" y="0"/>
                    </a:cubicBezTo>
                    <a:lnTo>
                      <a:pt x="2561" y="0"/>
                    </a:lnTo>
                    <a:lnTo>
                      <a:pt x="2551" y="0"/>
                    </a:lnTo>
                    <a:close/>
                    <a:moveTo>
                      <a:pt x="8529" y="780"/>
                    </a:moveTo>
                    <a:cubicBezTo>
                      <a:pt x="10161" y="780"/>
                      <a:pt x="11796" y="1083"/>
                      <a:pt x="13041" y="1692"/>
                    </a:cubicBezTo>
                    <a:cubicBezTo>
                      <a:pt x="15531" y="2910"/>
                      <a:pt x="15531" y="4884"/>
                      <a:pt x="13041" y="6102"/>
                    </a:cubicBezTo>
                    <a:cubicBezTo>
                      <a:pt x="10551" y="7319"/>
                      <a:pt x="6513" y="7319"/>
                      <a:pt x="4023" y="6102"/>
                    </a:cubicBezTo>
                    <a:cubicBezTo>
                      <a:pt x="1532" y="4884"/>
                      <a:pt x="1532" y="2910"/>
                      <a:pt x="4023" y="1692"/>
                    </a:cubicBezTo>
                    <a:cubicBezTo>
                      <a:pt x="5268" y="1083"/>
                      <a:pt x="6897" y="780"/>
                      <a:pt x="8529" y="780"/>
                    </a:cubicBezTo>
                    <a:close/>
                    <a:moveTo>
                      <a:pt x="17840" y="1320"/>
                    </a:moveTo>
                    <a:lnTo>
                      <a:pt x="17840" y="6931"/>
                    </a:lnTo>
                    <a:lnTo>
                      <a:pt x="18626" y="6931"/>
                    </a:lnTo>
                    <a:cubicBezTo>
                      <a:pt x="18822" y="6928"/>
                      <a:pt x="18972" y="6928"/>
                      <a:pt x="19099" y="6925"/>
                    </a:cubicBezTo>
                    <a:cubicBezTo>
                      <a:pt x="19225" y="6923"/>
                      <a:pt x="19330" y="6917"/>
                      <a:pt x="19439" y="6905"/>
                    </a:cubicBezTo>
                    <a:cubicBezTo>
                      <a:pt x="19560" y="6891"/>
                      <a:pt x="19670" y="6859"/>
                      <a:pt x="19758" y="6816"/>
                    </a:cubicBezTo>
                    <a:cubicBezTo>
                      <a:pt x="19851" y="6771"/>
                      <a:pt x="19915" y="6715"/>
                      <a:pt x="19939" y="6653"/>
                    </a:cubicBezTo>
                    <a:cubicBezTo>
                      <a:pt x="19958" y="6597"/>
                      <a:pt x="19978" y="6542"/>
                      <a:pt x="19997" y="6486"/>
                    </a:cubicBezTo>
                    <a:cubicBezTo>
                      <a:pt x="20530" y="4997"/>
                      <a:pt x="21057" y="3505"/>
                      <a:pt x="21565" y="2014"/>
                    </a:cubicBezTo>
                    <a:cubicBezTo>
                      <a:pt x="21599" y="1915"/>
                      <a:pt x="21575" y="1814"/>
                      <a:pt x="21507" y="1720"/>
                    </a:cubicBezTo>
                    <a:cubicBezTo>
                      <a:pt x="21451" y="1644"/>
                      <a:pt x="21365" y="1573"/>
                      <a:pt x="21246" y="1515"/>
                    </a:cubicBezTo>
                    <a:cubicBezTo>
                      <a:pt x="21072" y="1430"/>
                      <a:pt x="20846" y="1378"/>
                      <a:pt x="20609" y="1349"/>
                    </a:cubicBezTo>
                    <a:cubicBezTo>
                      <a:pt x="20466" y="1331"/>
                      <a:pt x="20320" y="1321"/>
                      <a:pt x="20173" y="1320"/>
                    </a:cubicBezTo>
                    <a:lnTo>
                      <a:pt x="20167" y="1320"/>
                    </a:lnTo>
                    <a:lnTo>
                      <a:pt x="17840" y="1320"/>
                    </a:lnTo>
                    <a:close/>
                    <a:moveTo>
                      <a:pt x="8529" y="7682"/>
                    </a:moveTo>
                    <a:cubicBezTo>
                      <a:pt x="10161" y="7682"/>
                      <a:pt x="11796" y="7985"/>
                      <a:pt x="13041" y="8594"/>
                    </a:cubicBezTo>
                    <a:cubicBezTo>
                      <a:pt x="15531" y="9812"/>
                      <a:pt x="15531" y="11786"/>
                      <a:pt x="13041" y="13004"/>
                    </a:cubicBezTo>
                    <a:cubicBezTo>
                      <a:pt x="10551" y="14221"/>
                      <a:pt x="6513" y="14221"/>
                      <a:pt x="4023" y="13004"/>
                    </a:cubicBezTo>
                    <a:cubicBezTo>
                      <a:pt x="1532" y="11786"/>
                      <a:pt x="1532" y="9812"/>
                      <a:pt x="4023" y="8594"/>
                    </a:cubicBezTo>
                    <a:cubicBezTo>
                      <a:pt x="5268" y="7985"/>
                      <a:pt x="6897" y="7682"/>
                      <a:pt x="8529" y="7682"/>
                    </a:cubicBezTo>
                    <a:close/>
                    <a:moveTo>
                      <a:pt x="17840" y="7996"/>
                    </a:moveTo>
                    <a:lnTo>
                      <a:pt x="17840" y="13604"/>
                    </a:lnTo>
                    <a:lnTo>
                      <a:pt x="18626" y="13604"/>
                    </a:lnTo>
                    <a:cubicBezTo>
                      <a:pt x="18822" y="13601"/>
                      <a:pt x="18972" y="13601"/>
                      <a:pt x="19099" y="13599"/>
                    </a:cubicBezTo>
                    <a:cubicBezTo>
                      <a:pt x="19225" y="13596"/>
                      <a:pt x="19330" y="13591"/>
                      <a:pt x="19439" y="13578"/>
                    </a:cubicBezTo>
                    <a:cubicBezTo>
                      <a:pt x="19560" y="13564"/>
                      <a:pt x="19670" y="13535"/>
                      <a:pt x="19758" y="13492"/>
                    </a:cubicBezTo>
                    <a:cubicBezTo>
                      <a:pt x="19851" y="13447"/>
                      <a:pt x="19915" y="13389"/>
                      <a:pt x="19939" y="13326"/>
                    </a:cubicBezTo>
                    <a:cubicBezTo>
                      <a:pt x="19958" y="13271"/>
                      <a:pt x="19978" y="13217"/>
                      <a:pt x="19997" y="13162"/>
                    </a:cubicBezTo>
                    <a:cubicBezTo>
                      <a:pt x="20530" y="11673"/>
                      <a:pt x="21057" y="10181"/>
                      <a:pt x="21565" y="8690"/>
                    </a:cubicBezTo>
                    <a:cubicBezTo>
                      <a:pt x="21599" y="8590"/>
                      <a:pt x="21575" y="8490"/>
                      <a:pt x="21507" y="8396"/>
                    </a:cubicBezTo>
                    <a:cubicBezTo>
                      <a:pt x="21451" y="8320"/>
                      <a:pt x="21365" y="8249"/>
                      <a:pt x="21246" y="8191"/>
                    </a:cubicBezTo>
                    <a:cubicBezTo>
                      <a:pt x="21072" y="8106"/>
                      <a:pt x="20846" y="8054"/>
                      <a:pt x="20609" y="8025"/>
                    </a:cubicBezTo>
                    <a:cubicBezTo>
                      <a:pt x="20466" y="8007"/>
                      <a:pt x="20320" y="7997"/>
                      <a:pt x="20173" y="7996"/>
                    </a:cubicBezTo>
                    <a:lnTo>
                      <a:pt x="20167" y="7996"/>
                    </a:lnTo>
                    <a:lnTo>
                      <a:pt x="17840" y="7996"/>
                    </a:lnTo>
                    <a:close/>
                    <a:moveTo>
                      <a:pt x="8529" y="14584"/>
                    </a:moveTo>
                    <a:cubicBezTo>
                      <a:pt x="10161" y="14584"/>
                      <a:pt x="11796" y="14887"/>
                      <a:pt x="13041" y="15496"/>
                    </a:cubicBezTo>
                    <a:cubicBezTo>
                      <a:pt x="15531" y="16714"/>
                      <a:pt x="15531" y="18688"/>
                      <a:pt x="13041" y="19906"/>
                    </a:cubicBezTo>
                    <a:cubicBezTo>
                      <a:pt x="10551" y="21123"/>
                      <a:pt x="6513" y="21123"/>
                      <a:pt x="4023" y="19906"/>
                    </a:cubicBezTo>
                    <a:cubicBezTo>
                      <a:pt x="1532" y="18688"/>
                      <a:pt x="1532" y="16714"/>
                      <a:pt x="4023" y="15496"/>
                    </a:cubicBezTo>
                    <a:cubicBezTo>
                      <a:pt x="5268" y="14887"/>
                      <a:pt x="6897" y="14584"/>
                      <a:pt x="8529" y="14584"/>
                    </a:cubicBezTo>
                    <a:close/>
                    <a:moveTo>
                      <a:pt x="17840" y="14669"/>
                    </a:moveTo>
                    <a:lnTo>
                      <a:pt x="17840" y="20280"/>
                    </a:lnTo>
                    <a:lnTo>
                      <a:pt x="18626" y="20280"/>
                    </a:lnTo>
                    <a:cubicBezTo>
                      <a:pt x="18822" y="20277"/>
                      <a:pt x="18972" y="20277"/>
                      <a:pt x="19099" y="20275"/>
                    </a:cubicBezTo>
                    <a:cubicBezTo>
                      <a:pt x="19225" y="20272"/>
                      <a:pt x="19330" y="20267"/>
                      <a:pt x="19439" y="20254"/>
                    </a:cubicBezTo>
                    <a:cubicBezTo>
                      <a:pt x="19560" y="20240"/>
                      <a:pt x="19670" y="20211"/>
                      <a:pt x="19758" y="20168"/>
                    </a:cubicBezTo>
                    <a:cubicBezTo>
                      <a:pt x="19851" y="20123"/>
                      <a:pt x="19915" y="20065"/>
                      <a:pt x="19939" y="20002"/>
                    </a:cubicBezTo>
                    <a:cubicBezTo>
                      <a:pt x="19958" y="19946"/>
                      <a:pt x="19978" y="19891"/>
                      <a:pt x="19997" y="19836"/>
                    </a:cubicBezTo>
                    <a:cubicBezTo>
                      <a:pt x="20530" y="18346"/>
                      <a:pt x="21057" y="16857"/>
                      <a:pt x="21565" y="15366"/>
                    </a:cubicBezTo>
                    <a:cubicBezTo>
                      <a:pt x="21599" y="15266"/>
                      <a:pt x="21575" y="15163"/>
                      <a:pt x="21507" y="15070"/>
                    </a:cubicBezTo>
                    <a:cubicBezTo>
                      <a:pt x="21451" y="14993"/>
                      <a:pt x="21365" y="14925"/>
                      <a:pt x="21246" y="14867"/>
                    </a:cubicBezTo>
                    <a:cubicBezTo>
                      <a:pt x="21072" y="14782"/>
                      <a:pt x="20847" y="14728"/>
                      <a:pt x="20609" y="14698"/>
                    </a:cubicBezTo>
                    <a:cubicBezTo>
                      <a:pt x="20466" y="14680"/>
                      <a:pt x="20319" y="14671"/>
                      <a:pt x="20173" y="14669"/>
                    </a:cubicBezTo>
                    <a:lnTo>
                      <a:pt x="20167" y="14669"/>
                    </a:lnTo>
                    <a:lnTo>
                      <a:pt x="17840" y="14669"/>
                    </a:lnTo>
                    <a:close/>
                  </a:path>
                </a:pathLst>
              </a:custGeom>
              <a:solidFill>
                <a:srgbClr val="B9B9B9"/>
              </a:solidFill>
              <a:ln w="12700" cap="flat">
                <a:noFill/>
                <a:miter lim="400000"/>
              </a:ln>
              <a:effectLst/>
            </p:spPr>
            <p:txBody>
              <a:bodyPr wrap="square" lIns="0" tIns="0" rIns="0" bIns="0" numCol="1" anchor="t">
                <a:noAutofit/>
              </a:bodyPr>
              <a:lstStyle/>
              <a:p>
                <a:endParaRPr sz="7032"/>
              </a:p>
            </p:txBody>
          </p:sp>
        </p:grpSp>
        <p:sp>
          <p:nvSpPr>
            <p:cNvPr id="53" name="Shape 21">
              <a:extLst>
                <a:ext uri="{FF2B5EF4-FFF2-40B4-BE49-F238E27FC236}">
                  <a16:creationId xmlns:a16="http://schemas.microsoft.com/office/drawing/2014/main" id="{69095D11-3EBC-734E-975D-63B70E64CC32}"/>
                </a:ext>
              </a:extLst>
            </p:cNvPr>
            <p:cNvSpPr/>
            <p:nvPr/>
          </p:nvSpPr>
          <p:spPr>
            <a:xfrm>
              <a:off x="2478310" y="2297554"/>
              <a:ext cx="1800328" cy="1800325"/>
            </a:xfrm>
            <a:prstGeom prst="ellipse">
              <a:avLst/>
            </a:prstGeom>
            <a:solidFill>
              <a:srgbClr val="DA2600"/>
            </a:solidFill>
            <a:ln w="12700" cap="flat">
              <a:noFill/>
              <a:miter lim="400000"/>
            </a:ln>
            <a:effectLst/>
          </p:spPr>
          <p:txBody>
            <a:bodyPr wrap="square" lIns="0" tIns="0" rIns="0" bIns="0" numCol="1" anchor="t">
              <a:noAutofit/>
            </a:bodyPr>
            <a:lstStyle/>
            <a:p>
              <a:endParaRPr sz="7032"/>
            </a:p>
          </p:txBody>
        </p:sp>
        <p:sp>
          <p:nvSpPr>
            <p:cNvPr id="54" name="Shape 22">
              <a:extLst>
                <a:ext uri="{FF2B5EF4-FFF2-40B4-BE49-F238E27FC236}">
                  <a16:creationId xmlns:a16="http://schemas.microsoft.com/office/drawing/2014/main" id="{4E9EE977-754E-5244-B27D-EE7063068FE1}"/>
                </a:ext>
              </a:extLst>
            </p:cNvPr>
            <p:cNvSpPr/>
            <p:nvPr/>
          </p:nvSpPr>
          <p:spPr>
            <a:xfrm>
              <a:off x="2534979" y="4609789"/>
              <a:ext cx="1800328" cy="1800326"/>
            </a:xfrm>
            <a:prstGeom prst="ellipse">
              <a:avLst/>
            </a:prstGeom>
            <a:solidFill>
              <a:srgbClr val="FF9400"/>
            </a:solidFill>
            <a:ln w="12700" cap="flat">
              <a:noFill/>
              <a:miter lim="400000"/>
            </a:ln>
            <a:effectLst/>
          </p:spPr>
          <p:txBody>
            <a:bodyPr wrap="square" lIns="0" tIns="0" rIns="0" bIns="0" numCol="1" anchor="t">
              <a:noAutofit/>
            </a:bodyPr>
            <a:lstStyle/>
            <a:p>
              <a:endParaRPr sz="7032"/>
            </a:p>
          </p:txBody>
        </p:sp>
        <p:sp>
          <p:nvSpPr>
            <p:cNvPr id="55" name="Shape 23">
              <a:extLst>
                <a:ext uri="{FF2B5EF4-FFF2-40B4-BE49-F238E27FC236}">
                  <a16:creationId xmlns:a16="http://schemas.microsoft.com/office/drawing/2014/main" id="{121CFEB4-E354-B24E-808B-D57C03C4869A}"/>
                </a:ext>
              </a:extLst>
            </p:cNvPr>
            <p:cNvSpPr/>
            <p:nvPr/>
          </p:nvSpPr>
          <p:spPr>
            <a:xfrm>
              <a:off x="2534980" y="9223109"/>
              <a:ext cx="1800328" cy="1800326"/>
            </a:xfrm>
            <a:prstGeom prst="ellipse">
              <a:avLst/>
            </a:prstGeom>
            <a:solidFill>
              <a:srgbClr val="079449"/>
            </a:solidFill>
            <a:ln w="12700" cap="flat">
              <a:noFill/>
              <a:miter lim="400000"/>
            </a:ln>
            <a:effectLst/>
          </p:spPr>
          <p:txBody>
            <a:bodyPr wrap="square" lIns="0" tIns="0" rIns="0" bIns="0" numCol="1" anchor="t">
              <a:noAutofit/>
            </a:bodyPr>
            <a:lstStyle/>
            <a:p>
              <a:endParaRPr sz="7032"/>
            </a:p>
          </p:txBody>
        </p:sp>
        <p:sp>
          <p:nvSpPr>
            <p:cNvPr id="56" name="Shape 23">
              <a:extLst>
                <a:ext uri="{FF2B5EF4-FFF2-40B4-BE49-F238E27FC236}">
                  <a16:creationId xmlns:a16="http://schemas.microsoft.com/office/drawing/2014/main" id="{104ED4D5-9CFD-6447-837D-93F4AD4771D1}"/>
                </a:ext>
              </a:extLst>
            </p:cNvPr>
            <p:cNvSpPr/>
            <p:nvPr/>
          </p:nvSpPr>
          <p:spPr>
            <a:xfrm>
              <a:off x="2534979" y="6898257"/>
              <a:ext cx="1800328" cy="1800326"/>
            </a:xfrm>
            <a:prstGeom prst="ellipse">
              <a:avLst/>
            </a:prstGeom>
            <a:solidFill>
              <a:srgbClr val="FFC000"/>
            </a:solidFill>
            <a:ln w="12700" cap="flat">
              <a:noFill/>
              <a:miter lim="400000"/>
            </a:ln>
            <a:effectLst/>
          </p:spPr>
          <p:txBody>
            <a:bodyPr wrap="square" lIns="0" tIns="0" rIns="0" bIns="0" numCol="1" anchor="t">
              <a:noAutofit/>
            </a:bodyPr>
            <a:lstStyle/>
            <a:p>
              <a:endParaRPr sz="7032"/>
            </a:p>
          </p:txBody>
        </p:sp>
        <p:grpSp>
          <p:nvGrpSpPr>
            <p:cNvPr id="57" name="Group 41">
              <a:extLst>
                <a:ext uri="{FF2B5EF4-FFF2-40B4-BE49-F238E27FC236}">
                  <a16:creationId xmlns:a16="http://schemas.microsoft.com/office/drawing/2014/main" id="{31F27693-8A1D-DA4C-BCA9-523C890DAA74}"/>
                </a:ext>
              </a:extLst>
            </p:cNvPr>
            <p:cNvGrpSpPr/>
            <p:nvPr/>
          </p:nvGrpSpPr>
          <p:grpSpPr>
            <a:xfrm>
              <a:off x="5476514" y="4660765"/>
              <a:ext cx="8186811" cy="1787066"/>
              <a:chOff x="0" y="0"/>
              <a:chExt cx="5821730" cy="1270800"/>
            </a:xfrm>
            <a:solidFill>
              <a:srgbClr val="FF9400"/>
            </a:solidFill>
          </p:grpSpPr>
          <p:grpSp>
            <p:nvGrpSpPr>
              <p:cNvPr id="69" name="Group 37">
                <a:extLst>
                  <a:ext uri="{FF2B5EF4-FFF2-40B4-BE49-F238E27FC236}">
                    <a16:creationId xmlns:a16="http://schemas.microsoft.com/office/drawing/2014/main" id="{59C7920B-FD64-F54A-A7E2-4847D797E97A}"/>
                  </a:ext>
                </a:extLst>
              </p:cNvPr>
              <p:cNvGrpSpPr/>
              <p:nvPr/>
            </p:nvGrpSpPr>
            <p:grpSpPr>
              <a:xfrm>
                <a:off x="0" y="0"/>
                <a:ext cx="5821730" cy="1270800"/>
                <a:chOff x="0" y="0"/>
                <a:chExt cx="5821729" cy="1270799"/>
              </a:xfrm>
              <a:grpFill/>
            </p:grpSpPr>
            <p:sp>
              <p:nvSpPr>
                <p:cNvPr id="73" name="Shape 35">
                  <a:extLst>
                    <a:ext uri="{FF2B5EF4-FFF2-40B4-BE49-F238E27FC236}">
                      <a16:creationId xmlns:a16="http://schemas.microsoft.com/office/drawing/2014/main" id="{95C9E0E7-2BFC-224D-89F9-0A238290101C}"/>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grpFill/>
                <a:ln w="12700" cap="flat">
                  <a:noFill/>
                  <a:miter lim="400000"/>
                </a:ln>
                <a:effectLst/>
              </p:spPr>
              <p:txBody>
                <a:bodyPr wrap="square" lIns="0" tIns="0" rIns="0" bIns="0" numCol="1" anchor="t">
                  <a:noAutofit/>
                </a:bodyPr>
                <a:lstStyle/>
                <a:p>
                  <a:endParaRPr sz="7032"/>
                </a:p>
              </p:txBody>
            </p:sp>
            <p:sp>
              <p:nvSpPr>
                <p:cNvPr id="74" name="Shape 36">
                  <a:extLst>
                    <a:ext uri="{FF2B5EF4-FFF2-40B4-BE49-F238E27FC236}">
                      <a16:creationId xmlns:a16="http://schemas.microsoft.com/office/drawing/2014/main" id="{692BD233-F452-7046-8DFF-42B371717E30}"/>
                    </a:ext>
                  </a:extLst>
                </p:cNvPr>
                <p:cNvSpPr/>
                <p:nvPr/>
              </p:nvSpPr>
              <p:spPr>
                <a:xfrm>
                  <a:off x="1055549" y="0"/>
                  <a:ext cx="4766180" cy="1270799"/>
                </a:xfrm>
                <a:prstGeom prst="rect">
                  <a:avLst/>
                </a:prstGeom>
                <a:grpFill/>
                <a:ln w="12700" cap="flat">
                  <a:noFill/>
                  <a:miter lim="400000"/>
                </a:ln>
                <a:effectLst/>
              </p:spPr>
              <p:txBody>
                <a:bodyPr wrap="square" lIns="0" tIns="0" rIns="0" bIns="0" numCol="1" anchor="t">
                  <a:noAutofit/>
                </a:bodyPr>
                <a:lstStyle/>
                <a:p>
                  <a:endParaRPr sz="7032">
                    <a:latin typeface="Arial" panose="020B0604020202020204" pitchFamily="34" charset="0"/>
                    <a:cs typeface="Arial" panose="020B0604020202020204" pitchFamily="34" charset="0"/>
                  </a:endParaRPr>
                </a:p>
              </p:txBody>
            </p:sp>
          </p:grpSp>
          <p:grpSp>
            <p:nvGrpSpPr>
              <p:cNvPr id="70" name="Group 40">
                <a:extLst>
                  <a:ext uri="{FF2B5EF4-FFF2-40B4-BE49-F238E27FC236}">
                    <a16:creationId xmlns:a16="http://schemas.microsoft.com/office/drawing/2014/main" id="{810685E1-C52E-B649-8033-8E1853B7FB82}"/>
                  </a:ext>
                </a:extLst>
              </p:cNvPr>
              <p:cNvGrpSpPr/>
              <p:nvPr/>
            </p:nvGrpSpPr>
            <p:grpSpPr>
              <a:xfrm>
                <a:off x="504831" y="210422"/>
                <a:ext cx="5115966" cy="765091"/>
                <a:chOff x="-14180" y="52624"/>
                <a:chExt cx="5115965" cy="765090"/>
              </a:xfrm>
              <a:grpFill/>
            </p:grpSpPr>
            <p:sp>
              <p:nvSpPr>
                <p:cNvPr id="71" name="Shape 38">
                  <a:extLst>
                    <a:ext uri="{FF2B5EF4-FFF2-40B4-BE49-F238E27FC236}">
                      <a16:creationId xmlns:a16="http://schemas.microsoft.com/office/drawing/2014/main" id="{6F75EAF6-D036-6A4D-8F0E-90B18C5F56AC}"/>
                    </a:ext>
                  </a:extLst>
                </p:cNvPr>
                <p:cNvSpPr/>
                <p:nvPr/>
              </p:nvSpPr>
              <p:spPr>
                <a:xfrm>
                  <a:off x="-14179" y="496801"/>
                  <a:ext cx="4640640" cy="32091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3200" b="1" dirty="0">
                      <a:latin typeface="Arial" panose="020B0604020202020204" pitchFamily="34" charset="0"/>
                      <a:ea typeface="Helvetica Neue Medium" panose="02000503000000020004" pitchFamily="2" charset="0"/>
                      <a:cs typeface="Arial" panose="020B0604020202020204" pitchFamily="34" charset="0"/>
                    </a:rPr>
                    <a:t>Action/Intervention required.</a:t>
                  </a:r>
                  <a:endParaRPr sz="3200" b="1" dirty="0">
                    <a:latin typeface="Arial" panose="020B0604020202020204" pitchFamily="34" charset="0"/>
                    <a:ea typeface="Helvetica Neue Medium" panose="02000503000000020004" pitchFamily="2" charset="0"/>
                    <a:cs typeface="Arial" panose="020B0604020202020204" pitchFamily="34" charset="0"/>
                  </a:endParaRPr>
                </a:p>
              </p:txBody>
            </p:sp>
            <p:sp>
              <p:nvSpPr>
                <p:cNvPr id="72" name="Shape 39">
                  <a:extLst>
                    <a:ext uri="{FF2B5EF4-FFF2-40B4-BE49-F238E27FC236}">
                      <a16:creationId xmlns:a16="http://schemas.microsoft.com/office/drawing/2014/main" id="{21C064E3-76F3-884F-AD0F-C8CC2F9F24CD}"/>
                    </a:ext>
                  </a:extLst>
                </p:cNvPr>
                <p:cNvSpPr/>
                <p:nvPr/>
              </p:nvSpPr>
              <p:spPr>
                <a:xfrm>
                  <a:off x="-14180" y="52624"/>
                  <a:ext cx="5115965" cy="380999"/>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b="1" dirty="0">
                      <a:latin typeface="Arial" panose="020B0604020202020204" pitchFamily="34" charset="0"/>
                      <a:ea typeface="Helvetica Neue Medium" charset="0"/>
                      <a:cs typeface="Arial" panose="020B0604020202020204" pitchFamily="34" charset="0"/>
                    </a:rPr>
                    <a:t>Need interferes with functioning</a:t>
                  </a:r>
                  <a:endParaRPr sz="3600" b="1" dirty="0">
                    <a:latin typeface="Arial" panose="020B0604020202020204" pitchFamily="34" charset="0"/>
                    <a:ea typeface="Helvetica Neue Medium" charset="0"/>
                    <a:cs typeface="Arial" panose="020B0604020202020204" pitchFamily="34" charset="0"/>
                  </a:endParaRPr>
                </a:p>
              </p:txBody>
            </p:sp>
          </p:grpSp>
        </p:grpSp>
        <p:grpSp>
          <p:nvGrpSpPr>
            <p:cNvPr id="58" name="Group 41">
              <a:extLst>
                <a:ext uri="{FF2B5EF4-FFF2-40B4-BE49-F238E27FC236}">
                  <a16:creationId xmlns:a16="http://schemas.microsoft.com/office/drawing/2014/main" id="{A9E0660A-38F4-8243-9DE3-D661EDA757DD}"/>
                </a:ext>
              </a:extLst>
            </p:cNvPr>
            <p:cNvGrpSpPr/>
            <p:nvPr/>
          </p:nvGrpSpPr>
          <p:grpSpPr>
            <a:xfrm>
              <a:off x="5368257" y="6890856"/>
              <a:ext cx="12715545" cy="1787627"/>
              <a:chOff x="0" y="0"/>
              <a:chExt cx="6310044" cy="1271199"/>
            </a:xfrm>
          </p:grpSpPr>
          <p:grpSp>
            <p:nvGrpSpPr>
              <p:cNvPr id="63" name="Group 37">
                <a:extLst>
                  <a:ext uri="{FF2B5EF4-FFF2-40B4-BE49-F238E27FC236}">
                    <a16:creationId xmlns:a16="http://schemas.microsoft.com/office/drawing/2014/main" id="{1EBFA898-B9B9-FF46-824E-0FEB408856C2}"/>
                  </a:ext>
                </a:extLst>
              </p:cNvPr>
              <p:cNvGrpSpPr/>
              <p:nvPr/>
            </p:nvGrpSpPr>
            <p:grpSpPr>
              <a:xfrm>
                <a:off x="0" y="0"/>
                <a:ext cx="6310044" cy="1271199"/>
                <a:chOff x="0" y="0"/>
                <a:chExt cx="6310043" cy="1271198"/>
              </a:xfrm>
            </p:grpSpPr>
            <p:sp>
              <p:nvSpPr>
                <p:cNvPr id="67" name="Shape 35">
                  <a:extLst>
                    <a:ext uri="{FF2B5EF4-FFF2-40B4-BE49-F238E27FC236}">
                      <a16:creationId xmlns:a16="http://schemas.microsoft.com/office/drawing/2014/main" id="{19C154C9-3A05-1D44-892F-E39CB2FDBF73}"/>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F4B623"/>
                </a:solidFill>
                <a:ln w="12700" cap="flat">
                  <a:noFill/>
                  <a:miter lim="400000"/>
                </a:ln>
                <a:effectLst/>
              </p:spPr>
              <p:txBody>
                <a:bodyPr wrap="square" lIns="0" tIns="0" rIns="0" bIns="0" numCol="1" anchor="t">
                  <a:noAutofit/>
                </a:bodyPr>
                <a:lstStyle/>
                <a:p>
                  <a:endParaRPr sz="7032"/>
                </a:p>
              </p:txBody>
            </p:sp>
            <p:sp>
              <p:nvSpPr>
                <p:cNvPr id="68" name="Shape 36">
                  <a:extLst>
                    <a:ext uri="{FF2B5EF4-FFF2-40B4-BE49-F238E27FC236}">
                      <a16:creationId xmlns:a16="http://schemas.microsoft.com/office/drawing/2014/main" id="{8C769F10-23FC-A24A-B8E6-FABCE9389BDA}"/>
                    </a:ext>
                  </a:extLst>
                </p:cNvPr>
                <p:cNvSpPr/>
                <p:nvPr/>
              </p:nvSpPr>
              <p:spPr>
                <a:xfrm>
                  <a:off x="1114222" y="399"/>
                  <a:ext cx="5195821" cy="1270799"/>
                </a:xfrm>
                <a:prstGeom prst="rect">
                  <a:avLst/>
                </a:prstGeom>
                <a:solidFill>
                  <a:srgbClr val="F4B623"/>
                </a:solidFill>
                <a:ln w="12700" cap="flat">
                  <a:noFill/>
                  <a:miter lim="400000"/>
                </a:ln>
                <a:effectLst/>
              </p:spPr>
              <p:txBody>
                <a:bodyPr wrap="square" lIns="0" tIns="0" rIns="0" bIns="0" numCol="1" anchor="t">
                  <a:noAutofit/>
                </a:bodyPr>
                <a:lstStyle/>
                <a:p>
                  <a:endParaRPr sz="7032"/>
                </a:p>
              </p:txBody>
            </p:sp>
          </p:grpSp>
          <p:grpSp>
            <p:nvGrpSpPr>
              <p:cNvPr id="64" name="Group 40">
                <a:extLst>
                  <a:ext uri="{FF2B5EF4-FFF2-40B4-BE49-F238E27FC236}">
                    <a16:creationId xmlns:a16="http://schemas.microsoft.com/office/drawing/2014/main" id="{6F826D37-5F9F-EA41-AA61-2F496D4C196D}"/>
                  </a:ext>
                </a:extLst>
              </p:cNvPr>
              <p:cNvGrpSpPr/>
              <p:nvPr/>
            </p:nvGrpSpPr>
            <p:grpSpPr>
              <a:xfrm>
                <a:off x="366779" y="229867"/>
                <a:ext cx="5736683" cy="993027"/>
                <a:chOff x="-152232" y="72069"/>
                <a:chExt cx="5736682" cy="993026"/>
              </a:xfrm>
            </p:grpSpPr>
            <p:sp>
              <p:nvSpPr>
                <p:cNvPr id="65" name="Shape 38">
                  <a:extLst>
                    <a:ext uri="{FF2B5EF4-FFF2-40B4-BE49-F238E27FC236}">
                      <a16:creationId xmlns:a16="http://schemas.microsoft.com/office/drawing/2014/main" id="{24F30810-7306-F247-8121-39E251B0F2FA}"/>
                    </a:ext>
                  </a:extLst>
                </p:cNvPr>
                <p:cNvSpPr/>
                <p:nvPr/>
              </p:nvSpPr>
              <p:spPr>
                <a:xfrm>
                  <a:off x="-152232" y="616131"/>
                  <a:ext cx="5736682" cy="4489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3200" b="1" dirty="0">
                      <a:latin typeface="Arial" panose="020B0604020202020204" pitchFamily="34" charset="0"/>
                      <a:ea typeface="Helvetica Neue" charset="0"/>
                      <a:cs typeface="Arial" panose="020B0604020202020204" pitchFamily="34" charset="0"/>
                    </a:rPr>
                    <a:t>Watchful waiting/prevention/additional assessment.</a:t>
                  </a:r>
                  <a:endParaRPr sz="3200" b="1" dirty="0">
                    <a:latin typeface="Arial" panose="020B0604020202020204" pitchFamily="34" charset="0"/>
                    <a:ea typeface="Helvetica Neue" charset="0"/>
                    <a:cs typeface="Arial" panose="020B0604020202020204" pitchFamily="34" charset="0"/>
                  </a:endParaRPr>
                </a:p>
              </p:txBody>
            </p:sp>
            <p:sp>
              <p:nvSpPr>
                <p:cNvPr id="66" name="Shape 39">
                  <a:extLst>
                    <a:ext uri="{FF2B5EF4-FFF2-40B4-BE49-F238E27FC236}">
                      <a16:creationId xmlns:a16="http://schemas.microsoft.com/office/drawing/2014/main" id="{4F7BE290-7A81-5646-A571-EA19054171CE}"/>
                    </a:ext>
                  </a:extLst>
                </p:cNvPr>
                <p:cNvSpPr/>
                <p:nvPr/>
              </p:nvSpPr>
              <p:spPr>
                <a:xfrm>
                  <a:off x="-142811" y="72069"/>
                  <a:ext cx="5727261" cy="3288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pPr>
                    <a:lnSpc>
                      <a:spcPct val="90000"/>
                    </a:lnSpc>
                  </a:pPr>
                  <a:r>
                    <a:rPr lang="en-US" sz="3600" b="1" dirty="0">
                      <a:latin typeface="Arial" panose="020B0604020202020204" pitchFamily="34" charset="0"/>
                      <a:ea typeface="Helvetica Neue Medium" charset="0"/>
                      <a:cs typeface="Arial" panose="020B0604020202020204" pitchFamily="34" charset="0"/>
                    </a:rPr>
                    <a:t>Significant history of need; or possible need that is not interfering with functioning</a:t>
                  </a:r>
                  <a:endParaRPr sz="3600" b="1" dirty="0">
                    <a:latin typeface="Arial" panose="020B0604020202020204" pitchFamily="34" charset="0"/>
                    <a:ea typeface="Helvetica Neue Medium" charset="0"/>
                    <a:cs typeface="Arial" panose="020B0604020202020204" pitchFamily="34" charset="0"/>
                  </a:endParaRPr>
                </a:p>
              </p:txBody>
            </p:sp>
          </p:grpSp>
        </p:grpSp>
        <p:sp>
          <p:nvSpPr>
            <p:cNvPr id="59" name="TextBox 58">
              <a:extLst>
                <a:ext uri="{FF2B5EF4-FFF2-40B4-BE49-F238E27FC236}">
                  <a16:creationId xmlns:a16="http://schemas.microsoft.com/office/drawing/2014/main" id="{847214FD-4ADE-0B4C-96EB-48869583D968}"/>
                </a:ext>
              </a:extLst>
            </p:cNvPr>
            <p:cNvSpPr txBox="1"/>
            <p:nvPr/>
          </p:nvSpPr>
          <p:spPr>
            <a:xfrm>
              <a:off x="3115339" y="2539126"/>
              <a:ext cx="6396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3</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sp>
          <p:nvSpPr>
            <p:cNvPr id="60" name="TextBox 59">
              <a:extLst>
                <a:ext uri="{FF2B5EF4-FFF2-40B4-BE49-F238E27FC236}">
                  <a16:creationId xmlns:a16="http://schemas.microsoft.com/office/drawing/2014/main" id="{3BC1B615-098D-344A-8437-4B953AD4183F}"/>
                </a:ext>
              </a:extLst>
            </p:cNvPr>
            <p:cNvSpPr txBox="1"/>
            <p:nvPr/>
          </p:nvSpPr>
          <p:spPr>
            <a:xfrm>
              <a:off x="3089550" y="4926401"/>
              <a:ext cx="6396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2</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sp>
          <p:nvSpPr>
            <p:cNvPr id="61" name="TextBox 60">
              <a:extLst>
                <a:ext uri="{FF2B5EF4-FFF2-40B4-BE49-F238E27FC236}">
                  <a16:creationId xmlns:a16="http://schemas.microsoft.com/office/drawing/2014/main" id="{E28DC849-0360-C44F-AD43-EFF249117D99}"/>
                </a:ext>
              </a:extLst>
            </p:cNvPr>
            <p:cNvSpPr txBox="1"/>
            <p:nvPr/>
          </p:nvSpPr>
          <p:spPr>
            <a:xfrm>
              <a:off x="3089550" y="7227576"/>
              <a:ext cx="66540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1</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sp>
          <p:nvSpPr>
            <p:cNvPr id="62" name="TextBox 61">
              <a:extLst>
                <a:ext uri="{FF2B5EF4-FFF2-40B4-BE49-F238E27FC236}">
                  <a16:creationId xmlns:a16="http://schemas.microsoft.com/office/drawing/2014/main" id="{0C3CA6DE-923B-E043-9F7B-0F458BC58BF3}"/>
                </a:ext>
              </a:extLst>
            </p:cNvPr>
            <p:cNvSpPr txBox="1"/>
            <p:nvPr/>
          </p:nvSpPr>
          <p:spPr>
            <a:xfrm>
              <a:off x="3074982" y="9541832"/>
              <a:ext cx="66540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0</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spTree>
    <p:extLst>
      <p:ext uri="{BB962C8B-B14F-4D97-AF65-F5344CB8AC3E}">
        <p14:creationId xmlns:p14="http://schemas.microsoft.com/office/powerpoint/2010/main" val="85678362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6795" y="273178"/>
            <a:ext cx="21622681" cy="13215500"/>
          </a:xfrm>
          <a:prstGeom prst="rect">
            <a:avLst/>
          </a:prstGeom>
        </p:spPr>
      </p:pic>
    </p:spTree>
    <p:extLst>
      <p:ext uri="{BB962C8B-B14F-4D97-AF65-F5344CB8AC3E}">
        <p14:creationId xmlns:p14="http://schemas.microsoft.com/office/powerpoint/2010/main" val="10654541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1811640" y="1245079"/>
            <a:ext cx="15609094" cy="1532072"/>
          </a:xfrm>
          <a:prstGeom prst="rect">
            <a:avLst/>
          </a:prstGeom>
        </p:spPr>
        <p:txBody>
          <a:bodyPr/>
          <a:lstStyle/>
          <a:p>
            <a:pPr algn="l"/>
            <a:r>
              <a:rPr dirty="0"/>
              <a:t>Getting to Know Each Other</a:t>
            </a:r>
          </a:p>
        </p:txBody>
      </p:sp>
      <p:sp>
        <p:nvSpPr>
          <p:cNvPr id="4" name="Text Placeholder 3">
            <a:extLst>
              <a:ext uri="{FF2B5EF4-FFF2-40B4-BE49-F238E27FC236}">
                <a16:creationId xmlns:a16="http://schemas.microsoft.com/office/drawing/2014/main" id="{56F98B88-BB70-394A-831C-D8B0D30863D2}"/>
              </a:ext>
            </a:extLst>
          </p:cNvPr>
          <p:cNvSpPr>
            <a:spLocks noGrp="1"/>
          </p:cNvSpPr>
          <p:nvPr>
            <p:ph type="body" sz="half" idx="1"/>
          </p:nvPr>
        </p:nvSpPr>
        <p:spPr>
          <a:xfrm>
            <a:off x="1746789" y="3464526"/>
            <a:ext cx="12718948" cy="9781211"/>
          </a:xfrm>
        </p:spPr>
        <p:txBody>
          <a:bodyPr>
            <a:normAutofit/>
          </a:bodyPr>
          <a:lstStyle/>
          <a:p>
            <a:pPr>
              <a:buFont typeface="Arial" panose="020B0604020202020204" pitchFamily="34" charset="0"/>
              <a:buChar char="•"/>
            </a:pPr>
            <a:r>
              <a:rPr lang="en-US" sz="4800" b="1" dirty="0">
                <a:solidFill>
                  <a:schemeClr val="tx1"/>
                </a:solidFill>
              </a:rPr>
              <a:t>Poll: </a:t>
            </a:r>
            <a:r>
              <a:rPr lang="en-US" sz="4800" dirty="0">
                <a:solidFill>
                  <a:schemeClr val="tx1"/>
                </a:solidFill>
              </a:rPr>
              <a:t>Have you ever used the CANS?</a:t>
            </a:r>
          </a:p>
          <a:p>
            <a:pPr>
              <a:buFont typeface="Arial" panose="020B0604020202020204" pitchFamily="34" charset="0"/>
              <a:buChar char="•"/>
            </a:pPr>
            <a:r>
              <a:rPr lang="en-US" sz="4800" dirty="0">
                <a:solidFill>
                  <a:schemeClr val="tx1"/>
                </a:solidFill>
              </a:rPr>
              <a:t>Name, Organization, Role</a:t>
            </a:r>
          </a:p>
          <a:p>
            <a:pPr>
              <a:buFont typeface="Arial" panose="020B0604020202020204" pitchFamily="34" charset="0"/>
              <a:buChar char="•"/>
            </a:pPr>
            <a:r>
              <a:rPr lang="en-US" sz="4800" dirty="0">
                <a:solidFill>
                  <a:schemeClr val="tx1"/>
                </a:solidFill>
              </a:rPr>
              <a:t>What have you heard about the CANS?</a:t>
            </a:r>
          </a:p>
          <a:p>
            <a:pPr>
              <a:buFont typeface="Arial" panose="020B0604020202020204" pitchFamily="34" charset="0"/>
              <a:buChar char="•"/>
            </a:pPr>
            <a:r>
              <a:rPr lang="en-US" sz="4800" dirty="0">
                <a:solidFill>
                  <a:schemeClr val="tx1"/>
                </a:solidFill>
              </a:rPr>
              <a:t>Questions or concerns about the CANS you would like addressed?</a:t>
            </a:r>
          </a:p>
          <a:p>
            <a:pPr>
              <a:buFont typeface="Arial" panose="020B0604020202020204" pitchFamily="34" charset="0"/>
              <a:buChar char="•"/>
            </a:pPr>
            <a:r>
              <a:rPr lang="en-US" sz="4800" dirty="0">
                <a:solidFill>
                  <a:schemeClr val="tx1"/>
                </a:solidFill>
              </a:rPr>
              <a:t>Hopes for the Day?</a:t>
            </a:r>
          </a:p>
          <a:p>
            <a:pPr marL="0" indent="0">
              <a:buNone/>
            </a:pPr>
            <a:endParaRPr lang="en-US" dirty="0"/>
          </a:p>
        </p:txBody>
      </p:sp>
      <p:pic>
        <p:nvPicPr>
          <p:cNvPr id="7" name="Picture Placeholder 6">
            <a:extLst>
              <a:ext uri="{FF2B5EF4-FFF2-40B4-BE49-F238E27FC236}">
                <a16:creationId xmlns:a16="http://schemas.microsoft.com/office/drawing/2014/main" id="{78B64BDE-B783-F94F-898E-2137BB993868}"/>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t="1248" b="1248"/>
          <a:stretch>
            <a:fillRect/>
          </a:stretch>
        </p:blipFill>
        <p:spPr/>
      </p:pic>
    </p:spTree>
    <p:extLst>
      <p:ext uri="{BB962C8B-B14F-4D97-AF65-F5344CB8AC3E}">
        <p14:creationId xmlns:p14="http://schemas.microsoft.com/office/powerpoint/2010/main" val="150076256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96B39-E2DC-B74B-9D70-A1C0697DB0A0}"/>
              </a:ext>
            </a:extLst>
          </p:cNvPr>
          <p:cNvSpPr>
            <a:spLocks noGrp="1"/>
          </p:cNvSpPr>
          <p:nvPr>
            <p:ph type="title"/>
          </p:nvPr>
        </p:nvSpPr>
        <p:spPr/>
        <p:txBody>
          <a:bodyPr/>
          <a:lstStyle/>
          <a:p>
            <a:r>
              <a:rPr lang="en-US" dirty="0"/>
              <a:t>Example: Shawn</a:t>
            </a:r>
          </a:p>
        </p:txBody>
      </p:sp>
      <p:grpSp>
        <p:nvGrpSpPr>
          <p:cNvPr id="43" name="Group 42">
            <a:extLst>
              <a:ext uri="{FF2B5EF4-FFF2-40B4-BE49-F238E27FC236}">
                <a16:creationId xmlns:a16="http://schemas.microsoft.com/office/drawing/2014/main" id="{1112C24C-CC9E-D54F-9DF3-1C41CB7201CD}"/>
              </a:ext>
            </a:extLst>
          </p:cNvPr>
          <p:cNvGrpSpPr/>
          <p:nvPr/>
        </p:nvGrpSpPr>
        <p:grpSpPr>
          <a:xfrm>
            <a:off x="14450607" y="1302940"/>
            <a:ext cx="7855730" cy="3696938"/>
            <a:chOff x="14450607" y="1302940"/>
            <a:chExt cx="7855730" cy="3696938"/>
          </a:xfrm>
        </p:grpSpPr>
        <p:sp>
          <p:nvSpPr>
            <p:cNvPr id="35" name="Shape 20">
              <a:extLst>
                <a:ext uri="{FF2B5EF4-FFF2-40B4-BE49-F238E27FC236}">
                  <a16:creationId xmlns:a16="http://schemas.microsoft.com/office/drawing/2014/main" id="{F364F209-E34C-9A4C-AFA2-8E448154F658}"/>
                </a:ext>
              </a:extLst>
            </p:cNvPr>
            <p:cNvSpPr/>
            <p:nvPr/>
          </p:nvSpPr>
          <p:spPr>
            <a:xfrm>
              <a:off x="17766980" y="1302940"/>
              <a:ext cx="824137" cy="784990"/>
            </a:xfrm>
            <a:prstGeom prst="rightArrow">
              <a:avLst>
                <a:gd name="adj1" fmla="val 40698"/>
                <a:gd name="adj2" fmla="val 54488"/>
              </a:avLst>
            </a:prstGeom>
            <a:solidFill>
              <a:srgbClr val="92D050"/>
            </a:solidFill>
            <a:ln w="12700" cap="flat">
              <a:noFill/>
              <a:miter lim="400000"/>
            </a:ln>
            <a:effectLst/>
          </p:spPr>
          <p:txBody>
            <a:bodyPr wrap="square" lIns="0" tIns="0" rIns="0" bIns="0" numCol="1" anchor="t">
              <a:noAutofit/>
            </a:bodyPr>
            <a:lstStyle/>
            <a:p>
              <a:endParaRPr/>
            </a:p>
          </p:txBody>
        </p:sp>
        <p:sp>
          <p:nvSpPr>
            <p:cNvPr id="31" name="Shape 25">
              <a:extLst>
                <a:ext uri="{FF2B5EF4-FFF2-40B4-BE49-F238E27FC236}">
                  <a16:creationId xmlns:a16="http://schemas.microsoft.com/office/drawing/2014/main" id="{3516765A-15D1-B24E-9CB6-3C93E1A0AF8C}"/>
                </a:ext>
              </a:extLst>
            </p:cNvPr>
            <p:cNvSpPr/>
            <p:nvPr/>
          </p:nvSpPr>
          <p:spPr>
            <a:xfrm>
              <a:off x="14450607" y="2278186"/>
              <a:ext cx="7855730" cy="2721692"/>
            </a:xfrm>
            <a:prstGeom prst="rect">
              <a:avLst/>
            </a:prstGeom>
            <a:solidFill>
              <a:srgbClr val="92D050"/>
            </a:solidFill>
            <a:ln w="12700" cap="flat">
              <a:noFill/>
              <a:miter lim="400000"/>
            </a:ln>
            <a:effectLst/>
          </p:spPr>
          <p:txBody>
            <a:bodyPr wrap="square" lIns="0" tIns="0" rIns="0" bIns="0" numCol="1" anchor="t">
              <a:noAutofit/>
            </a:bodyPr>
            <a:lstStyle/>
            <a:p>
              <a:endParaRPr/>
            </a:p>
          </p:txBody>
        </p:sp>
        <p:sp>
          <p:nvSpPr>
            <p:cNvPr id="33" name="Shape 26">
              <a:extLst>
                <a:ext uri="{FF2B5EF4-FFF2-40B4-BE49-F238E27FC236}">
                  <a16:creationId xmlns:a16="http://schemas.microsoft.com/office/drawing/2014/main" id="{BAA1D434-59A8-AB4F-97D3-BDFAE3E195C8}"/>
                </a:ext>
              </a:extLst>
            </p:cNvPr>
            <p:cNvSpPr/>
            <p:nvPr/>
          </p:nvSpPr>
          <p:spPr>
            <a:xfrm>
              <a:off x="14800775" y="2992136"/>
              <a:ext cx="1498368" cy="1293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FFFFFF"/>
                  </a:solidFill>
                </a:defRPr>
              </a:lvl1pPr>
            </a:lstStyle>
            <a:p>
              <a:r>
                <a:rPr sz="6000" b="1" dirty="0"/>
                <a:t>01</a:t>
              </a:r>
            </a:p>
          </p:txBody>
        </p:sp>
        <p:sp>
          <p:nvSpPr>
            <p:cNvPr id="34" name="Shape 27">
              <a:extLst>
                <a:ext uri="{FF2B5EF4-FFF2-40B4-BE49-F238E27FC236}">
                  <a16:creationId xmlns:a16="http://schemas.microsoft.com/office/drawing/2014/main" id="{B50F11E6-AFAF-D94A-BE34-BA4A78742641}"/>
                </a:ext>
              </a:extLst>
            </p:cNvPr>
            <p:cNvSpPr/>
            <p:nvPr/>
          </p:nvSpPr>
          <p:spPr>
            <a:xfrm>
              <a:off x="16718981" y="2708349"/>
              <a:ext cx="4981188" cy="16923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10000"/>
                </a:lnSpc>
                <a:spcBef>
                  <a:spcPts val="3000"/>
                </a:spcBef>
                <a:defRPr sz="2000">
                  <a:solidFill>
                    <a:srgbClr val="FFFFFF"/>
                  </a:solidFill>
                  <a:latin typeface="Helvetica Neue Light"/>
                  <a:ea typeface="Helvetica Neue Light"/>
                  <a:cs typeface="Helvetica Neue Light"/>
                  <a:sym typeface="Helvetica Neue Light"/>
                </a:defRPr>
              </a:lvl1pPr>
            </a:lstStyle>
            <a:p>
              <a:r>
                <a:rPr lang="en-US" sz="3600" dirty="0">
                  <a:latin typeface="Arial" panose="020B0604020202020204" pitchFamily="34" charset="0"/>
                  <a:cs typeface="Arial" panose="020B0604020202020204" pitchFamily="34" charset="0"/>
                </a:rPr>
                <a:t>Evidence of a need in Sleep?  </a:t>
              </a:r>
              <a:endParaRPr sz="3600" b="1" dirty="0">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6A28DED3-2A59-EE43-AC2A-CC14B83B415B}"/>
              </a:ext>
            </a:extLst>
          </p:cNvPr>
          <p:cNvGrpSpPr/>
          <p:nvPr/>
        </p:nvGrpSpPr>
        <p:grpSpPr>
          <a:xfrm>
            <a:off x="11085401" y="9283364"/>
            <a:ext cx="7855730" cy="3696939"/>
            <a:chOff x="11085401" y="9283364"/>
            <a:chExt cx="7855730" cy="3696939"/>
          </a:xfrm>
        </p:grpSpPr>
        <p:sp>
          <p:nvSpPr>
            <p:cNvPr id="37" name="Shape 22">
              <a:extLst>
                <a:ext uri="{FF2B5EF4-FFF2-40B4-BE49-F238E27FC236}">
                  <a16:creationId xmlns:a16="http://schemas.microsoft.com/office/drawing/2014/main" id="{70ECEE5B-0D0A-FB41-97CE-A550F679178F}"/>
                </a:ext>
              </a:extLst>
            </p:cNvPr>
            <p:cNvSpPr/>
            <p:nvPr/>
          </p:nvSpPr>
          <p:spPr>
            <a:xfrm rot="10800000">
              <a:off x="14775685" y="12195313"/>
              <a:ext cx="824137" cy="784990"/>
            </a:xfrm>
            <a:prstGeom prst="rightArrow">
              <a:avLst>
                <a:gd name="adj1" fmla="val 40698"/>
                <a:gd name="adj2" fmla="val 54488"/>
              </a:avLst>
            </a:prstGeom>
            <a:solidFill>
              <a:srgbClr val="FFC000"/>
            </a:solidFill>
            <a:ln w="12700" cap="flat">
              <a:noFill/>
              <a:miter lim="400000"/>
            </a:ln>
            <a:effectLst/>
          </p:spPr>
          <p:txBody>
            <a:bodyPr wrap="square" lIns="0" tIns="0" rIns="0" bIns="0" numCol="1" anchor="t">
              <a:noAutofit/>
            </a:bodyPr>
            <a:lstStyle/>
            <a:p>
              <a:endParaRPr/>
            </a:p>
          </p:txBody>
        </p:sp>
        <p:sp>
          <p:nvSpPr>
            <p:cNvPr id="27" name="Shape 30">
              <a:extLst>
                <a:ext uri="{FF2B5EF4-FFF2-40B4-BE49-F238E27FC236}">
                  <a16:creationId xmlns:a16="http://schemas.microsoft.com/office/drawing/2014/main" id="{B39BF5C2-08DA-A541-8850-588A453A394E}"/>
                </a:ext>
              </a:extLst>
            </p:cNvPr>
            <p:cNvSpPr/>
            <p:nvPr/>
          </p:nvSpPr>
          <p:spPr>
            <a:xfrm>
              <a:off x="11085401" y="9283364"/>
              <a:ext cx="7855730" cy="2721692"/>
            </a:xfrm>
            <a:prstGeom prst="rect">
              <a:avLst/>
            </a:prstGeom>
            <a:solidFill>
              <a:srgbClr val="FFC000"/>
            </a:solidFill>
            <a:ln w="12700" cap="flat">
              <a:noFill/>
              <a:miter lim="400000"/>
            </a:ln>
            <a:effectLst/>
          </p:spPr>
          <p:txBody>
            <a:bodyPr wrap="square" lIns="0" tIns="0" rIns="0" bIns="0" numCol="1" anchor="t">
              <a:noAutofit/>
            </a:bodyPr>
            <a:lstStyle/>
            <a:p>
              <a:endParaRPr/>
            </a:p>
          </p:txBody>
        </p:sp>
        <p:grpSp>
          <p:nvGrpSpPr>
            <p:cNvPr id="28" name="Group 33">
              <a:extLst>
                <a:ext uri="{FF2B5EF4-FFF2-40B4-BE49-F238E27FC236}">
                  <a16:creationId xmlns:a16="http://schemas.microsoft.com/office/drawing/2014/main" id="{4CFA75F3-6765-B546-B362-0C15E0459947}"/>
                </a:ext>
              </a:extLst>
            </p:cNvPr>
            <p:cNvGrpSpPr/>
            <p:nvPr/>
          </p:nvGrpSpPr>
          <p:grpSpPr>
            <a:xfrm>
              <a:off x="11537724" y="9997313"/>
              <a:ext cx="6830543" cy="1326931"/>
              <a:chOff x="0" y="0"/>
              <a:chExt cx="3478901" cy="779634"/>
            </a:xfrm>
          </p:grpSpPr>
          <p:sp>
            <p:nvSpPr>
              <p:cNvPr id="29" name="Shape 31">
                <a:extLst>
                  <a:ext uri="{FF2B5EF4-FFF2-40B4-BE49-F238E27FC236}">
                    <a16:creationId xmlns:a16="http://schemas.microsoft.com/office/drawing/2014/main" id="{B423C515-49FA-8B43-9B0C-AA1A2A4FE80F}"/>
                  </a:ext>
                </a:extLst>
              </p:cNvPr>
              <p:cNvSpPr/>
              <p:nvPr/>
            </p:nvSpPr>
            <p:spPr>
              <a:xfrm>
                <a:off x="0" y="0"/>
                <a:ext cx="763142" cy="7601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FFFFFF"/>
                    </a:solidFill>
                  </a:defRPr>
                </a:lvl1pPr>
              </a:lstStyle>
              <a:p>
                <a:r>
                  <a:rPr sz="6000" b="1" dirty="0"/>
                  <a:t>03</a:t>
                </a:r>
              </a:p>
            </p:txBody>
          </p:sp>
          <p:sp>
            <p:nvSpPr>
              <p:cNvPr id="30" name="Shape 32">
                <a:extLst>
                  <a:ext uri="{FF2B5EF4-FFF2-40B4-BE49-F238E27FC236}">
                    <a16:creationId xmlns:a16="http://schemas.microsoft.com/office/drawing/2014/main" id="{FC8C711B-0471-B042-8CE9-32A9DE945C0B}"/>
                  </a:ext>
                </a:extLst>
              </p:cNvPr>
              <p:cNvSpPr/>
              <p:nvPr/>
            </p:nvSpPr>
            <p:spPr>
              <a:xfrm>
                <a:off x="941905" y="19469"/>
                <a:ext cx="2536996" cy="7601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10000"/>
                  </a:lnSpc>
                  <a:spcBef>
                    <a:spcPts val="3000"/>
                  </a:spcBef>
                  <a:defRPr sz="2000">
                    <a:solidFill>
                      <a:srgbClr val="FFFFFF"/>
                    </a:solidFill>
                    <a:latin typeface="Helvetica Neue Light"/>
                    <a:ea typeface="Helvetica Neue Light"/>
                    <a:cs typeface="Helvetica Neue Light"/>
                    <a:sym typeface="Helvetica Neue Light"/>
                  </a:defRPr>
                </a:lvl1pPr>
              </a:lstStyle>
              <a:p>
                <a:r>
                  <a:rPr lang="en-US" sz="3600" dirty="0">
                    <a:latin typeface="Arial" panose="020B0604020202020204" pitchFamily="34" charset="0"/>
                    <a:cs typeface="Arial" panose="020B0604020202020204" pitchFamily="34" charset="0"/>
                  </a:rPr>
                  <a:t>Is the need dangerous or disabling? </a:t>
                </a:r>
                <a:endParaRPr sz="3600" b="1" dirty="0">
                  <a:latin typeface="Arial" panose="020B0604020202020204" pitchFamily="34" charset="0"/>
                  <a:cs typeface="Arial" panose="020B0604020202020204" pitchFamily="34" charset="0"/>
                </a:endParaRPr>
              </a:p>
            </p:txBody>
          </p:sp>
        </p:grpSp>
      </p:grpSp>
      <p:grpSp>
        <p:nvGrpSpPr>
          <p:cNvPr id="46" name="Group 45">
            <a:extLst>
              <a:ext uri="{FF2B5EF4-FFF2-40B4-BE49-F238E27FC236}">
                <a16:creationId xmlns:a16="http://schemas.microsoft.com/office/drawing/2014/main" id="{A9186DC8-FB1C-0C46-97CF-106DAB00C438}"/>
              </a:ext>
            </a:extLst>
          </p:cNvPr>
          <p:cNvGrpSpPr/>
          <p:nvPr/>
        </p:nvGrpSpPr>
        <p:grpSpPr>
          <a:xfrm>
            <a:off x="9966959" y="2284915"/>
            <a:ext cx="4258192" cy="6809740"/>
            <a:chOff x="9966959" y="2284915"/>
            <a:chExt cx="4258192" cy="6809740"/>
          </a:xfrm>
        </p:grpSpPr>
        <p:sp>
          <p:nvSpPr>
            <p:cNvPr id="23" name="Shape 35">
              <a:extLst>
                <a:ext uri="{FF2B5EF4-FFF2-40B4-BE49-F238E27FC236}">
                  <a16:creationId xmlns:a16="http://schemas.microsoft.com/office/drawing/2014/main" id="{D7B28A19-B239-A64B-B05C-EB6E7EA97F93}"/>
                </a:ext>
              </a:extLst>
            </p:cNvPr>
            <p:cNvSpPr/>
            <p:nvPr/>
          </p:nvSpPr>
          <p:spPr>
            <a:xfrm rot="16200000">
              <a:off x="9250406" y="4119909"/>
              <a:ext cx="6809740" cy="3139751"/>
            </a:xfrm>
            <a:prstGeom prst="rect">
              <a:avLst/>
            </a:prstGeom>
            <a:solidFill>
              <a:schemeClr val="accent6"/>
            </a:solidFill>
            <a:ln w="12700" cap="flat">
              <a:noFill/>
              <a:miter lim="400000"/>
            </a:ln>
            <a:effectLst/>
          </p:spPr>
          <p:txBody>
            <a:bodyPr wrap="square" lIns="0" tIns="0" rIns="0" bIns="0" numCol="1" anchor="t">
              <a:noAutofit/>
            </a:bodyPr>
            <a:lstStyle/>
            <a:p>
              <a:endParaRPr/>
            </a:p>
          </p:txBody>
        </p:sp>
        <p:grpSp>
          <p:nvGrpSpPr>
            <p:cNvPr id="45" name="Group 44">
              <a:extLst>
                <a:ext uri="{FF2B5EF4-FFF2-40B4-BE49-F238E27FC236}">
                  <a16:creationId xmlns:a16="http://schemas.microsoft.com/office/drawing/2014/main" id="{F1F14077-F6FA-0644-B081-4CDB6AE0298C}"/>
                </a:ext>
              </a:extLst>
            </p:cNvPr>
            <p:cNvGrpSpPr/>
            <p:nvPr/>
          </p:nvGrpSpPr>
          <p:grpSpPr>
            <a:xfrm>
              <a:off x="9966959" y="2767792"/>
              <a:ext cx="3978592" cy="5518420"/>
              <a:chOff x="9966959" y="2767792"/>
              <a:chExt cx="3978592" cy="5518420"/>
            </a:xfrm>
          </p:grpSpPr>
          <p:sp>
            <p:nvSpPr>
              <p:cNvPr id="38" name="Shape 23">
                <a:extLst>
                  <a:ext uri="{FF2B5EF4-FFF2-40B4-BE49-F238E27FC236}">
                    <a16:creationId xmlns:a16="http://schemas.microsoft.com/office/drawing/2014/main" id="{C207BA4C-72E5-1541-962B-7A52609C57C8}"/>
                  </a:ext>
                </a:extLst>
              </p:cNvPr>
              <p:cNvSpPr/>
              <p:nvPr/>
            </p:nvSpPr>
            <p:spPr>
              <a:xfrm rot="5400000" flipH="1">
                <a:off x="10062540" y="5420834"/>
                <a:ext cx="714403" cy="905566"/>
              </a:xfrm>
              <a:prstGeom prst="rightArrow">
                <a:avLst>
                  <a:gd name="adj1" fmla="val 40698"/>
                  <a:gd name="adj2" fmla="val 54488"/>
                </a:avLst>
              </a:prstGeom>
              <a:solidFill>
                <a:schemeClr val="accent6"/>
              </a:solidFill>
              <a:ln w="12700" cap="flat">
                <a:noFill/>
                <a:miter lim="400000"/>
              </a:ln>
              <a:effectLst/>
            </p:spPr>
            <p:txBody>
              <a:bodyPr wrap="square" lIns="0" tIns="0" rIns="0" bIns="0" numCol="1" anchor="t">
                <a:noAutofit/>
              </a:bodyPr>
              <a:lstStyle/>
              <a:p>
                <a:endParaRPr/>
              </a:p>
            </p:txBody>
          </p:sp>
          <p:grpSp>
            <p:nvGrpSpPr>
              <p:cNvPr id="24" name="Group 38">
                <a:extLst>
                  <a:ext uri="{FF2B5EF4-FFF2-40B4-BE49-F238E27FC236}">
                    <a16:creationId xmlns:a16="http://schemas.microsoft.com/office/drawing/2014/main" id="{B765C1C4-133E-4E44-829C-E79D9E190C19}"/>
                  </a:ext>
                </a:extLst>
              </p:cNvPr>
              <p:cNvGrpSpPr/>
              <p:nvPr/>
            </p:nvGrpSpPr>
            <p:grpSpPr>
              <a:xfrm>
                <a:off x="11364998" y="2767792"/>
                <a:ext cx="2580553" cy="5518420"/>
                <a:chOff x="-87972" y="0"/>
                <a:chExt cx="1314315" cy="3242334"/>
              </a:xfrm>
            </p:grpSpPr>
            <p:sp>
              <p:nvSpPr>
                <p:cNvPr id="25" name="Shape 36">
                  <a:extLst>
                    <a:ext uri="{FF2B5EF4-FFF2-40B4-BE49-F238E27FC236}">
                      <a16:creationId xmlns:a16="http://schemas.microsoft.com/office/drawing/2014/main" id="{C7F613E1-FCF5-CF4F-8F18-4D92D0AC4AFA}"/>
                    </a:ext>
                  </a:extLst>
                </p:cNvPr>
                <p:cNvSpPr/>
                <p:nvPr/>
              </p:nvSpPr>
              <p:spPr>
                <a:xfrm>
                  <a:off x="187615" y="0"/>
                  <a:ext cx="763142" cy="7601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FFFFFF"/>
                      </a:solidFill>
                    </a:defRPr>
                  </a:lvl1pPr>
                </a:lstStyle>
                <a:p>
                  <a:r>
                    <a:rPr sz="6000" b="1" dirty="0"/>
                    <a:t>04</a:t>
                  </a:r>
                </a:p>
              </p:txBody>
            </p:sp>
            <p:sp>
              <p:nvSpPr>
                <p:cNvPr id="26" name="Shape 37">
                  <a:extLst>
                    <a:ext uri="{FF2B5EF4-FFF2-40B4-BE49-F238E27FC236}">
                      <a16:creationId xmlns:a16="http://schemas.microsoft.com/office/drawing/2014/main" id="{0B1F2994-5A0A-A443-85B5-A87CD3E14579}"/>
                    </a:ext>
                  </a:extLst>
                </p:cNvPr>
                <p:cNvSpPr/>
                <p:nvPr/>
              </p:nvSpPr>
              <p:spPr>
                <a:xfrm>
                  <a:off x="-87972" y="827051"/>
                  <a:ext cx="1314315" cy="24152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FFFFFF"/>
                      </a:solidFill>
                      <a:latin typeface="Helvetica Neue Light"/>
                      <a:ea typeface="Helvetica Neue Light"/>
                      <a:cs typeface="Helvetica Neue Light"/>
                      <a:sym typeface="Helvetica Neue Light"/>
                    </a:defRPr>
                  </a:lvl1pPr>
                </a:lstStyle>
                <a:p>
                  <a:pPr>
                    <a:lnSpc>
                      <a:spcPct val="100000"/>
                    </a:lnSpc>
                    <a:spcBef>
                      <a:spcPts val="0"/>
                    </a:spcBef>
                  </a:pPr>
                  <a:r>
                    <a:rPr lang="en-US" sz="3600" dirty="0">
                      <a:latin typeface="Arial" panose="020B0604020202020204" pitchFamily="34" charset="0"/>
                      <a:cs typeface="Arial" panose="020B0604020202020204" pitchFamily="34" charset="0"/>
                    </a:rPr>
                    <a:t>What ACTION LEVEL applies?</a:t>
                  </a:r>
                </a:p>
              </p:txBody>
            </p:sp>
          </p:grpSp>
        </p:grpSp>
      </p:grpSp>
      <p:grpSp>
        <p:nvGrpSpPr>
          <p:cNvPr id="47" name="Group 46">
            <a:extLst>
              <a:ext uri="{FF2B5EF4-FFF2-40B4-BE49-F238E27FC236}">
                <a16:creationId xmlns:a16="http://schemas.microsoft.com/office/drawing/2014/main" id="{7D403DA6-EF6F-C045-9A9E-995472538321}"/>
              </a:ext>
            </a:extLst>
          </p:cNvPr>
          <p:cNvGrpSpPr/>
          <p:nvPr/>
        </p:nvGrpSpPr>
        <p:grpSpPr>
          <a:xfrm>
            <a:off x="19166586" y="5190133"/>
            <a:ext cx="4258194" cy="6809741"/>
            <a:chOff x="19166586" y="5190133"/>
            <a:chExt cx="4258194" cy="6809741"/>
          </a:xfrm>
        </p:grpSpPr>
        <p:sp>
          <p:nvSpPr>
            <p:cNvPr id="36" name="Shape 21">
              <a:extLst>
                <a:ext uri="{FF2B5EF4-FFF2-40B4-BE49-F238E27FC236}">
                  <a16:creationId xmlns:a16="http://schemas.microsoft.com/office/drawing/2014/main" id="{777C75BF-F3CD-AE44-B8CD-84115A041A0A}"/>
                </a:ext>
              </a:extLst>
            </p:cNvPr>
            <p:cNvSpPr/>
            <p:nvPr/>
          </p:nvSpPr>
          <p:spPr>
            <a:xfrm rot="16200000" flipH="1">
              <a:off x="22614794" y="8007855"/>
              <a:ext cx="714403" cy="905568"/>
            </a:xfrm>
            <a:prstGeom prst="rightArrow">
              <a:avLst>
                <a:gd name="adj1" fmla="val 40698"/>
                <a:gd name="adj2" fmla="val 54488"/>
              </a:avLst>
            </a:prstGeom>
            <a:solidFill>
              <a:srgbClr val="00B0F0"/>
            </a:solidFill>
            <a:ln w="12700" cap="flat">
              <a:noFill/>
              <a:miter lim="400000"/>
            </a:ln>
            <a:effectLst/>
          </p:spPr>
          <p:txBody>
            <a:bodyPr wrap="square" lIns="0" tIns="0" rIns="0" bIns="0" numCol="1" anchor="t">
              <a:noAutofit/>
            </a:bodyPr>
            <a:lstStyle/>
            <a:p>
              <a:endParaRPr/>
            </a:p>
          </p:txBody>
        </p:sp>
        <p:grpSp>
          <p:nvGrpSpPr>
            <p:cNvPr id="18" name="Group 44">
              <a:extLst>
                <a:ext uri="{FF2B5EF4-FFF2-40B4-BE49-F238E27FC236}">
                  <a16:creationId xmlns:a16="http://schemas.microsoft.com/office/drawing/2014/main" id="{7B6CF79B-9AEE-F344-9706-EA61ED9465E9}"/>
                </a:ext>
              </a:extLst>
            </p:cNvPr>
            <p:cNvGrpSpPr/>
            <p:nvPr/>
          </p:nvGrpSpPr>
          <p:grpSpPr>
            <a:xfrm>
              <a:off x="19166586" y="5190133"/>
              <a:ext cx="3139751" cy="6809741"/>
              <a:chOff x="-1" y="-3045"/>
              <a:chExt cx="1599124" cy="4001047"/>
            </a:xfrm>
          </p:grpSpPr>
          <p:sp>
            <p:nvSpPr>
              <p:cNvPr id="19" name="Shape 40">
                <a:extLst>
                  <a:ext uri="{FF2B5EF4-FFF2-40B4-BE49-F238E27FC236}">
                    <a16:creationId xmlns:a16="http://schemas.microsoft.com/office/drawing/2014/main" id="{3322113D-192F-6E4B-BA26-078863DAE8B1}"/>
                  </a:ext>
                </a:extLst>
              </p:cNvPr>
              <p:cNvSpPr/>
              <p:nvPr/>
            </p:nvSpPr>
            <p:spPr>
              <a:xfrm rot="16200000">
                <a:off x="-1200963" y="1197917"/>
                <a:ext cx="4001047" cy="1599124"/>
              </a:xfrm>
              <a:prstGeom prst="rect">
                <a:avLst/>
              </a:prstGeom>
              <a:solidFill>
                <a:srgbClr val="00B0F0"/>
              </a:solidFill>
              <a:ln w="12700" cap="flat">
                <a:noFill/>
                <a:miter lim="400000"/>
              </a:ln>
              <a:effectLst/>
            </p:spPr>
            <p:txBody>
              <a:bodyPr wrap="square" lIns="0" tIns="0" rIns="0" bIns="0" numCol="1" anchor="t">
                <a:noAutofit/>
              </a:bodyPr>
              <a:lstStyle/>
              <a:p>
                <a:endParaRPr/>
              </a:p>
            </p:txBody>
          </p:sp>
          <p:grpSp>
            <p:nvGrpSpPr>
              <p:cNvPr id="20" name="Group 43">
                <a:extLst>
                  <a:ext uri="{FF2B5EF4-FFF2-40B4-BE49-F238E27FC236}">
                    <a16:creationId xmlns:a16="http://schemas.microsoft.com/office/drawing/2014/main" id="{2D761130-CFF6-6141-B4C4-E5C3378411F8}"/>
                  </a:ext>
                </a:extLst>
              </p:cNvPr>
              <p:cNvGrpSpPr/>
              <p:nvPr/>
            </p:nvGrpSpPr>
            <p:grpSpPr>
              <a:xfrm>
                <a:off x="115547" y="290523"/>
                <a:ext cx="1425578" cy="2550348"/>
                <a:chOff x="-114828" y="0"/>
                <a:chExt cx="1425577" cy="2550347"/>
              </a:xfrm>
            </p:grpSpPr>
            <p:sp>
              <p:nvSpPr>
                <p:cNvPr id="21" name="Shape 41">
                  <a:extLst>
                    <a:ext uri="{FF2B5EF4-FFF2-40B4-BE49-F238E27FC236}">
                      <a16:creationId xmlns:a16="http://schemas.microsoft.com/office/drawing/2014/main" id="{759B5355-B206-A643-94E9-4B2DF45CB304}"/>
                    </a:ext>
                  </a:extLst>
                </p:cNvPr>
                <p:cNvSpPr/>
                <p:nvPr/>
              </p:nvSpPr>
              <p:spPr>
                <a:xfrm>
                  <a:off x="187615" y="0"/>
                  <a:ext cx="763142" cy="7601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FFFFFF"/>
                      </a:solidFill>
                    </a:defRPr>
                  </a:lvl1pPr>
                </a:lstStyle>
                <a:p>
                  <a:r>
                    <a:rPr sz="6000" b="1" dirty="0"/>
                    <a:t>02</a:t>
                  </a:r>
                </a:p>
              </p:txBody>
            </p:sp>
            <p:sp>
              <p:nvSpPr>
                <p:cNvPr id="22" name="Shape 42">
                  <a:extLst>
                    <a:ext uri="{FF2B5EF4-FFF2-40B4-BE49-F238E27FC236}">
                      <a16:creationId xmlns:a16="http://schemas.microsoft.com/office/drawing/2014/main" id="{3D92A15A-65D7-0345-BDFA-25CD4493A652}"/>
                    </a:ext>
                  </a:extLst>
                </p:cNvPr>
                <p:cNvSpPr/>
                <p:nvPr/>
              </p:nvSpPr>
              <p:spPr>
                <a:xfrm>
                  <a:off x="-114828" y="1037808"/>
                  <a:ext cx="1425577" cy="1512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defTabSz="584200">
                    <a:lnSpc>
                      <a:spcPct val="110000"/>
                    </a:lnSpc>
                    <a:spcBef>
                      <a:spcPts val="3000"/>
                    </a:spcBef>
                    <a:defRPr sz="2000">
                      <a:solidFill>
                        <a:srgbClr val="FFFFFF"/>
                      </a:solidFill>
                      <a:latin typeface="Helvetica Neue Light"/>
                      <a:ea typeface="Helvetica Neue Light"/>
                      <a:cs typeface="Helvetica Neue Light"/>
                      <a:sym typeface="Helvetica Neue Light"/>
                    </a:defRPr>
                  </a:lvl1pPr>
                </a:lstStyle>
                <a:p>
                  <a:r>
                    <a:rPr lang="en-US" sz="3600" dirty="0">
                      <a:latin typeface="Arial" panose="020B0604020202020204" pitchFamily="34" charset="0"/>
                      <a:cs typeface="Arial" panose="020B0604020202020204" pitchFamily="34" charset="0"/>
                    </a:rPr>
                    <a:t>Is the need interfering with functioning?  </a:t>
                  </a:r>
                  <a:endParaRPr sz="3600" b="1" dirty="0">
                    <a:latin typeface="Arial" panose="020B0604020202020204" pitchFamily="34" charset="0"/>
                    <a:cs typeface="Arial" panose="020B0604020202020204" pitchFamily="34" charset="0"/>
                  </a:endParaRPr>
                </a:p>
              </p:txBody>
            </p:sp>
          </p:grpSp>
        </p:grpSp>
      </p:grpSp>
      <p:sp>
        <p:nvSpPr>
          <p:cNvPr id="8" name="Shape 52">
            <a:extLst>
              <a:ext uri="{FF2B5EF4-FFF2-40B4-BE49-F238E27FC236}">
                <a16:creationId xmlns:a16="http://schemas.microsoft.com/office/drawing/2014/main" id="{91C89DCD-A607-1C4B-9353-68152456F7E6}"/>
              </a:ext>
            </a:extLst>
          </p:cNvPr>
          <p:cNvSpPr/>
          <p:nvPr/>
        </p:nvSpPr>
        <p:spPr>
          <a:xfrm>
            <a:off x="1377996" y="3493295"/>
            <a:ext cx="7768270" cy="17020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r>
              <a:rPr lang="en-US" sz="3600" dirty="0">
                <a:solidFill>
                  <a:schemeClr val="tx1"/>
                </a:solidFill>
                <a:latin typeface="Arial" panose="020B0604020202020204" pitchFamily="34" charset="0"/>
                <a:cs typeface="Arial" panose="020B0604020202020204" pitchFamily="34" charset="0"/>
              </a:rPr>
              <a:t>Shawn’s parents worry that he is not getting enough sleep at night because of playing video games with this friends.  Shawn agrees.</a:t>
            </a:r>
            <a:endParaRPr sz="3600" dirty="0">
              <a:solidFill>
                <a:schemeClr val="tx1"/>
              </a:solidFill>
              <a:latin typeface="Arial" panose="020B0604020202020204" pitchFamily="34" charset="0"/>
              <a:cs typeface="Arial" panose="020B0604020202020204" pitchFamily="34" charset="0"/>
            </a:endParaRPr>
          </a:p>
        </p:txBody>
      </p:sp>
      <p:sp>
        <p:nvSpPr>
          <p:cNvPr id="39" name="Shape 52">
            <a:extLst>
              <a:ext uri="{FF2B5EF4-FFF2-40B4-BE49-F238E27FC236}">
                <a16:creationId xmlns:a16="http://schemas.microsoft.com/office/drawing/2014/main" id="{E752227C-1783-AD45-9DD8-A551112E102A}"/>
              </a:ext>
            </a:extLst>
          </p:cNvPr>
          <p:cNvSpPr/>
          <p:nvPr/>
        </p:nvSpPr>
        <p:spPr>
          <a:xfrm>
            <a:off x="1377996" y="6336678"/>
            <a:ext cx="7768270" cy="17020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defTabSz="642915">
              <a:defRPr/>
            </a:pPr>
            <a:r>
              <a:rPr lang="en-US" sz="3600" dirty="0">
                <a:latin typeface="Arial" panose="020B0604020202020204" pitchFamily="34" charset="0"/>
                <a:cs typeface="Arial" panose="020B0604020202020204" pitchFamily="34" charset="0"/>
              </a:rPr>
              <a:t>Shawn reports that he is very tired at school, and that his grades are slipping in one course because it is scheduled for early morning, when he is the most tired.</a:t>
            </a:r>
          </a:p>
        </p:txBody>
      </p:sp>
      <p:sp>
        <p:nvSpPr>
          <p:cNvPr id="40" name="Shape 52">
            <a:extLst>
              <a:ext uri="{FF2B5EF4-FFF2-40B4-BE49-F238E27FC236}">
                <a16:creationId xmlns:a16="http://schemas.microsoft.com/office/drawing/2014/main" id="{8F70A151-96D2-1946-9976-08B99CBDCF47}"/>
              </a:ext>
            </a:extLst>
          </p:cNvPr>
          <p:cNvSpPr/>
          <p:nvPr/>
        </p:nvSpPr>
        <p:spPr>
          <a:xfrm>
            <a:off x="1377996" y="9793200"/>
            <a:ext cx="7768270" cy="17020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defTabSz="642915">
              <a:defRPr/>
            </a:pPr>
            <a:r>
              <a:rPr lang="en-US" sz="3600" dirty="0">
                <a:latin typeface="Arial" panose="020B0604020202020204" pitchFamily="34" charset="0"/>
                <a:cs typeface="Arial" panose="020B0604020202020204" pitchFamily="34" charset="0"/>
              </a:rPr>
              <a:t>Shawn says he catches up on sleep every weekend, and that other schoolwork and activities are going well.</a:t>
            </a:r>
          </a:p>
        </p:txBody>
      </p:sp>
      <p:pic>
        <p:nvPicPr>
          <p:cNvPr id="41" name="Picture 40">
            <a:extLst>
              <a:ext uri="{FF2B5EF4-FFF2-40B4-BE49-F238E27FC236}">
                <a16:creationId xmlns:a16="http://schemas.microsoft.com/office/drawing/2014/main" id="{FAEB5D1F-E3A0-4645-910E-BB7A209FCA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1431" y="5935673"/>
            <a:ext cx="2478090" cy="2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8945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up)">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RATING STRENGTHS"/>
          <p:cNvSpPr txBox="1">
            <a:spLocks noGrp="1"/>
          </p:cNvSpPr>
          <p:nvPr>
            <p:ph type="title" idx="4294967295"/>
          </p:nvPr>
        </p:nvSpPr>
        <p:spPr>
          <a:xfrm>
            <a:off x="624626" y="382505"/>
            <a:ext cx="22229763" cy="2190750"/>
          </a:xfrm>
          <a:prstGeom prst="rect">
            <a:avLst/>
          </a:prstGeom>
        </p:spPr>
        <p:txBody>
          <a:bodyPr>
            <a:normAutofit/>
          </a:bodyPr>
          <a:lstStyle/>
          <a:p>
            <a:r>
              <a:rPr lang="en-US" dirty="0">
                <a:ea typeface="Arial Narrow" charset="0"/>
                <a:cs typeface="Arial Narrow" charset="0"/>
              </a:rPr>
              <a:t>TCOM Action Levels: Rating Strengths</a:t>
            </a:r>
            <a:endParaRPr dirty="0">
              <a:ea typeface="Arial Narrow" charset="0"/>
              <a:cs typeface="Arial Narrow" charset="0"/>
            </a:endParaRPr>
          </a:p>
        </p:txBody>
      </p:sp>
      <p:sp>
        <p:nvSpPr>
          <p:cNvPr id="523" name="A strength is a characteristic of a person in the environment that describes a situation that promotes meaning and wellbeing in that person’s life.…"/>
          <p:cNvSpPr txBox="1">
            <a:spLocks noGrp="1"/>
          </p:cNvSpPr>
          <p:nvPr>
            <p:ph type="body" sz="quarter" idx="4294967295"/>
          </p:nvPr>
        </p:nvSpPr>
        <p:spPr>
          <a:xfrm>
            <a:off x="942237" y="4798554"/>
            <a:ext cx="8634413" cy="6602413"/>
          </a:xfrm>
          <a:prstGeom prst="rect">
            <a:avLst/>
          </a:prstGeom>
        </p:spPr>
        <p:txBody>
          <a:bodyPr anchor="t">
            <a:normAutofit/>
          </a:bodyPr>
          <a:lstStyle/>
          <a:p>
            <a:pPr marL="0" indent="0" defTabSz="457200">
              <a:lnSpc>
                <a:spcPct val="110000"/>
              </a:lnSpc>
              <a:spcBef>
                <a:spcPts val="1900"/>
              </a:spcBef>
              <a:buSzTx/>
              <a:buNone/>
              <a:defRPr sz="4000" i="1" spc="0">
                <a:solidFill>
                  <a:srgbClr val="53585F"/>
                </a:solidFill>
                <a:latin typeface="Helvetica Neue"/>
                <a:ea typeface="Helvetica Neue"/>
                <a:cs typeface="Helvetica Neue"/>
                <a:sym typeface="Helvetica Neue"/>
              </a:defRPr>
            </a:pPr>
            <a:r>
              <a:rPr sz="3600" dirty="0">
                <a:ea typeface="Calibri" charset="0"/>
                <a:cs typeface="Calibri" charset="0"/>
              </a:rPr>
              <a:t>A strength is a characteristic of a person in the environment that describes a </a:t>
            </a:r>
            <a:r>
              <a:rPr sz="3600" b="1" dirty="0">
                <a:ea typeface="Calibri" charset="0"/>
                <a:cs typeface="Calibri" charset="0"/>
              </a:rPr>
              <a:t>situation that promotes meaning and wellbeing in that person’s life.</a:t>
            </a:r>
          </a:p>
          <a:p>
            <a:pPr marL="0" indent="0" defTabSz="457200">
              <a:lnSpc>
                <a:spcPct val="110000"/>
              </a:lnSpc>
              <a:spcBef>
                <a:spcPts val="1800"/>
              </a:spcBef>
              <a:buSzTx/>
              <a:buNone/>
              <a:defRPr sz="4000" i="1" spc="0">
                <a:solidFill>
                  <a:srgbClr val="53585F"/>
                </a:solidFill>
                <a:latin typeface="Helvetica Neue"/>
                <a:ea typeface="Helvetica Neue"/>
                <a:cs typeface="Helvetica Neue"/>
                <a:sym typeface="Helvetica Neue"/>
              </a:defRPr>
            </a:pPr>
            <a:r>
              <a:rPr sz="3600" dirty="0">
                <a:ea typeface="Calibri" charset="0"/>
                <a:cs typeface="Calibri" charset="0"/>
              </a:rPr>
              <a:t>It is generally the case that the interaction of the person and the environment is key to understanding the presence of a strength.</a:t>
            </a:r>
            <a:endParaRPr lang="en-US" sz="3600" dirty="0">
              <a:ea typeface="Calibri" charset="0"/>
              <a:cs typeface="Calibri" charset="0"/>
            </a:endParaRPr>
          </a:p>
        </p:txBody>
      </p:sp>
      <p:grpSp>
        <p:nvGrpSpPr>
          <p:cNvPr id="539" name="Group"/>
          <p:cNvGrpSpPr/>
          <p:nvPr/>
        </p:nvGrpSpPr>
        <p:grpSpPr>
          <a:xfrm>
            <a:off x="11122607" y="2573255"/>
            <a:ext cx="12374754" cy="9887376"/>
            <a:chOff x="0" y="0"/>
            <a:chExt cx="12374753" cy="9887375"/>
          </a:xfrm>
        </p:grpSpPr>
        <p:sp>
          <p:nvSpPr>
            <p:cNvPr id="524" name="For treatment planning:…"/>
            <p:cNvSpPr txBox="1"/>
            <p:nvPr/>
          </p:nvSpPr>
          <p:spPr>
            <a:xfrm>
              <a:off x="0" y="8542777"/>
              <a:ext cx="9958173" cy="13445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p>
              <a:pPr algn="l">
                <a:spcBef>
                  <a:spcPts val="200"/>
                </a:spcBef>
                <a:defRPr sz="2600">
                  <a:latin typeface="Helvetica Neue"/>
                  <a:ea typeface="Helvetica Neue"/>
                  <a:cs typeface="Helvetica Neue"/>
                  <a:sym typeface="Helvetica Neue"/>
                </a:defRPr>
              </a:pPr>
              <a:r>
                <a:rPr dirty="0">
                  <a:ea typeface="Calibri" charset="0"/>
                  <a:cs typeface="Calibri" charset="0"/>
                </a:rPr>
                <a:t>For treatment planning:  </a:t>
              </a:r>
            </a:p>
            <a:p>
              <a:pPr marL="325641" indent="-325641" algn="l">
                <a:buSzPct val="36000"/>
                <a:buBlip>
                  <a:blip r:embed="rId3"/>
                </a:buBlip>
                <a:defRPr sz="2600">
                  <a:latin typeface="Helvetica Neue"/>
                  <a:ea typeface="Helvetica Neue"/>
                  <a:cs typeface="Helvetica Neue"/>
                  <a:sym typeface="Helvetica Neue"/>
                </a:defRPr>
              </a:pPr>
              <a:r>
                <a:rPr dirty="0">
                  <a:ea typeface="Calibri" charset="0"/>
                  <a:cs typeface="Calibri" charset="0"/>
                </a:rPr>
                <a:t>Items rated ‘0’ or ‘1’ Items can be used to support </a:t>
              </a:r>
              <a:r>
                <a:rPr lang="en-US" dirty="0">
                  <a:ea typeface="Calibri" charset="0"/>
                  <a:cs typeface="Calibri" charset="0"/>
                </a:rPr>
                <a:t>care</a:t>
              </a:r>
              <a:r>
                <a:rPr dirty="0">
                  <a:ea typeface="Calibri" charset="0"/>
                  <a:cs typeface="Calibri" charset="0"/>
                </a:rPr>
                <a:t> goals.</a:t>
              </a:r>
            </a:p>
            <a:p>
              <a:pPr marL="325641" indent="-325641" algn="l">
                <a:buSzPct val="36000"/>
                <a:buBlip>
                  <a:blip r:embed="rId3"/>
                </a:buBlip>
                <a:defRPr sz="2600">
                  <a:latin typeface="Helvetica Neue"/>
                  <a:ea typeface="Helvetica Neue"/>
                  <a:cs typeface="Helvetica Neue"/>
                  <a:sym typeface="Helvetica Neue"/>
                </a:defRPr>
              </a:pPr>
              <a:r>
                <a:rPr dirty="0">
                  <a:ea typeface="Calibri" charset="0"/>
                  <a:cs typeface="Calibri" charset="0"/>
                </a:rPr>
                <a:t>Items rated ‘2’ or ‘3’ may need to be addressed in the </a:t>
              </a:r>
              <a:r>
                <a:rPr lang="en-US" dirty="0">
                  <a:ea typeface="Calibri" charset="0"/>
                  <a:cs typeface="Calibri" charset="0"/>
                </a:rPr>
                <a:t>care </a:t>
              </a:r>
              <a:r>
                <a:rPr dirty="0">
                  <a:ea typeface="Calibri" charset="0"/>
                  <a:cs typeface="Calibri" charset="0"/>
                </a:rPr>
                <a:t>plan.</a:t>
              </a:r>
            </a:p>
          </p:txBody>
        </p:sp>
        <p:sp>
          <p:nvSpPr>
            <p:cNvPr id="525" name="Line"/>
            <p:cNvSpPr/>
            <p:nvPr/>
          </p:nvSpPr>
          <p:spPr>
            <a:xfrm flipV="1">
              <a:off x="5500323" y="4511947"/>
              <a:ext cx="1374103" cy="2"/>
            </a:xfrm>
            <a:prstGeom prst="line">
              <a:avLst/>
            </a:prstGeom>
            <a:noFill/>
            <a:ln w="88900" cap="flat">
              <a:solidFill>
                <a:srgbClr val="A6AAA9"/>
              </a:solidFill>
              <a:prstDash val="solid"/>
              <a:miter lim="400000"/>
              <a:tailEnd type="triangle" w="med" len="med"/>
            </a:ln>
            <a:effectLst/>
          </p:spPr>
          <p:txBody>
            <a:bodyPr wrap="square" lIns="71437" tIns="71437" rIns="71437" bIns="71437" numCol="1" anchor="ctr">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526" name="Line"/>
            <p:cNvSpPr/>
            <p:nvPr/>
          </p:nvSpPr>
          <p:spPr>
            <a:xfrm flipH="1">
              <a:off x="5488982" y="5020804"/>
              <a:ext cx="1374102" cy="1938"/>
            </a:xfrm>
            <a:prstGeom prst="line">
              <a:avLst/>
            </a:prstGeom>
            <a:noFill/>
            <a:ln w="88900" cap="flat">
              <a:solidFill>
                <a:srgbClr val="A6AAA9"/>
              </a:solidFill>
              <a:prstDash val="solid"/>
              <a:miter lim="400000"/>
              <a:tailEnd type="triangle" w="med" len="med"/>
            </a:ln>
            <a:effectLst/>
          </p:spPr>
          <p:txBody>
            <a:bodyPr wrap="square" lIns="71437" tIns="71437" rIns="71437" bIns="71437" numCol="1" anchor="ctr">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grpSp>
          <p:nvGrpSpPr>
            <p:cNvPr id="532" name="Group"/>
            <p:cNvGrpSpPr/>
            <p:nvPr/>
          </p:nvGrpSpPr>
          <p:grpSpPr>
            <a:xfrm>
              <a:off x="0" y="0"/>
              <a:ext cx="5335434" cy="8222025"/>
              <a:chOff x="0" y="0"/>
              <a:chExt cx="5335433" cy="8222024"/>
            </a:xfrm>
          </p:grpSpPr>
          <p:sp>
            <p:nvSpPr>
              <p:cNvPr id="527" name="Rounded Rectangle"/>
              <p:cNvSpPr/>
              <p:nvPr/>
            </p:nvSpPr>
            <p:spPr>
              <a:xfrm>
                <a:off x="0" y="599976"/>
                <a:ext cx="5335433" cy="7622048"/>
              </a:xfrm>
              <a:prstGeom prst="roundRect">
                <a:avLst>
                  <a:gd name="adj" fmla="val 5853"/>
                </a:avLst>
              </a:prstGeom>
              <a:solidFill>
                <a:srgbClr val="FFFFFF"/>
              </a:solidFill>
              <a:ln w="88900" cap="flat">
                <a:solidFill>
                  <a:srgbClr val="A6AAA9"/>
                </a:solidFill>
                <a:prstDash val="solid"/>
                <a:miter lim="400000"/>
              </a:ln>
              <a:effectLst/>
            </p:spPr>
            <p:txBody>
              <a:bodyPr wrap="square" lIns="0" tIns="0" rIns="0" bIns="0" numCol="1" anchor="t">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528" name="0  Centerpiece strength…"/>
              <p:cNvSpPr txBox="1"/>
              <p:nvPr/>
            </p:nvSpPr>
            <p:spPr>
              <a:xfrm>
                <a:off x="457875" y="3223002"/>
                <a:ext cx="4471358" cy="42927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a:spcBef>
                    <a:spcPts val="1400"/>
                  </a:spcBef>
                  <a:defRPr sz="2700">
                    <a:solidFill>
                      <a:schemeClr val="accent1"/>
                    </a:solidFill>
                    <a:latin typeface="Helvetica Neue Medium"/>
                    <a:ea typeface="Helvetica Neue Medium"/>
                    <a:cs typeface="Helvetica Neue Medium"/>
                    <a:sym typeface="Helvetica Neue Medium"/>
                  </a:defRPr>
                </a:pPr>
                <a:r>
                  <a:rPr dirty="0">
                    <a:solidFill>
                      <a:schemeClr val="accent1"/>
                    </a:solidFill>
                  </a:rPr>
                  <a:t>0  Centerpiece strength</a:t>
                </a:r>
                <a:endParaRPr lang="en-US" dirty="0">
                  <a:solidFill>
                    <a:schemeClr val="accent1"/>
                  </a:solidFill>
                </a:endParaRPr>
              </a:p>
              <a:p>
                <a:pPr algn="l">
                  <a:spcBef>
                    <a:spcPts val="1400"/>
                  </a:spcBef>
                  <a:defRPr sz="2700">
                    <a:solidFill>
                      <a:schemeClr val="accent1"/>
                    </a:solidFill>
                    <a:latin typeface="Helvetica Neue Medium"/>
                    <a:ea typeface="Helvetica Neue Medium"/>
                    <a:cs typeface="Helvetica Neue Medium"/>
                    <a:sym typeface="Helvetica Neue Medium"/>
                  </a:defRPr>
                </a:pPr>
                <a:endParaRPr dirty="0">
                  <a:solidFill>
                    <a:schemeClr val="accent1"/>
                  </a:solidFill>
                </a:endParaRPr>
              </a:p>
              <a:p>
                <a:pPr algn="l">
                  <a:spcBef>
                    <a:spcPts val="1200"/>
                  </a:spcBef>
                  <a:defRPr sz="2700">
                    <a:solidFill>
                      <a:schemeClr val="accent1"/>
                    </a:solidFill>
                    <a:latin typeface="Helvetica Neue Medium"/>
                    <a:ea typeface="Helvetica Neue Medium"/>
                    <a:cs typeface="Helvetica Neue Medium"/>
                    <a:sym typeface="Helvetica Neue Medium"/>
                  </a:defRPr>
                </a:pPr>
                <a:r>
                  <a:rPr dirty="0">
                    <a:solidFill>
                      <a:schemeClr val="accent1"/>
                    </a:solidFill>
                  </a:rPr>
                  <a:t>1  Strength present</a:t>
                </a:r>
              </a:p>
              <a:p>
                <a:pPr algn="l">
                  <a:spcBef>
                    <a:spcPts val="1200"/>
                  </a:spcBef>
                  <a:defRPr sz="2700">
                    <a:solidFill>
                      <a:srgbClr val="4D4D4D"/>
                    </a:solidFill>
                    <a:latin typeface="Helvetica Neue Medium"/>
                    <a:ea typeface="Helvetica Neue Medium"/>
                    <a:cs typeface="Helvetica Neue Medium"/>
                    <a:sym typeface="Helvetica Neue Medium"/>
                  </a:defRPr>
                </a:pPr>
                <a:r>
                  <a:rPr dirty="0"/>
                  <a:t>2  Identified/potential </a:t>
                </a:r>
              </a:p>
              <a:p>
                <a:pPr algn="l">
                  <a:defRPr sz="2700">
                    <a:solidFill>
                      <a:srgbClr val="4D4D4D"/>
                    </a:solidFill>
                    <a:latin typeface="Helvetica Neue Medium"/>
                    <a:ea typeface="Helvetica Neue Medium"/>
                    <a:cs typeface="Helvetica Neue Medium"/>
                    <a:sym typeface="Helvetica Neue Medium"/>
                  </a:defRPr>
                </a:pPr>
                <a:r>
                  <a:rPr dirty="0"/>
                  <a:t>    strength</a:t>
                </a:r>
                <a:endParaRPr lang="en-US" dirty="0"/>
              </a:p>
              <a:p>
                <a:pPr algn="l">
                  <a:defRPr sz="2700">
                    <a:solidFill>
                      <a:srgbClr val="4D4D4D"/>
                    </a:solidFill>
                    <a:latin typeface="Helvetica Neue Medium"/>
                    <a:ea typeface="Helvetica Neue Medium"/>
                    <a:cs typeface="Helvetica Neue Medium"/>
                    <a:sym typeface="Helvetica Neue Medium"/>
                  </a:defRPr>
                </a:pPr>
                <a:endParaRPr dirty="0"/>
              </a:p>
              <a:p>
                <a:pPr algn="l">
                  <a:spcBef>
                    <a:spcPts val="1200"/>
                  </a:spcBef>
                  <a:defRPr sz="2700">
                    <a:solidFill>
                      <a:srgbClr val="4D4D4D"/>
                    </a:solidFill>
                    <a:latin typeface="Helvetica Neue Medium"/>
                    <a:ea typeface="Helvetica Neue Medium"/>
                    <a:cs typeface="Helvetica Neue Medium"/>
                    <a:sym typeface="Helvetica Neue Medium"/>
                  </a:defRPr>
                </a:pPr>
                <a:r>
                  <a:rPr dirty="0"/>
                  <a:t>3  No strength identified </a:t>
                </a:r>
              </a:p>
              <a:p>
                <a:pPr algn="l">
                  <a:defRPr sz="2700">
                    <a:solidFill>
                      <a:srgbClr val="4D4D4D"/>
                    </a:solidFill>
                    <a:latin typeface="Helvetica Neue Medium"/>
                    <a:ea typeface="Helvetica Neue Medium"/>
                    <a:cs typeface="Helvetica Neue Medium"/>
                    <a:sym typeface="Helvetica Neue Medium"/>
                  </a:defRPr>
                </a:pPr>
                <a:r>
                  <a:rPr dirty="0"/>
                  <a:t>    at this time</a:t>
                </a:r>
              </a:p>
            </p:txBody>
          </p:sp>
          <p:sp>
            <p:nvSpPr>
              <p:cNvPr id="529" name="What is the degree of strength?"/>
              <p:cNvSpPr txBox="1"/>
              <p:nvPr/>
            </p:nvSpPr>
            <p:spPr>
              <a:xfrm>
                <a:off x="457875" y="1611501"/>
                <a:ext cx="4471358" cy="11999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lgn="l" defTabSz="642937">
                  <a:spcBef>
                    <a:spcPts val="7700"/>
                  </a:spcBef>
                  <a:defRPr sz="3600">
                    <a:solidFill>
                      <a:schemeClr val="accent1">
                        <a:hueOff val="47394"/>
                        <a:satOff val="-25753"/>
                        <a:lumOff val="-7544"/>
                      </a:schemeClr>
                    </a:solidFill>
                    <a:latin typeface="Helvetica Neue Medium"/>
                    <a:ea typeface="Helvetica Neue Medium"/>
                    <a:cs typeface="Helvetica Neue Medium"/>
                    <a:sym typeface="Helvetica Neue Medium"/>
                  </a:defRPr>
                </a:lvl1pPr>
              </a:lstStyle>
              <a:p>
                <a:r>
                  <a:rPr lang="en-US" dirty="0"/>
                  <a:t>How accessible is the strength?</a:t>
                </a:r>
                <a:endParaRPr dirty="0"/>
              </a:p>
            </p:txBody>
          </p:sp>
          <p:sp>
            <p:nvSpPr>
              <p:cNvPr id="530" name="Oval"/>
              <p:cNvSpPr/>
              <p:nvPr/>
            </p:nvSpPr>
            <p:spPr>
              <a:xfrm>
                <a:off x="1383669" y="0"/>
                <a:ext cx="2568095" cy="1199955"/>
              </a:xfrm>
              <a:prstGeom prst="ellipse">
                <a:avLst/>
              </a:prstGeom>
              <a:solidFill>
                <a:schemeClr val="accent1"/>
              </a:solidFill>
              <a:ln w="88900" cap="flat">
                <a:solidFill>
                  <a:srgbClr val="A6AAA9"/>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531" name="Description"/>
              <p:cNvSpPr txBox="1"/>
              <p:nvPr/>
            </p:nvSpPr>
            <p:spPr>
              <a:xfrm>
                <a:off x="1652137" y="322596"/>
                <a:ext cx="2031157" cy="5547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lvl1pPr>
                  <a:defRPr sz="2600" b="1">
                    <a:solidFill>
                      <a:srgbClr val="FFFFFF"/>
                    </a:solidFill>
                    <a:latin typeface="Helvetica"/>
                    <a:ea typeface="Helvetica"/>
                    <a:cs typeface="Helvetica"/>
                    <a:sym typeface="Helvetica"/>
                  </a:defRPr>
                </a:lvl1pPr>
              </a:lstStyle>
              <a:p>
                <a:r>
                  <a:t>Description</a:t>
                </a:r>
              </a:p>
            </p:txBody>
          </p:sp>
        </p:grpSp>
        <p:grpSp>
          <p:nvGrpSpPr>
            <p:cNvPr id="538" name="Group"/>
            <p:cNvGrpSpPr/>
            <p:nvPr/>
          </p:nvGrpSpPr>
          <p:grpSpPr>
            <a:xfrm>
              <a:off x="7039319" y="40107"/>
              <a:ext cx="5335434" cy="8181917"/>
              <a:chOff x="0" y="0"/>
              <a:chExt cx="5335432" cy="8181916"/>
            </a:xfrm>
          </p:grpSpPr>
          <p:sp>
            <p:nvSpPr>
              <p:cNvPr id="533" name="Rounded Rectangle"/>
              <p:cNvSpPr/>
              <p:nvPr/>
            </p:nvSpPr>
            <p:spPr>
              <a:xfrm>
                <a:off x="0" y="559869"/>
                <a:ext cx="5335433" cy="7622048"/>
              </a:xfrm>
              <a:prstGeom prst="roundRect">
                <a:avLst>
                  <a:gd name="adj" fmla="val 5853"/>
                </a:avLst>
              </a:prstGeom>
              <a:solidFill>
                <a:srgbClr val="FFFFFF"/>
              </a:solidFill>
              <a:ln w="88900" cap="flat">
                <a:solidFill>
                  <a:srgbClr val="A6AAA9"/>
                </a:solidFill>
                <a:prstDash val="solid"/>
                <a:miter lim="400000"/>
              </a:ln>
              <a:effectLst/>
            </p:spPr>
            <p:txBody>
              <a:bodyPr wrap="square" lIns="0" tIns="0" rIns="0" bIns="0" numCol="1" anchor="t">
                <a:noAutofit/>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534" name="How useful is the strength for planning?"/>
              <p:cNvSpPr txBox="1"/>
              <p:nvPr/>
            </p:nvSpPr>
            <p:spPr>
              <a:xfrm>
                <a:off x="266292" y="1198111"/>
                <a:ext cx="4802849" cy="1623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noAutofit/>
              </a:bodyPr>
              <a:lstStyle>
                <a:lvl1pPr algn="l" defTabSz="642937">
                  <a:spcBef>
                    <a:spcPts val="7700"/>
                  </a:spcBef>
                  <a:defRPr sz="3600">
                    <a:solidFill>
                      <a:schemeClr val="accent1">
                        <a:hueOff val="47394"/>
                        <a:satOff val="-25753"/>
                        <a:lumOff val="-7544"/>
                      </a:schemeClr>
                    </a:solidFill>
                    <a:latin typeface="Helvetica Neue Medium"/>
                    <a:ea typeface="Helvetica Neue Medium"/>
                    <a:cs typeface="Helvetica Neue Medium"/>
                    <a:sym typeface="Helvetica Neue Medium"/>
                  </a:defRPr>
                </a:lvl1pPr>
              </a:lstStyle>
              <a:p>
                <a:r>
                  <a:rPr dirty="0"/>
                  <a:t>How useful is the strength?</a:t>
                </a:r>
              </a:p>
            </p:txBody>
          </p:sp>
          <p:sp>
            <p:nvSpPr>
              <p:cNvPr id="535" name="0  Can be used as a…"/>
              <p:cNvSpPr txBox="1"/>
              <p:nvPr/>
            </p:nvSpPr>
            <p:spPr>
              <a:xfrm>
                <a:off x="381102" y="3142786"/>
                <a:ext cx="4471358" cy="478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l">
                  <a:defRPr sz="2700">
                    <a:solidFill>
                      <a:schemeClr val="accent1"/>
                    </a:solidFill>
                    <a:latin typeface="Helvetica Neue Medium"/>
                    <a:ea typeface="Helvetica Neue Medium"/>
                    <a:cs typeface="Helvetica Neue Medium"/>
                    <a:sym typeface="Helvetica Neue Medium"/>
                  </a:defRPr>
                </a:pPr>
                <a:r>
                  <a:rPr dirty="0">
                    <a:solidFill>
                      <a:schemeClr val="accent1"/>
                    </a:solidFill>
                  </a:rPr>
                  <a:t>0  Can be used as a </a:t>
                </a:r>
              </a:p>
              <a:p>
                <a:pPr algn="l">
                  <a:defRPr sz="2700">
                    <a:solidFill>
                      <a:schemeClr val="accent1"/>
                    </a:solidFill>
                    <a:latin typeface="Helvetica Neue Medium"/>
                    <a:ea typeface="Helvetica Neue Medium"/>
                    <a:cs typeface="Helvetica Neue Medium"/>
                    <a:sym typeface="Helvetica Neue Medium"/>
                  </a:defRPr>
                </a:pPr>
                <a:r>
                  <a:rPr dirty="0">
                    <a:solidFill>
                      <a:schemeClr val="accent1"/>
                    </a:solidFill>
                  </a:rPr>
                  <a:t>    centerpiece for strength-</a:t>
                </a:r>
              </a:p>
              <a:p>
                <a:pPr algn="l">
                  <a:defRPr sz="2700">
                    <a:solidFill>
                      <a:schemeClr val="accent1"/>
                    </a:solidFill>
                    <a:latin typeface="Helvetica Neue Medium"/>
                    <a:ea typeface="Helvetica Neue Medium"/>
                    <a:cs typeface="Helvetica Neue Medium"/>
                    <a:sym typeface="Helvetica Neue Medium"/>
                  </a:defRPr>
                </a:pPr>
                <a:r>
                  <a:rPr dirty="0">
                    <a:solidFill>
                      <a:schemeClr val="accent1"/>
                    </a:solidFill>
                  </a:rPr>
                  <a:t>    based plan</a:t>
                </a:r>
              </a:p>
              <a:p>
                <a:pPr algn="l">
                  <a:spcBef>
                    <a:spcPts val="1200"/>
                  </a:spcBef>
                  <a:defRPr sz="2700">
                    <a:solidFill>
                      <a:schemeClr val="accent1"/>
                    </a:solidFill>
                    <a:latin typeface="Helvetica Neue Medium"/>
                    <a:ea typeface="Helvetica Neue Medium"/>
                    <a:cs typeface="Helvetica Neue Medium"/>
                    <a:sym typeface="Helvetica Neue Medium"/>
                  </a:defRPr>
                </a:pPr>
                <a:r>
                  <a:rPr dirty="0">
                    <a:solidFill>
                      <a:schemeClr val="accent1"/>
                    </a:solidFill>
                  </a:rPr>
                  <a:t>1  Can be useful in the plan</a:t>
                </a:r>
              </a:p>
              <a:p>
                <a:pPr algn="l">
                  <a:spcBef>
                    <a:spcPts val="1200"/>
                  </a:spcBef>
                  <a:defRPr sz="2700">
                    <a:solidFill>
                      <a:srgbClr val="53585F"/>
                    </a:solidFill>
                    <a:latin typeface="Helvetica Neue Medium"/>
                    <a:ea typeface="Helvetica Neue Medium"/>
                    <a:cs typeface="Helvetica Neue Medium"/>
                    <a:sym typeface="Helvetica Neue Medium"/>
                  </a:defRPr>
                </a:pPr>
                <a:r>
                  <a:rPr dirty="0"/>
                  <a:t>2  Requires significant </a:t>
                </a:r>
              </a:p>
              <a:p>
                <a:pPr lvl="1" algn="l">
                  <a:defRPr sz="2700">
                    <a:solidFill>
                      <a:srgbClr val="53585F"/>
                    </a:solidFill>
                    <a:latin typeface="Helvetica Neue Medium"/>
                    <a:ea typeface="Helvetica Neue Medium"/>
                    <a:cs typeface="Helvetica Neue Medium"/>
                    <a:sym typeface="Helvetica Neue Medium"/>
                  </a:defRPr>
                </a:pPr>
                <a:r>
                  <a:rPr dirty="0"/>
                  <a:t>  strength building in order    </a:t>
                </a:r>
              </a:p>
              <a:p>
                <a:pPr lvl="1" algn="l">
                  <a:defRPr sz="2700">
                    <a:solidFill>
                      <a:srgbClr val="53585F"/>
                    </a:solidFill>
                    <a:latin typeface="Helvetica Neue Medium"/>
                    <a:ea typeface="Helvetica Neue Medium"/>
                    <a:cs typeface="Helvetica Neue Medium"/>
                    <a:sym typeface="Helvetica Neue Medium"/>
                  </a:defRPr>
                </a:pPr>
                <a:r>
                  <a:rPr dirty="0"/>
                  <a:t>  to be used in the plan</a:t>
                </a:r>
              </a:p>
              <a:p>
                <a:pPr algn="l">
                  <a:spcBef>
                    <a:spcPts val="1200"/>
                  </a:spcBef>
                  <a:defRPr sz="2700">
                    <a:solidFill>
                      <a:srgbClr val="53585F"/>
                    </a:solidFill>
                    <a:latin typeface="Helvetica Neue Medium"/>
                    <a:ea typeface="Helvetica Neue Medium"/>
                    <a:cs typeface="Helvetica Neue Medium"/>
                    <a:sym typeface="Helvetica Neue Medium"/>
                  </a:defRPr>
                </a:pPr>
                <a:r>
                  <a:rPr dirty="0"/>
                  <a:t>3  Efforts are required to  </a:t>
                </a:r>
              </a:p>
              <a:p>
                <a:pPr algn="l">
                  <a:defRPr sz="2700">
                    <a:solidFill>
                      <a:srgbClr val="53585F"/>
                    </a:solidFill>
                    <a:latin typeface="Helvetica Neue Medium"/>
                    <a:ea typeface="Helvetica Neue Medium"/>
                    <a:cs typeface="Helvetica Neue Medium"/>
                    <a:sym typeface="Helvetica Neue Medium"/>
                  </a:defRPr>
                </a:pPr>
                <a:r>
                  <a:rPr dirty="0"/>
                  <a:t>    identify strengths in order </a:t>
                </a:r>
              </a:p>
              <a:p>
                <a:pPr algn="l">
                  <a:defRPr sz="2700">
                    <a:solidFill>
                      <a:srgbClr val="53585F"/>
                    </a:solidFill>
                    <a:latin typeface="Helvetica Neue Medium"/>
                    <a:ea typeface="Helvetica Neue Medium"/>
                    <a:cs typeface="Helvetica Neue Medium"/>
                    <a:sym typeface="Helvetica Neue Medium"/>
                  </a:defRPr>
                </a:pPr>
                <a:r>
                  <a:rPr dirty="0"/>
                  <a:t>    to be used in the plan</a:t>
                </a:r>
              </a:p>
            </p:txBody>
          </p:sp>
          <p:sp>
            <p:nvSpPr>
              <p:cNvPr id="536" name="Oval"/>
              <p:cNvSpPr/>
              <p:nvPr/>
            </p:nvSpPr>
            <p:spPr>
              <a:xfrm>
                <a:off x="1357831" y="0"/>
                <a:ext cx="2568096" cy="1199955"/>
              </a:xfrm>
              <a:prstGeom prst="ellipse">
                <a:avLst/>
              </a:prstGeom>
              <a:solidFill>
                <a:schemeClr val="accent1"/>
              </a:solidFill>
              <a:ln w="88900" cap="flat">
                <a:solidFill>
                  <a:srgbClr val="A6AAA9"/>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537" name="Action"/>
              <p:cNvSpPr txBox="1"/>
              <p:nvPr/>
            </p:nvSpPr>
            <p:spPr>
              <a:xfrm>
                <a:off x="2028821" y="322596"/>
                <a:ext cx="1226111" cy="5547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lvl1pPr>
                  <a:defRPr sz="2600" b="1">
                    <a:solidFill>
                      <a:srgbClr val="FFFFFF"/>
                    </a:solidFill>
                    <a:latin typeface="Helvetica"/>
                    <a:ea typeface="Helvetica"/>
                    <a:cs typeface="Helvetica"/>
                    <a:sym typeface="Helvetica"/>
                  </a:defRPr>
                </a:lvl1pPr>
              </a:lstStyle>
              <a:p>
                <a:r>
                  <a:t>Action</a:t>
                </a:r>
              </a:p>
            </p:txBody>
          </p:sp>
        </p:grpSp>
      </p:grpSp>
      <p:sp>
        <p:nvSpPr>
          <p:cNvPr id="540" name="What is a Strength?"/>
          <p:cNvSpPr txBox="1"/>
          <p:nvPr/>
        </p:nvSpPr>
        <p:spPr>
          <a:xfrm>
            <a:off x="942237" y="3913158"/>
            <a:ext cx="8182542" cy="9528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457200">
              <a:lnSpc>
                <a:spcPct val="110000"/>
              </a:lnSpc>
              <a:defRPr b="1" spc="0">
                <a:solidFill>
                  <a:srgbClr val="53585F"/>
                </a:solidFill>
                <a:latin typeface="Avenir Next Condensed"/>
                <a:ea typeface="Avenir Next Condensed"/>
                <a:cs typeface="Avenir Next Condensed"/>
                <a:sym typeface="Avenir Next Condensed"/>
              </a:defRPr>
            </a:lvl1pPr>
          </a:lstStyle>
          <a:p>
            <a:r>
              <a:rPr sz="4000" dirty="0">
                <a:latin typeface="+mn-lt"/>
                <a:ea typeface="Calibri" charset="0"/>
                <a:cs typeface="Calibri" charset="0"/>
              </a:rPr>
              <a:t>What is a Strength?</a:t>
            </a:r>
          </a:p>
        </p:txBody>
      </p:sp>
    </p:spTree>
    <p:extLst>
      <p:ext uri="{BB962C8B-B14F-4D97-AF65-F5344CB8AC3E}">
        <p14:creationId xmlns:p14="http://schemas.microsoft.com/office/powerpoint/2010/main" val="252000218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523"/>
                                        </p:tgtEl>
                                        <p:attrNameLst>
                                          <p:attrName>style.visibility</p:attrName>
                                        </p:attrNameLst>
                                      </p:cBhvr>
                                      <p:to>
                                        <p:strVal val="visible"/>
                                      </p:to>
                                    </p:set>
                                    <p:animEffect transition="in" filter="wipe(left)">
                                      <p:cBhvr>
                                        <p:cTn id="11" dur="1000"/>
                                        <p:tgtEl>
                                          <p:spTgt spid="5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539"/>
                                        </p:tgtEl>
                                        <p:attrNameLst>
                                          <p:attrName>style.visibility</p:attrName>
                                        </p:attrNameLst>
                                      </p:cBhvr>
                                      <p:to>
                                        <p:strVal val="visible"/>
                                      </p:to>
                                    </p:set>
                                    <p:animEffect transition="in" filter="wipe(left)">
                                      <p:cBhvr>
                                        <p:cTn id="16" dur="1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0" animBg="1" advAuto="0"/>
      <p:bldP spid="539" grpId="0" animBg="1" advAuto="0"/>
      <p:bldP spid="540"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C40D-248B-9F42-805A-52D128687043}"/>
              </a:ext>
            </a:extLst>
          </p:cNvPr>
          <p:cNvSpPr>
            <a:spLocks noGrp="1"/>
          </p:cNvSpPr>
          <p:nvPr>
            <p:ph type="title"/>
          </p:nvPr>
        </p:nvSpPr>
        <p:spPr>
          <a:xfrm>
            <a:off x="16292255" y="1364785"/>
            <a:ext cx="8360166" cy="4189513"/>
          </a:xfrm>
        </p:spPr>
        <p:txBody>
          <a:bodyPr/>
          <a:lstStyle/>
          <a:p>
            <a:pPr algn="ctr"/>
            <a:r>
              <a:rPr lang="en-US" dirty="0"/>
              <a:t>Action Levels: </a:t>
            </a:r>
            <a:br>
              <a:rPr lang="en-US" dirty="0"/>
            </a:br>
            <a:r>
              <a:rPr lang="en-US" dirty="0"/>
              <a:t>Strengths</a:t>
            </a:r>
          </a:p>
        </p:txBody>
      </p:sp>
      <p:sp>
        <p:nvSpPr>
          <p:cNvPr id="4" name="Shape 26">
            <a:extLst>
              <a:ext uri="{FF2B5EF4-FFF2-40B4-BE49-F238E27FC236}">
                <a16:creationId xmlns:a16="http://schemas.microsoft.com/office/drawing/2014/main" id="{6079EEDF-98FD-1845-92B7-497B04FEB41C}"/>
              </a:ext>
            </a:extLst>
          </p:cNvPr>
          <p:cNvSpPr/>
          <p:nvPr/>
        </p:nvSpPr>
        <p:spPr>
          <a:xfrm>
            <a:off x="3091837" y="11373898"/>
            <a:ext cx="708543" cy="2342102"/>
          </a:xfrm>
          <a:prstGeom prst="rect">
            <a:avLst/>
          </a:prstGeom>
          <a:solidFill>
            <a:srgbClr val="E5E5E5"/>
          </a:solidFill>
          <a:ln w="12700" cap="flat">
            <a:noFill/>
            <a:miter lim="400000"/>
          </a:ln>
          <a:effectLst/>
        </p:spPr>
        <p:txBody>
          <a:bodyPr wrap="square" lIns="0" tIns="0" rIns="0" bIns="0" numCol="1" anchor="t">
            <a:noAutofit/>
          </a:bodyPr>
          <a:lstStyle/>
          <a:p>
            <a:endParaRPr sz="7032"/>
          </a:p>
        </p:txBody>
      </p:sp>
      <p:grpSp>
        <p:nvGrpSpPr>
          <p:cNvPr id="7" name="Group 6">
            <a:extLst>
              <a:ext uri="{FF2B5EF4-FFF2-40B4-BE49-F238E27FC236}">
                <a16:creationId xmlns:a16="http://schemas.microsoft.com/office/drawing/2014/main" id="{3D0AF7EC-F621-D349-BC01-27042DD8D278}"/>
              </a:ext>
            </a:extLst>
          </p:cNvPr>
          <p:cNvGrpSpPr/>
          <p:nvPr/>
        </p:nvGrpSpPr>
        <p:grpSpPr>
          <a:xfrm>
            <a:off x="1986382" y="1888604"/>
            <a:ext cx="3490132" cy="9485294"/>
            <a:chOff x="1270000" y="1270000"/>
            <a:chExt cx="2481872" cy="6745098"/>
          </a:xfrm>
        </p:grpSpPr>
        <p:sp>
          <p:nvSpPr>
            <p:cNvPr id="30" name="Shape 20">
              <a:extLst>
                <a:ext uri="{FF2B5EF4-FFF2-40B4-BE49-F238E27FC236}">
                  <a16:creationId xmlns:a16="http://schemas.microsoft.com/office/drawing/2014/main" id="{20D6FC81-E77A-FA47-8E24-5D58BCA31CA4}"/>
                </a:ext>
              </a:extLst>
            </p:cNvPr>
            <p:cNvSpPr/>
            <p:nvPr/>
          </p:nvSpPr>
          <p:spPr>
            <a:xfrm>
              <a:off x="1270000" y="1270000"/>
              <a:ext cx="2481872" cy="5079603"/>
            </a:xfrm>
            <a:custGeom>
              <a:avLst/>
              <a:gdLst/>
              <a:ahLst/>
              <a:cxnLst>
                <a:cxn ang="0">
                  <a:pos x="wd2" y="hd2"/>
                </a:cxn>
                <a:cxn ang="5400000">
                  <a:pos x="wd2" y="hd2"/>
                </a:cxn>
                <a:cxn ang="10800000">
                  <a:pos x="wd2" y="hd2"/>
                </a:cxn>
                <a:cxn ang="16200000">
                  <a:pos x="wd2" y="hd2"/>
                </a:cxn>
              </a:cxnLst>
              <a:rect l="0" t="0" r="r" b="b"/>
              <a:pathLst>
                <a:path w="21581" h="21600" extrusionOk="0">
                  <a:moveTo>
                    <a:pt x="2551" y="0"/>
                  </a:moveTo>
                  <a:cubicBezTo>
                    <a:pt x="2183" y="0"/>
                    <a:pt x="1907" y="0"/>
                    <a:pt x="1673" y="8"/>
                  </a:cubicBezTo>
                  <a:cubicBezTo>
                    <a:pt x="1439" y="16"/>
                    <a:pt x="1248" y="32"/>
                    <a:pt x="1052" y="62"/>
                  </a:cubicBezTo>
                  <a:cubicBezTo>
                    <a:pt x="836" y="101"/>
                    <a:pt x="643" y="162"/>
                    <a:pt x="484" y="239"/>
                  </a:cubicBezTo>
                  <a:cubicBezTo>
                    <a:pt x="325" y="317"/>
                    <a:pt x="201" y="411"/>
                    <a:pt x="122" y="517"/>
                  </a:cubicBezTo>
                  <a:cubicBezTo>
                    <a:pt x="59" y="614"/>
                    <a:pt x="29" y="707"/>
                    <a:pt x="14" y="822"/>
                  </a:cubicBezTo>
                  <a:cubicBezTo>
                    <a:pt x="-1" y="936"/>
                    <a:pt x="0" y="1071"/>
                    <a:pt x="0" y="1250"/>
                  </a:cubicBezTo>
                  <a:lnTo>
                    <a:pt x="0" y="20345"/>
                  </a:lnTo>
                  <a:cubicBezTo>
                    <a:pt x="0" y="20527"/>
                    <a:pt x="-1" y="20663"/>
                    <a:pt x="14" y="20778"/>
                  </a:cubicBezTo>
                  <a:cubicBezTo>
                    <a:pt x="29" y="20893"/>
                    <a:pt x="59" y="20986"/>
                    <a:pt x="122" y="21083"/>
                  </a:cubicBezTo>
                  <a:cubicBezTo>
                    <a:pt x="201" y="21189"/>
                    <a:pt x="325" y="21283"/>
                    <a:pt x="484" y="21361"/>
                  </a:cubicBezTo>
                  <a:cubicBezTo>
                    <a:pt x="643" y="21438"/>
                    <a:pt x="836" y="21499"/>
                    <a:pt x="1052" y="21538"/>
                  </a:cubicBezTo>
                  <a:cubicBezTo>
                    <a:pt x="1249" y="21568"/>
                    <a:pt x="1441" y="21584"/>
                    <a:pt x="1675" y="21592"/>
                  </a:cubicBezTo>
                  <a:cubicBezTo>
                    <a:pt x="1909" y="21600"/>
                    <a:pt x="2184" y="21600"/>
                    <a:pt x="2551" y="21600"/>
                  </a:cubicBezTo>
                  <a:lnTo>
                    <a:pt x="14502" y="21600"/>
                  </a:lnTo>
                  <a:cubicBezTo>
                    <a:pt x="14874" y="21600"/>
                    <a:pt x="15153" y="21600"/>
                    <a:pt x="15388" y="21592"/>
                  </a:cubicBezTo>
                  <a:cubicBezTo>
                    <a:pt x="15623" y="21584"/>
                    <a:pt x="15814" y="21568"/>
                    <a:pt x="16012" y="21538"/>
                  </a:cubicBezTo>
                  <a:cubicBezTo>
                    <a:pt x="16228" y="21499"/>
                    <a:pt x="16421" y="21438"/>
                    <a:pt x="16580" y="21361"/>
                  </a:cubicBezTo>
                  <a:cubicBezTo>
                    <a:pt x="16739" y="21283"/>
                    <a:pt x="16863" y="21189"/>
                    <a:pt x="16942" y="21083"/>
                  </a:cubicBezTo>
                  <a:cubicBezTo>
                    <a:pt x="17004" y="20986"/>
                    <a:pt x="17035" y="20893"/>
                    <a:pt x="17050" y="20778"/>
                  </a:cubicBezTo>
                  <a:cubicBezTo>
                    <a:pt x="17065" y="20664"/>
                    <a:pt x="17064" y="20529"/>
                    <a:pt x="17064" y="20350"/>
                  </a:cubicBezTo>
                  <a:lnTo>
                    <a:pt x="17064" y="1255"/>
                  </a:lnTo>
                  <a:cubicBezTo>
                    <a:pt x="17064" y="1073"/>
                    <a:pt x="17065" y="937"/>
                    <a:pt x="17050" y="822"/>
                  </a:cubicBezTo>
                  <a:cubicBezTo>
                    <a:pt x="17035" y="707"/>
                    <a:pt x="17004" y="614"/>
                    <a:pt x="16942" y="517"/>
                  </a:cubicBezTo>
                  <a:cubicBezTo>
                    <a:pt x="16863" y="411"/>
                    <a:pt x="16739" y="317"/>
                    <a:pt x="16580" y="239"/>
                  </a:cubicBezTo>
                  <a:cubicBezTo>
                    <a:pt x="16421" y="162"/>
                    <a:pt x="16228" y="101"/>
                    <a:pt x="16012" y="62"/>
                  </a:cubicBezTo>
                  <a:cubicBezTo>
                    <a:pt x="15814" y="32"/>
                    <a:pt x="15623" y="16"/>
                    <a:pt x="15389" y="8"/>
                  </a:cubicBezTo>
                  <a:cubicBezTo>
                    <a:pt x="15155" y="0"/>
                    <a:pt x="14879" y="0"/>
                    <a:pt x="14513" y="0"/>
                  </a:cubicBezTo>
                  <a:lnTo>
                    <a:pt x="2561" y="0"/>
                  </a:lnTo>
                  <a:lnTo>
                    <a:pt x="2551" y="0"/>
                  </a:lnTo>
                  <a:close/>
                  <a:moveTo>
                    <a:pt x="8529" y="780"/>
                  </a:moveTo>
                  <a:cubicBezTo>
                    <a:pt x="10161" y="780"/>
                    <a:pt x="11796" y="1083"/>
                    <a:pt x="13041" y="1692"/>
                  </a:cubicBezTo>
                  <a:cubicBezTo>
                    <a:pt x="15531" y="2910"/>
                    <a:pt x="15531" y="4884"/>
                    <a:pt x="13041" y="6102"/>
                  </a:cubicBezTo>
                  <a:cubicBezTo>
                    <a:pt x="10551" y="7319"/>
                    <a:pt x="6513" y="7319"/>
                    <a:pt x="4023" y="6102"/>
                  </a:cubicBezTo>
                  <a:cubicBezTo>
                    <a:pt x="1532" y="4884"/>
                    <a:pt x="1532" y="2910"/>
                    <a:pt x="4023" y="1692"/>
                  </a:cubicBezTo>
                  <a:cubicBezTo>
                    <a:pt x="5268" y="1083"/>
                    <a:pt x="6897" y="780"/>
                    <a:pt x="8529" y="780"/>
                  </a:cubicBezTo>
                  <a:close/>
                  <a:moveTo>
                    <a:pt x="17840" y="1320"/>
                  </a:moveTo>
                  <a:lnTo>
                    <a:pt x="17840" y="6931"/>
                  </a:lnTo>
                  <a:lnTo>
                    <a:pt x="18626" y="6931"/>
                  </a:lnTo>
                  <a:cubicBezTo>
                    <a:pt x="18822" y="6928"/>
                    <a:pt x="18972" y="6928"/>
                    <a:pt x="19099" y="6925"/>
                  </a:cubicBezTo>
                  <a:cubicBezTo>
                    <a:pt x="19225" y="6923"/>
                    <a:pt x="19330" y="6917"/>
                    <a:pt x="19439" y="6905"/>
                  </a:cubicBezTo>
                  <a:cubicBezTo>
                    <a:pt x="19560" y="6891"/>
                    <a:pt x="19670" y="6859"/>
                    <a:pt x="19758" y="6816"/>
                  </a:cubicBezTo>
                  <a:cubicBezTo>
                    <a:pt x="19851" y="6771"/>
                    <a:pt x="19915" y="6715"/>
                    <a:pt x="19939" y="6653"/>
                  </a:cubicBezTo>
                  <a:cubicBezTo>
                    <a:pt x="19958" y="6597"/>
                    <a:pt x="19978" y="6542"/>
                    <a:pt x="19997" y="6486"/>
                  </a:cubicBezTo>
                  <a:cubicBezTo>
                    <a:pt x="20530" y="4997"/>
                    <a:pt x="21057" y="3505"/>
                    <a:pt x="21565" y="2014"/>
                  </a:cubicBezTo>
                  <a:cubicBezTo>
                    <a:pt x="21599" y="1915"/>
                    <a:pt x="21575" y="1814"/>
                    <a:pt x="21507" y="1720"/>
                  </a:cubicBezTo>
                  <a:cubicBezTo>
                    <a:pt x="21451" y="1644"/>
                    <a:pt x="21365" y="1573"/>
                    <a:pt x="21246" y="1515"/>
                  </a:cubicBezTo>
                  <a:cubicBezTo>
                    <a:pt x="21072" y="1430"/>
                    <a:pt x="20846" y="1378"/>
                    <a:pt x="20609" y="1349"/>
                  </a:cubicBezTo>
                  <a:cubicBezTo>
                    <a:pt x="20466" y="1331"/>
                    <a:pt x="20320" y="1321"/>
                    <a:pt x="20173" y="1320"/>
                  </a:cubicBezTo>
                  <a:lnTo>
                    <a:pt x="20167" y="1320"/>
                  </a:lnTo>
                  <a:lnTo>
                    <a:pt x="17840" y="1320"/>
                  </a:lnTo>
                  <a:close/>
                  <a:moveTo>
                    <a:pt x="8529" y="7682"/>
                  </a:moveTo>
                  <a:cubicBezTo>
                    <a:pt x="10161" y="7682"/>
                    <a:pt x="11796" y="7985"/>
                    <a:pt x="13041" y="8594"/>
                  </a:cubicBezTo>
                  <a:cubicBezTo>
                    <a:pt x="15531" y="9812"/>
                    <a:pt x="15531" y="11786"/>
                    <a:pt x="13041" y="13004"/>
                  </a:cubicBezTo>
                  <a:cubicBezTo>
                    <a:pt x="10551" y="14221"/>
                    <a:pt x="6513" y="14221"/>
                    <a:pt x="4023" y="13004"/>
                  </a:cubicBezTo>
                  <a:cubicBezTo>
                    <a:pt x="1532" y="11786"/>
                    <a:pt x="1532" y="9812"/>
                    <a:pt x="4023" y="8594"/>
                  </a:cubicBezTo>
                  <a:cubicBezTo>
                    <a:pt x="5268" y="7985"/>
                    <a:pt x="6897" y="7682"/>
                    <a:pt x="8529" y="7682"/>
                  </a:cubicBezTo>
                  <a:close/>
                  <a:moveTo>
                    <a:pt x="17840" y="7996"/>
                  </a:moveTo>
                  <a:lnTo>
                    <a:pt x="17840" y="13604"/>
                  </a:lnTo>
                  <a:lnTo>
                    <a:pt x="18626" y="13604"/>
                  </a:lnTo>
                  <a:cubicBezTo>
                    <a:pt x="18822" y="13601"/>
                    <a:pt x="18972" y="13601"/>
                    <a:pt x="19099" y="13599"/>
                  </a:cubicBezTo>
                  <a:cubicBezTo>
                    <a:pt x="19225" y="13596"/>
                    <a:pt x="19330" y="13591"/>
                    <a:pt x="19439" y="13578"/>
                  </a:cubicBezTo>
                  <a:cubicBezTo>
                    <a:pt x="19560" y="13564"/>
                    <a:pt x="19670" y="13535"/>
                    <a:pt x="19758" y="13492"/>
                  </a:cubicBezTo>
                  <a:cubicBezTo>
                    <a:pt x="19851" y="13447"/>
                    <a:pt x="19915" y="13389"/>
                    <a:pt x="19939" y="13326"/>
                  </a:cubicBezTo>
                  <a:cubicBezTo>
                    <a:pt x="19958" y="13271"/>
                    <a:pt x="19978" y="13217"/>
                    <a:pt x="19997" y="13162"/>
                  </a:cubicBezTo>
                  <a:cubicBezTo>
                    <a:pt x="20530" y="11673"/>
                    <a:pt x="21057" y="10181"/>
                    <a:pt x="21565" y="8690"/>
                  </a:cubicBezTo>
                  <a:cubicBezTo>
                    <a:pt x="21599" y="8590"/>
                    <a:pt x="21575" y="8490"/>
                    <a:pt x="21507" y="8396"/>
                  </a:cubicBezTo>
                  <a:cubicBezTo>
                    <a:pt x="21451" y="8320"/>
                    <a:pt x="21365" y="8249"/>
                    <a:pt x="21246" y="8191"/>
                  </a:cubicBezTo>
                  <a:cubicBezTo>
                    <a:pt x="21072" y="8106"/>
                    <a:pt x="20846" y="8054"/>
                    <a:pt x="20609" y="8025"/>
                  </a:cubicBezTo>
                  <a:cubicBezTo>
                    <a:pt x="20466" y="8007"/>
                    <a:pt x="20320" y="7997"/>
                    <a:pt x="20173" y="7996"/>
                  </a:cubicBezTo>
                  <a:lnTo>
                    <a:pt x="20167" y="7996"/>
                  </a:lnTo>
                  <a:lnTo>
                    <a:pt x="17840" y="7996"/>
                  </a:lnTo>
                  <a:close/>
                  <a:moveTo>
                    <a:pt x="8529" y="14584"/>
                  </a:moveTo>
                  <a:cubicBezTo>
                    <a:pt x="10161" y="14584"/>
                    <a:pt x="11796" y="14887"/>
                    <a:pt x="13041" y="15496"/>
                  </a:cubicBezTo>
                  <a:cubicBezTo>
                    <a:pt x="15531" y="16714"/>
                    <a:pt x="15531" y="18688"/>
                    <a:pt x="13041" y="19906"/>
                  </a:cubicBezTo>
                  <a:cubicBezTo>
                    <a:pt x="10551" y="21123"/>
                    <a:pt x="6513" y="21123"/>
                    <a:pt x="4023" y="19906"/>
                  </a:cubicBezTo>
                  <a:cubicBezTo>
                    <a:pt x="1532" y="18688"/>
                    <a:pt x="1532" y="16714"/>
                    <a:pt x="4023" y="15496"/>
                  </a:cubicBezTo>
                  <a:cubicBezTo>
                    <a:pt x="5268" y="14887"/>
                    <a:pt x="6897" y="14584"/>
                    <a:pt x="8529" y="14584"/>
                  </a:cubicBezTo>
                  <a:close/>
                  <a:moveTo>
                    <a:pt x="17840" y="14669"/>
                  </a:moveTo>
                  <a:lnTo>
                    <a:pt x="17840" y="20280"/>
                  </a:lnTo>
                  <a:lnTo>
                    <a:pt x="18626" y="20280"/>
                  </a:lnTo>
                  <a:cubicBezTo>
                    <a:pt x="18822" y="20277"/>
                    <a:pt x="18972" y="20277"/>
                    <a:pt x="19099" y="20275"/>
                  </a:cubicBezTo>
                  <a:cubicBezTo>
                    <a:pt x="19225" y="20272"/>
                    <a:pt x="19330" y="20267"/>
                    <a:pt x="19439" y="20254"/>
                  </a:cubicBezTo>
                  <a:cubicBezTo>
                    <a:pt x="19560" y="20240"/>
                    <a:pt x="19670" y="20211"/>
                    <a:pt x="19758" y="20168"/>
                  </a:cubicBezTo>
                  <a:cubicBezTo>
                    <a:pt x="19851" y="20123"/>
                    <a:pt x="19915" y="20065"/>
                    <a:pt x="19939" y="20002"/>
                  </a:cubicBezTo>
                  <a:cubicBezTo>
                    <a:pt x="19958" y="19946"/>
                    <a:pt x="19978" y="19891"/>
                    <a:pt x="19997" y="19836"/>
                  </a:cubicBezTo>
                  <a:cubicBezTo>
                    <a:pt x="20530" y="18346"/>
                    <a:pt x="21057" y="16857"/>
                    <a:pt x="21565" y="15366"/>
                  </a:cubicBezTo>
                  <a:cubicBezTo>
                    <a:pt x="21599" y="15266"/>
                    <a:pt x="21575" y="15163"/>
                    <a:pt x="21507" y="15070"/>
                  </a:cubicBezTo>
                  <a:cubicBezTo>
                    <a:pt x="21451" y="14993"/>
                    <a:pt x="21365" y="14925"/>
                    <a:pt x="21246" y="14867"/>
                  </a:cubicBezTo>
                  <a:cubicBezTo>
                    <a:pt x="21072" y="14782"/>
                    <a:pt x="20847" y="14728"/>
                    <a:pt x="20609" y="14698"/>
                  </a:cubicBezTo>
                  <a:cubicBezTo>
                    <a:pt x="20466" y="14680"/>
                    <a:pt x="20319" y="14671"/>
                    <a:pt x="20173" y="14669"/>
                  </a:cubicBezTo>
                  <a:lnTo>
                    <a:pt x="20167" y="14669"/>
                  </a:lnTo>
                  <a:lnTo>
                    <a:pt x="17840" y="14669"/>
                  </a:lnTo>
                  <a:close/>
                </a:path>
              </a:pathLst>
            </a:custGeom>
            <a:solidFill>
              <a:srgbClr val="B9B9B9"/>
            </a:solidFill>
            <a:ln w="12700" cap="flat">
              <a:noFill/>
              <a:miter lim="400000"/>
            </a:ln>
            <a:effectLst/>
          </p:spPr>
          <p:txBody>
            <a:bodyPr wrap="square" lIns="0" tIns="0" rIns="0" bIns="0" numCol="1" anchor="t">
              <a:noAutofit/>
            </a:bodyPr>
            <a:lstStyle/>
            <a:p>
              <a:endParaRPr sz="7032"/>
            </a:p>
          </p:txBody>
        </p:sp>
        <p:sp>
          <p:nvSpPr>
            <p:cNvPr id="31" name="Shape 20">
              <a:extLst>
                <a:ext uri="{FF2B5EF4-FFF2-40B4-BE49-F238E27FC236}">
                  <a16:creationId xmlns:a16="http://schemas.microsoft.com/office/drawing/2014/main" id="{0DDCAF77-14F8-E646-B767-B793203FA834}"/>
                </a:ext>
              </a:extLst>
            </p:cNvPr>
            <p:cNvSpPr/>
            <p:nvPr/>
          </p:nvSpPr>
          <p:spPr>
            <a:xfrm>
              <a:off x="1270000" y="2935495"/>
              <a:ext cx="2481872" cy="5079603"/>
            </a:xfrm>
            <a:custGeom>
              <a:avLst/>
              <a:gdLst/>
              <a:ahLst/>
              <a:cxnLst>
                <a:cxn ang="0">
                  <a:pos x="wd2" y="hd2"/>
                </a:cxn>
                <a:cxn ang="5400000">
                  <a:pos x="wd2" y="hd2"/>
                </a:cxn>
                <a:cxn ang="10800000">
                  <a:pos x="wd2" y="hd2"/>
                </a:cxn>
                <a:cxn ang="16200000">
                  <a:pos x="wd2" y="hd2"/>
                </a:cxn>
              </a:cxnLst>
              <a:rect l="0" t="0" r="r" b="b"/>
              <a:pathLst>
                <a:path w="21581" h="21600" extrusionOk="0">
                  <a:moveTo>
                    <a:pt x="2551" y="0"/>
                  </a:moveTo>
                  <a:cubicBezTo>
                    <a:pt x="2183" y="0"/>
                    <a:pt x="1907" y="0"/>
                    <a:pt x="1673" y="8"/>
                  </a:cubicBezTo>
                  <a:cubicBezTo>
                    <a:pt x="1439" y="16"/>
                    <a:pt x="1248" y="32"/>
                    <a:pt x="1052" y="62"/>
                  </a:cubicBezTo>
                  <a:cubicBezTo>
                    <a:pt x="836" y="101"/>
                    <a:pt x="643" y="162"/>
                    <a:pt x="484" y="239"/>
                  </a:cubicBezTo>
                  <a:cubicBezTo>
                    <a:pt x="325" y="317"/>
                    <a:pt x="201" y="411"/>
                    <a:pt x="122" y="517"/>
                  </a:cubicBezTo>
                  <a:cubicBezTo>
                    <a:pt x="59" y="614"/>
                    <a:pt x="29" y="707"/>
                    <a:pt x="14" y="822"/>
                  </a:cubicBezTo>
                  <a:cubicBezTo>
                    <a:pt x="-1" y="936"/>
                    <a:pt x="0" y="1071"/>
                    <a:pt x="0" y="1250"/>
                  </a:cubicBezTo>
                  <a:lnTo>
                    <a:pt x="0" y="20345"/>
                  </a:lnTo>
                  <a:cubicBezTo>
                    <a:pt x="0" y="20527"/>
                    <a:pt x="-1" y="20663"/>
                    <a:pt x="14" y="20778"/>
                  </a:cubicBezTo>
                  <a:cubicBezTo>
                    <a:pt x="29" y="20893"/>
                    <a:pt x="59" y="20986"/>
                    <a:pt x="122" y="21083"/>
                  </a:cubicBezTo>
                  <a:cubicBezTo>
                    <a:pt x="201" y="21189"/>
                    <a:pt x="325" y="21283"/>
                    <a:pt x="484" y="21361"/>
                  </a:cubicBezTo>
                  <a:cubicBezTo>
                    <a:pt x="643" y="21438"/>
                    <a:pt x="836" y="21499"/>
                    <a:pt x="1052" y="21538"/>
                  </a:cubicBezTo>
                  <a:cubicBezTo>
                    <a:pt x="1249" y="21568"/>
                    <a:pt x="1441" y="21584"/>
                    <a:pt x="1675" y="21592"/>
                  </a:cubicBezTo>
                  <a:cubicBezTo>
                    <a:pt x="1909" y="21600"/>
                    <a:pt x="2184" y="21600"/>
                    <a:pt x="2551" y="21600"/>
                  </a:cubicBezTo>
                  <a:lnTo>
                    <a:pt x="14502" y="21600"/>
                  </a:lnTo>
                  <a:cubicBezTo>
                    <a:pt x="14874" y="21600"/>
                    <a:pt x="15153" y="21600"/>
                    <a:pt x="15388" y="21592"/>
                  </a:cubicBezTo>
                  <a:cubicBezTo>
                    <a:pt x="15623" y="21584"/>
                    <a:pt x="15814" y="21568"/>
                    <a:pt x="16012" y="21538"/>
                  </a:cubicBezTo>
                  <a:cubicBezTo>
                    <a:pt x="16228" y="21499"/>
                    <a:pt x="16421" y="21438"/>
                    <a:pt x="16580" y="21361"/>
                  </a:cubicBezTo>
                  <a:cubicBezTo>
                    <a:pt x="16739" y="21283"/>
                    <a:pt x="16863" y="21189"/>
                    <a:pt x="16942" y="21083"/>
                  </a:cubicBezTo>
                  <a:cubicBezTo>
                    <a:pt x="17004" y="20986"/>
                    <a:pt x="17035" y="20893"/>
                    <a:pt x="17050" y="20778"/>
                  </a:cubicBezTo>
                  <a:cubicBezTo>
                    <a:pt x="17065" y="20664"/>
                    <a:pt x="17064" y="20529"/>
                    <a:pt x="17064" y="20350"/>
                  </a:cubicBezTo>
                  <a:lnTo>
                    <a:pt x="17064" y="1255"/>
                  </a:lnTo>
                  <a:cubicBezTo>
                    <a:pt x="17064" y="1073"/>
                    <a:pt x="17065" y="937"/>
                    <a:pt x="17050" y="822"/>
                  </a:cubicBezTo>
                  <a:cubicBezTo>
                    <a:pt x="17035" y="707"/>
                    <a:pt x="17004" y="614"/>
                    <a:pt x="16942" y="517"/>
                  </a:cubicBezTo>
                  <a:cubicBezTo>
                    <a:pt x="16863" y="411"/>
                    <a:pt x="16739" y="317"/>
                    <a:pt x="16580" y="239"/>
                  </a:cubicBezTo>
                  <a:cubicBezTo>
                    <a:pt x="16421" y="162"/>
                    <a:pt x="16228" y="101"/>
                    <a:pt x="16012" y="62"/>
                  </a:cubicBezTo>
                  <a:cubicBezTo>
                    <a:pt x="15814" y="32"/>
                    <a:pt x="15623" y="16"/>
                    <a:pt x="15389" y="8"/>
                  </a:cubicBezTo>
                  <a:cubicBezTo>
                    <a:pt x="15155" y="0"/>
                    <a:pt x="14879" y="0"/>
                    <a:pt x="14513" y="0"/>
                  </a:cubicBezTo>
                  <a:lnTo>
                    <a:pt x="2561" y="0"/>
                  </a:lnTo>
                  <a:lnTo>
                    <a:pt x="2551" y="0"/>
                  </a:lnTo>
                  <a:close/>
                  <a:moveTo>
                    <a:pt x="8529" y="780"/>
                  </a:moveTo>
                  <a:cubicBezTo>
                    <a:pt x="10161" y="780"/>
                    <a:pt x="11796" y="1083"/>
                    <a:pt x="13041" y="1692"/>
                  </a:cubicBezTo>
                  <a:cubicBezTo>
                    <a:pt x="15531" y="2910"/>
                    <a:pt x="15531" y="4884"/>
                    <a:pt x="13041" y="6102"/>
                  </a:cubicBezTo>
                  <a:cubicBezTo>
                    <a:pt x="10551" y="7319"/>
                    <a:pt x="6513" y="7319"/>
                    <a:pt x="4023" y="6102"/>
                  </a:cubicBezTo>
                  <a:cubicBezTo>
                    <a:pt x="1532" y="4884"/>
                    <a:pt x="1532" y="2910"/>
                    <a:pt x="4023" y="1692"/>
                  </a:cubicBezTo>
                  <a:cubicBezTo>
                    <a:pt x="5268" y="1083"/>
                    <a:pt x="6897" y="780"/>
                    <a:pt x="8529" y="780"/>
                  </a:cubicBezTo>
                  <a:close/>
                  <a:moveTo>
                    <a:pt x="17840" y="1320"/>
                  </a:moveTo>
                  <a:lnTo>
                    <a:pt x="17840" y="6931"/>
                  </a:lnTo>
                  <a:lnTo>
                    <a:pt x="18626" y="6931"/>
                  </a:lnTo>
                  <a:cubicBezTo>
                    <a:pt x="18822" y="6928"/>
                    <a:pt x="18972" y="6928"/>
                    <a:pt x="19099" y="6925"/>
                  </a:cubicBezTo>
                  <a:cubicBezTo>
                    <a:pt x="19225" y="6923"/>
                    <a:pt x="19330" y="6917"/>
                    <a:pt x="19439" y="6905"/>
                  </a:cubicBezTo>
                  <a:cubicBezTo>
                    <a:pt x="19560" y="6891"/>
                    <a:pt x="19670" y="6859"/>
                    <a:pt x="19758" y="6816"/>
                  </a:cubicBezTo>
                  <a:cubicBezTo>
                    <a:pt x="19851" y="6771"/>
                    <a:pt x="19915" y="6715"/>
                    <a:pt x="19939" y="6653"/>
                  </a:cubicBezTo>
                  <a:cubicBezTo>
                    <a:pt x="19958" y="6597"/>
                    <a:pt x="19978" y="6542"/>
                    <a:pt x="19997" y="6486"/>
                  </a:cubicBezTo>
                  <a:cubicBezTo>
                    <a:pt x="20530" y="4997"/>
                    <a:pt x="21057" y="3505"/>
                    <a:pt x="21565" y="2014"/>
                  </a:cubicBezTo>
                  <a:cubicBezTo>
                    <a:pt x="21599" y="1915"/>
                    <a:pt x="21575" y="1814"/>
                    <a:pt x="21507" y="1720"/>
                  </a:cubicBezTo>
                  <a:cubicBezTo>
                    <a:pt x="21451" y="1644"/>
                    <a:pt x="21365" y="1573"/>
                    <a:pt x="21246" y="1515"/>
                  </a:cubicBezTo>
                  <a:cubicBezTo>
                    <a:pt x="21072" y="1430"/>
                    <a:pt x="20846" y="1378"/>
                    <a:pt x="20609" y="1349"/>
                  </a:cubicBezTo>
                  <a:cubicBezTo>
                    <a:pt x="20466" y="1331"/>
                    <a:pt x="20320" y="1321"/>
                    <a:pt x="20173" y="1320"/>
                  </a:cubicBezTo>
                  <a:lnTo>
                    <a:pt x="20167" y="1320"/>
                  </a:lnTo>
                  <a:lnTo>
                    <a:pt x="17840" y="1320"/>
                  </a:lnTo>
                  <a:close/>
                  <a:moveTo>
                    <a:pt x="8529" y="7682"/>
                  </a:moveTo>
                  <a:cubicBezTo>
                    <a:pt x="10161" y="7682"/>
                    <a:pt x="11796" y="7985"/>
                    <a:pt x="13041" y="8594"/>
                  </a:cubicBezTo>
                  <a:cubicBezTo>
                    <a:pt x="15531" y="9812"/>
                    <a:pt x="15531" y="11786"/>
                    <a:pt x="13041" y="13004"/>
                  </a:cubicBezTo>
                  <a:cubicBezTo>
                    <a:pt x="10551" y="14221"/>
                    <a:pt x="6513" y="14221"/>
                    <a:pt x="4023" y="13004"/>
                  </a:cubicBezTo>
                  <a:cubicBezTo>
                    <a:pt x="1532" y="11786"/>
                    <a:pt x="1532" y="9812"/>
                    <a:pt x="4023" y="8594"/>
                  </a:cubicBezTo>
                  <a:cubicBezTo>
                    <a:pt x="5268" y="7985"/>
                    <a:pt x="6897" y="7682"/>
                    <a:pt x="8529" y="7682"/>
                  </a:cubicBezTo>
                  <a:close/>
                  <a:moveTo>
                    <a:pt x="17840" y="7996"/>
                  </a:moveTo>
                  <a:lnTo>
                    <a:pt x="17840" y="13604"/>
                  </a:lnTo>
                  <a:lnTo>
                    <a:pt x="18626" y="13604"/>
                  </a:lnTo>
                  <a:cubicBezTo>
                    <a:pt x="18822" y="13601"/>
                    <a:pt x="18972" y="13601"/>
                    <a:pt x="19099" y="13599"/>
                  </a:cubicBezTo>
                  <a:cubicBezTo>
                    <a:pt x="19225" y="13596"/>
                    <a:pt x="19330" y="13591"/>
                    <a:pt x="19439" y="13578"/>
                  </a:cubicBezTo>
                  <a:cubicBezTo>
                    <a:pt x="19560" y="13564"/>
                    <a:pt x="19670" y="13535"/>
                    <a:pt x="19758" y="13492"/>
                  </a:cubicBezTo>
                  <a:cubicBezTo>
                    <a:pt x="19851" y="13447"/>
                    <a:pt x="19915" y="13389"/>
                    <a:pt x="19939" y="13326"/>
                  </a:cubicBezTo>
                  <a:cubicBezTo>
                    <a:pt x="19958" y="13271"/>
                    <a:pt x="19978" y="13217"/>
                    <a:pt x="19997" y="13162"/>
                  </a:cubicBezTo>
                  <a:cubicBezTo>
                    <a:pt x="20530" y="11673"/>
                    <a:pt x="21057" y="10181"/>
                    <a:pt x="21565" y="8690"/>
                  </a:cubicBezTo>
                  <a:cubicBezTo>
                    <a:pt x="21599" y="8590"/>
                    <a:pt x="21575" y="8490"/>
                    <a:pt x="21507" y="8396"/>
                  </a:cubicBezTo>
                  <a:cubicBezTo>
                    <a:pt x="21451" y="8320"/>
                    <a:pt x="21365" y="8249"/>
                    <a:pt x="21246" y="8191"/>
                  </a:cubicBezTo>
                  <a:cubicBezTo>
                    <a:pt x="21072" y="8106"/>
                    <a:pt x="20846" y="8054"/>
                    <a:pt x="20609" y="8025"/>
                  </a:cubicBezTo>
                  <a:cubicBezTo>
                    <a:pt x="20466" y="8007"/>
                    <a:pt x="20320" y="7997"/>
                    <a:pt x="20173" y="7996"/>
                  </a:cubicBezTo>
                  <a:lnTo>
                    <a:pt x="20167" y="7996"/>
                  </a:lnTo>
                  <a:lnTo>
                    <a:pt x="17840" y="7996"/>
                  </a:lnTo>
                  <a:close/>
                  <a:moveTo>
                    <a:pt x="8529" y="14584"/>
                  </a:moveTo>
                  <a:cubicBezTo>
                    <a:pt x="10161" y="14584"/>
                    <a:pt x="11796" y="14887"/>
                    <a:pt x="13041" y="15496"/>
                  </a:cubicBezTo>
                  <a:cubicBezTo>
                    <a:pt x="15531" y="16714"/>
                    <a:pt x="15531" y="18688"/>
                    <a:pt x="13041" y="19906"/>
                  </a:cubicBezTo>
                  <a:cubicBezTo>
                    <a:pt x="10551" y="21123"/>
                    <a:pt x="6513" y="21123"/>
                    <a:pt x="4023" y="19906"/>
                  </a:cubicBezTo>
                  <a:cubicBezTo>
                    <a:pt x="1532" y="18688"/>
                    <a:pt x="1532" y="16714"/>
                    <a:pt x="4023" y="15496"/>
                  </a:cubicBezTo>
                  <a:cubicBezTo>
                    <a:pt x="5268" y="14887"/>
                    <a:pt x="6897" y="14584"/>
                    <a:pt x="8529" y="14584"/>
                  </a:cubicBezTo>
                  <a:close/>
                  <a:moveTo>
                    <a:pt x="17840" y="14669"/>
                  </a:moveTo>
                  <a:lnTo>
                    <a:pt x="17840" y="20280"/>
                  </a:lnTo>
                  <a:lnTo>
                    <a:pt x="18626" y="20280"/>
                  </a:lnTo>
                  <a:cubicBezTo>
                    <a:pt x="18822" y="20277"/>
                    <a:pt x="18972" y="20277"/>
                    <a:pt x="19099" y="20275"/>
                  </a:cubicBezTo>
                  <a:cubicBezTo>
                    <a:pt x="19225" y="20272"/>
                    <a:pt x="19330" y="20267"/>
                    <a:pt x="19439" y="20254"/>
                  </a:cubicBezTo>
                  <a:cubicBezTo>
                    <a:pt x="19560" y="20240"/>
                    <a:pt x="19670" y="20211"/>
                    <a:pt x="19758" y="20168"/>
                  </a:cubicBezTo>
                  <a:cubicBezTo>
                    <a:pt x="19851" y="20123"/>
                    <a:pt x="19915" y="20065"/>
                    <a:pt x="19939" y="20002"/>
                  </a:cubicBezTo>
                  <a:cubicBezTo>
                    <a:pt x="19958" y="19946"/>
                    <a:pt x="19978" y="19891"/>
                    <a:pt x="19997" y="19836"/>
                  </a:cubicBezTo>
                  <a:cubicBezTo>
                    <a:pt x="20530" y="18346"/>
                    <a:pt x="21057" y="16857"/>
                    <a:pt x="21565" y="15366"/>
                  </a:cubicBezTo>
                  <a:cubicBezTo>
                    <a:pt x="21599" y="15266"/>
                    <a:pt x="21575" y="15163"/>
                    <a:pt x="21507" y="15070"/>
                  </a:cubicBezTo>
                  <a:cubicBezTo>
                    <a:pt x="21451" y="14993"/>
                    <a:pt x="21365" y="14925"/>
                    <a:pt x="21246" y="14867"/>
                  </a:cubicBezTo>
                  <a:cubicBezTo>
                    <a:pt x="21072" y="14782"/>
                    <a:pt x="20847" y="14728"/>
                    <a:pt x="20609" y="14698"/>
                  </a:cubicBezTo>
                  <a:cubicBezTo>
                    <a:pt x="20466" y="14680"/>
                    <a:pt x="20319" y="14671"/>
                    <a:pt x="20173" y="14669"/>
                  </a:cubicBezTo>
                  <a:lnTo>
                    <a:pt x="20167" y="14669"/>
                  </a:lnTo>
                  <a:lnTo>
                    <a:pt x="17840" y="14669"/>
                  </a:lnTo>
                  <a:close/>
                </a:path>
              </a:pathLst>
            </a:custGeom>
            <a:solidFill>
              <a:srgbClr val="B9B9B9"/>
            </a:solidFill>
            <a:ln w="12700" cap="flat">
              <a:noFill/>
              <a:miter lim="400000"/>
            </a:ln>
            <a:effectLst/>
          </p:spPr>
          <p:txBody>
            <a:bodyPr wrap="square" lIns="0" tIns="0" rIns="0" bIns="0" numCol="1" anchor="t">
              <a:noAutofit/>
            </a:bodyPr>
            <a:lstStyle/>
            <a:p>
              <a:endParaRPr sz="7032"/>
            </a:p>
          </p:txBody>
        </p:sp>
      </p:grpSp>
      <p:grpSp>
        <p:nvGrpSpPr>
          <p:cNvPr id="44" name="Group 43">
            <a:extLst>
              <a:ext uri="{FF2B5EF4-FFF2-40B4-BE49-F238E27FC236}">
                <a16:creationId xmlns:a16="http://schemas.microsoft.com/office/drawing/2014/main" id="{5D6DB87A-8867-3941-830A-D34F60A783BA}"/>
              </a:ext>
            </a:extLst>
          </p:cNvPr>
          <p:cNvGrpSpPr/>
          <p:nvPr/>
        </p:nvGrpSpPr>
        <p:grpSpPr>
          <a:xfrm>
            <a:off x="2478311" y="2265721"/>
            <a:ext cx="1800328" cy="1800325"/>
            <a:chOff x="2534979" y="2267687"/>
            <a:chExt cx="1800328" cy="1800325"/>
          </a:xfrm>
        </p:grpSpPr>
        <p:sp>
          <p:nvSpPr>
            <p:cNvPr id="8" name="Shape 21">
              <a:extLst>
                <a:ext uri="{FF2B5EF4-FFF2-40B4-BE49-F238E27FC236}">
                  <a16:creationId xmlns:a16="http://schemas.microsoft.com/office/drawing/2014/main" id="{96C67F3E-CB67-514A-AA4C-130380CC414A}"/>
                </a:ext>
              </a:extLst>
            </p:cNvPr>
            <p:cNvSpPr/>
            <p:nvPr/>
          </p:nvSpPr>
          <p:spPr>
            <a:xfrm>
              <a:off x="2534979" y="2267687"/>
              <a:ext cx="1800328" cy="1800325"/>
            </a:xfrm>
            <a:prstGeom prst="ellipse">
              <a:avLst/>
            </a:prstGeom>
            <a:solidFill>
              <a:srgbClr val="DA2600"/>
            </a:solidFill>
            <a:ln w="12700" cap="flat">
              <a:noFill/>
              <a:miter lim="400000"/>
            </a:ln>
            <a:effectLst/>
          </p:spPr>
          <p:txBody>
            <a:bodyPr wrap="square" lIns="0" tIns="0" rIns="0" bIns="0" numCol="1" anchor="t">
              <a:noAutofit/>
            </a:bodyPr>
            <a:lstStyle/>
            <a:p>
              <a:endParaRPr sz="7032"/>
            </a:p>
          </p:txBody>
        </p:sp>
        <p:sp>
          <p:nvSpPr>
            <p:cNvPr id="14" name="TextBox 13">
              <a:extLst>
                <a:ext uri="{FF2B5EF4-FFF2-40B4-BE49-F238E27FC236}">
                  <a16:creationId xmlns:a16="http://schemas.microsoft.com/office/drawing/2014/main" id="{3BE4AFDF-6742-A54F-8573-E5F04B92E333}"/>
                </a:ext>
              </a:extLst>
            </p:cNvPr>
            <p:cNvSpPr txBox="1"/>
            <p:nvPr/>
          </p:nvSpPr>
          <p:spPr>
            <a:xfrm>
              <a:off x="3115339" y="2539126"/>
              <a:ext cx="6396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3</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5" name="Group 44">
            <a:extLst>
              <a:ext uri="{FF2B5EF4-FFF2-40B4-BE49-F238E27FC236}">
                <a16:creationId xmlns:a16="http://schemas.microsoft.com/office/drawing/2014/main" id="{F2733F30-DACC-3149-859E-F4AC8D5F3246}"/>
              </a:ext>
            </a:extLst>
          </p:cNvPr>
          <p:cNvGrpSpPr/>
          <p:nvPr/>
        </p:nvGrpSpPr>
        <p:grpSpPr>
          <a:xfrm>
            <a:off x="2478311" y="4592290"/>
            <a:ext cx="1800328" cy="1800326"/>
            <a:chOff x="2534979" y="4609789"/>
            <a:chExt cx="1800328" cy="1800326"/>
          </a:xfrm>
        </p:grpSpPr>
        <p:sp>
          <p:nvSpPr>
            <p:cNvPr id="9" name="Shape 22">
              <a:extLst>
                <a:ext uri="{FF2B5EF4-FFF2-40B4-BE49-F238E27FC236}">
                  <a16:creationId xmlns:a16="http://schemas.microsoft.com/office/drawing/2014/main" id="{16F476E9-42F5-7843-A7E4-F6F35B7A8BBF}"/>
                </a:ext>
              </a:extLst>
            </p:cNvPr>
            <p:cNvSpPr/>
            <p:nvPr/>
          </p:nvSpPr>
          <p:spPr>
            <a:xfrm>
              <a:off x="2534979" y="4609789"/>
              <a:ext cx="1800328" cy="1800326"/>
            </a:xfrm>
            <a:prstGeom prst="ellipse">
              <a:avLst/>
            </a:prstGeom>
            <a:solidFill>
              <a:srgbClr val="FF9400"/>
            </a:solidFill>
            <a:ln w="12700" cap="flat">
              <a:noFill/>
              <a:miter lim="400000"/>
            </a:ln>
            <a:effectLst/>
          </p:spPr>
          <p:txBody>
            <a:bodyPr wrap="square" lIns="0" tIns="0" rIns="0" bIns="0" numCol="1" anchor="t">
              <a:noAutofit/>
            </a:bodyPr>
            <a:lstStyle/>
            <a:p>
              <a:endParaRPr sz="7032"/>
            </a:p>
          </p:txBody>
        </p:sp>
        <p:sp>
          <p:nvSpPr>
            <p:cNvPr id="15" name="TextBox 14">
              <a:extLst>
                <a:ext uri="{FF2B5EF4-FFF2-40B4-BE49-F238E27FC236}">
                  <a16:creationId xmlns:a16="http://schemas.microsoft.com/office/drawing/2014/main" id="{AA7EB05A-C1F5-7C4C-B5E1-25A5998C1AA9}"/>
                </a:ext>
              </a:extLst>
            </p:cNvPr>
            <p:cNvSpPr txBox="1"/>
            <p:nvPr/>
          </p:nvSpPr>
          <p:spPr>
            <a:xfrm>
              <a:off x="3089550" y="4926401"/>
              <a:ext cx="6396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2</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6" name="Group 45">
            <a:extLst>
              <a:ext uri="{FF2B5EF4-FFF2-40B4-BE49-F238E27FC236}">
                <a16:creationId xmlns:a16="http://schemas.microsoft.com/office/drawing/2014/main" id="{6188A17B-AE0E-4D46-A68D-BC59F577E9B4}"/>
              </a:ext>
            </a:extLst>
          </p:cNvPr>
          <p:cNvGrpSpPr/>
          <p:nvPr/>
        </p:nvGrpSpPr>
        <p:grpSpPr>
          <a:xfrm>
            <a:off x="2478311" y="6902139"/>
            <a:ext cx="1800328" cy="1800326"/>
            <a:chOff x="2534979" y="6898257"/>
            <a:chExt cx="1800328" cy="1800326"/>
          </a:xfrm>
        </p:grpSpPr>
        <p:sp>
          <p:nvSpPr>
            <p:cNvPr id="11" name="Shape 23">
              <a:extLst>
                <a:ext uri="{FF2B5EF4-FFF2-40B4-BE49-F238E27FC236}">
                  <a16:creationId xmlns:a16="http://schemas.microsoft.com/office/drawing/2014/main" id="{2F248174-E69E-AB45-8B36-7BF3BC665224}"/>
                </a:ext>
              </a:extLst>
            </p:cNvPr>
            <p:cNvSpPr/>
            <p:nvPr/>
          </p:nvSpPr>
          <p:spPr>
            <a:xfrm>
              <a:off x="2534979" y="6898257"/>
              <a:ext cx="1800328" cy="1800326"/>
            </a:xfrm>
            <a:prstGeom prst="ellipse">
              <a:avLst/>
            </a:prstGeom>
            <a:solidFill>
              <a:srgbClr val="FFC000"/>
            </a:solidFill>
            <a:ln w="12700" cap="flat">
              <a:noFill/>
              <a:miter lim="400000"/>
            </a:ln>
            <a:effectLst/>
          </p:spPr>
          <p:txBody>
            <a:bodyPr wrap="square" lIns="0" tIns="0" rIns="0" bIns="0" numCol="1" anchor="t">
              <a:noAutofit/>
            </a:bodyPr>
            <a:lstStyle/>
            <a:p>
              <a:endParaRPr sz="7032"/>
            </a:p>
          </p:txBody>
        </p:sp>
        <p:sp>
          <p:nvSpPr>
            <p:cNvPr id="16" name="TextBox 15">
              <a:extLst>
                <a:ext uri="{FF2B5EF4-FFF2-40B4-BE49-F238E27FC236}">
                  <a16:creationId xmlns:a16="http://schemas.microsoft.com/office/drawing/2014/main" id="{4BE12D7D-9EEA-A048-BC59-17371BB655F0}"/>
                </a:ext>
              </a:extLst>
            </p:cNvPr>
            <p:cNvSpPr txBox="1"/>
            <p:nvPr/>
          </p:nvSpPr>
          <p:spPr>
            <a:xfrm>
              <a:off x="3089550" y="7227576"/>
              <a:ext cx="66540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1</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47" name="Group 46">
            <a:extLst>
              <a:ext uri="{FF2B5EF4-FFF2-40B4-BE49-F238E27FC236}">
                <a16:creationId xmlns:a16="http://schemas.microsoft.com/office/drawing/2014/main" id="{BF8B89A7-D0CF-634C-B6AF-279ACF3AA068}"/>
              </a:ext>
            </a:extLst>
          </p:cNvPr>
          <p:cNvGrpSpPr/>
          <p:nvPr/>
        </p:nvGrpSpPr>
        <p:grpSpPr>
          <a:xfrm>
            <a:off x="2468288" y="9186725"/>
            <a:ext cx="1800328" cy="1800326"/>
            <a:chOff x="2534980" y="9223109"/>
            <a:chExt cx="1800328" cy="1800326"/>
          </a:xfrm>
        </p:grpSpPr>
        <p:sp>
          <p:nvSpPr>
            <p:cNvPr id="10" name="Shape 23">
              <a:extLst>
                <a:ext uri="{FF2B5EF4-FFF2-40B4-BE49-F238E27FC236}">
                  <a16:creationId xmlns:a16="http://schemas.microsoft.com/office/drawing/2014/main" id="{C2CB8372-A761-CF46-87E7-F2D8768DC813}"/>
                </a:ext>
              </a:extLst>
            </p:cNvPr>
            <p:cNvSpPr/>
            <p:nvPr/>
          </p:nvSpPr>
          <p:spPr>
            <a:xfrm>
              <a:off x="2534980" y="9223109"/>
              <a:ext cx="1800328" cy="1800326"/>
            </a:xfrm>
            <a:prstGeom prst="ellipse">
              <a:avLst/>
            </a:prstGeom>
            <a:solidFill>
              <a:srgbClr val="079449"/>
            </a:solidFill>
            <a:ln w="12700" cap="flat">
              <a:noFill/>
              <a:miter lim="400000"/>
            </a:ln>
            <a:effectLst/>
          </p:spPr>
          <p:txBody>
            <a:bodyPr wrap="square" lIns="0" tIns="0" rIns="0" bIns="0" numCol="1" anchor="t">
              <a:noAutofit/>
            </a:bodyPr>
            <a:lstStyle/>
            <a:p>
              <a:endParaRPr sz="7032"/>
            </a:p>
          </p:txBody>
        </p:sp>
        <p:sp>
          <p:nvSpPr>
            <p:cNvPr id="17" name="TextBox 16">
              <a:extLst>
                <a:ext uri="{FF2B5EF4-FFF2-40B4-BE49-F238E27FC236}">
                  <a16:creationId xmlns:a16="http://schemas.microsoft.com/office/drawing/2014/main" id="{30607F06-7224-FC40-A432-AA1F8F05CEFA}"/>
                </a:ext>
              </a:extLst>
            </p:cNvPr>
            <p:cNvSpPr txBox="1"/>
            <p:nvPr/>
          </p:nvSpPr>
          <p:spPr>
            <a:xfrm>
              <a:off x="3074982" y="9541832"/>
              <a:ext cx="66540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6000" b="1" dirty="0">
                  <a:solidFill>
                    <a:schemeClr val="bg1"/>
                  </a:solidFill>
                  <a:latin typeface="Arial" charset="0"/>
                  <a:ea typeface="Arial" charset="0"/>
                  <a:cs typeface="Arial" charset="0"/>
                </a:rPr>
                <a:t>0</a:t>
              </a:r>
              <a:endParaRPr kumimoji="0" lang="en-US" sz="6000" b="1" u="none" strike="noStrike" cap="none" spc="0" normalizeH="0" baseline="0" dirty="0">
                <a:ln>
                  <a:noFill/>
                </a:ln>
                <a:solidFill>
                  <a:schemeClr val="bg1"/>
                </a:solidFill>
                <a:effectLst/>
                <a:uFillTx/>
                <a:latin typeface="Arial" charset="0"/>
                <a:ea typeface="Arial" charset="0"/>
                <a:cs typeface="Arial" charset="0"/>
                <a:sym typeface="Helvetica Light"/>
              </a:endParaRPr>
            </a:p>
          </p:txBody>
        </p:sp>
      </p:grpSp>
      <p:grpSp>
        <p:nvGrpSpPr>
          <p:cNvPr id="89" name="Group 88">
            <a:extLst>
              <a:ext uri="{FF2B5EF4-FFF2-40B4-BE49-F238E27FC236}">
                <a16:creationId xmlns:a16="http://schemas.microsoft.com/office/drawing/2014/main" id="{92621A75-4411-5444-BC6C-597D6ED95F17}"/>
              </a:ext>
            </a:extLst>
          </p:cNvPr>
          <p:cNvGrpSpPr/>
          <p:nvPr/>
        </p:nvGrpSpPr>
        <p:grpSpPr>
          <a:xfrm>
            <a:off x="5431319" y="2411809"/>
            <a:ext cx="14064995" cy="8496200"/>
            <a:chOff x="5431319" y="2411809"/>
            <a:chExt cx="14064995" cy="8496200"/>
          </a:xfrm>
        </p:grpSpPr>
        <p:grpSp>
          <p:nvGrpSpPr>
            <p:cNvPr id="90" name="Group 34">
              <a:extLst>
                <a:ext uri="{FF2B5EF4-FFF2-40B4-BE49-F238E27FC236}">
                  <a16:creationId xmlns:a16="http://schemas.microsoft.com/office/drawing/2014/main" id="{1DEC2B55-A6AB-5A40-BF35-12A027B5BF9D}"/>
                </a:ext>
              </a:extLst>
            </p:cNvPr>
            <p:cNvGrpSpPr/>
            <p:nvPr/>
          </p:nvGrpSpPr>
          <p:grpSpPr>
            <a:xfrm>
              <a:off x="5539576" y="2411809"/>
              <a:ext cx="10534701" cy="1787064"/>
              <a:chOff x="0" y="0"/>
              <a:chExt cx="11617106" cy="1270800"/>
            </a:xfrm>
          </p:grpSpPr>
          <p:grpSp>
            <p:nvGrpSpPr>
              <p:cNvPr id="112" name="Group 30">
                <a:extLst>
                  <a:ext uri="{FF2B5EF4-FFF2-40B4-BE49-F238E27FC236}">
                    <a16:creationId xmlns:a16="http://schemas.microsoft.com/office/drawing/2014/main" id="{C9A85958-F9E5-9A4D-8B08-176CC4C1CAC3}"/>
                  </a:ext>
                </a:extLst>
              </p:cNvPr>
              <p:cNvGrpSpPr/>
              <p:nvPr/>
            </p:nvGrpSpPr>
            <p:grpSpPr>
              <a:xfrm>
                <a:off x="0" y="0"/>
                <a:ext cx="11617106" cy="1270800"/>
                <a:chOff x="0" y="0"/>
                <a:chExt cx="11617105" cy="1270799"/>
              </a:xfrm>
            </p:grpSpPr>
            <p:sp>
              <p:nvSpPr>
                <p:cNvPr id="116" name="Shape 28">
                  <a:extLst>
                    <a:ext uri="{FF2B5EF4-FFF2-40B4-BE49-F238E27FC236}">
                      <a16:creationId xmlns:a16="http://schemas.microsoft.com/office/drawing/2014/main" id="{DE919455-F60A-1D45-A111-5D0B51CEA0E1}"/>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DA2600"/>
                </a:solidFill>
                <a:ln w="12700" cap="flat">
                  <a:noFill/>
                  <a:miter lim="400000"/>
                </a:ln>
                <a:effectLst/>
              </p:spPr>
              <p:txBody>
                <a:bodyPr wrap="square" lIns="0" tIns="0" rIns="0" bIns="0" numCol="1" anchor="t">
                  <a:noAutofit/>
                </a:bodyPr>
                <a:lstStyle/>
                <a:p>
                  <a:endParaRPr sz="7032"/>
                </a:p>
              </p:txBody>
            </p:sp>
            <p:sp>
              <p:nvSpPr>
                <p:cNvPr id="117" name="Shape 29">
                  <a:extLst>
                    <a:ext uri="{FF2B5EF4-FFF2-40B4-BE49-F238E27FC236}">
                      <a16:creationId xmlns:a16="http://schemas.microsoft.com/office/drawing/2014/main" id="{63D14FC8-B307-C54B-B13A-C27FEDC38C4D}"/>
                    </a:ext>
                  </a:extLst>
                </p:cNvPr>
                <p:cNvSpPr/>
                <p:nvPr/>
              </p:nvSpPr>
              <p:spPr>
                <a:xfrm>
                  <a:off x="1114221" y="0"/>
                  <a:ext cx="10502884" cy="1270799"/>
                </a:xfrm>
                <a:prstGeom prst="rect">
                  <a:avLst/>
                </a:prstGeom>
                <a:solidFill>
                  <a:srgbClr val="DA2600"/>
                </a:solidFill>
                <a:ln w="12700" cap="flat">
                  <a:noFill/>
                  <a:miter lim="400000"/>
                </a:ln>
                <a:effectLst/>
              </p:spPr>
              <p:txBody>
                <a:bodyPr wrap="square" lIns="0" tIns="0" rIns="0" bIns="0" numCol="1" anchor="t">
                  <a:noAutofit/>
                </a:bodyPr>
                <a:lstStyle/>
                <a:p>
                  <a:endParaRPr sz="7032"/>
                </a:p>
              </p:txBody>
            </p:sp>
          </p:grpSp>
          <p:grpSp>
            <p:nvGrpSpPr>
              <p:cNvPr id="113" name="Group 33">
                <a:extLst>
                  <a:ext uri="{FF2B5EF4-FFF2-40B4-BE49-F238E27FC236}">
                    <a16:creationId xmlns:a16="http://schemas.microsoft.com/office/drawing/2014/main" id="{2697D5B9-D2C6-244C-872D-3EEC8E9C03C4}"/>
                  </a:ext>
                </a:extLst>
              </p:cNvPr>
              <p:cNvGrpSpPr/>
              <p:nvPr/>
            </p:nvGrpSpPr>
            <p:grpSpPr>
              <a:xfrm>
                <a:off x="519010" y="108620"/>
                <a:ext cx="10154705" cy="950132"/>
                <a:chOff x="-1" y="-49178"/>
                <a:chExt cx="10154704" cy="950131"/>
              </a:xfrm>
            </p:grpSpPr>
            <p:sp>
              <p:nvSpPr>
                <p:cNvPr id="114" name="Shape 31">
                  <a:extLst>
                    <a:ext uri="{FF2B5EF4-FFF2-40B4-BE49-F238E27FC236}">
                      <a16:creationId xmlns:a16="http://schemas.microsoft.com/office/drawing/2014/main" id="{44E21131-1F08-534B-95B5-3BEFFE9472CA}"/>
                    </a:ext>
                  </a:extLst>
                </p:cNvPr>
                <p:cNvSpPr/>
                <p:nvPr/>
              </p:nvSpPr>
              <p:spPr>
                <a:xfrm>
                  <a:off x="-1" y="379830"/>
                  <a:ext cx="10154704" cy="5211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pPr>
                    <a:lnSpc>
                      <a:spcPct val="90000"/>
                    </a:lnSpc>
                  </a:pPr>
                  <a:r>
                    <a:rPr lang="en-US" sz="3200" b="1" dirty="0">
                      <a:latin typeface="Arial" panose="020B0604020202020204" pitchFamily="34" charset="0"/>
                      <a:ea typeface="Helvetica Neue" charset="0"/>
                      <a:cs typeface="Arial" panose="020B0604020202020204" pitchFamily="34" charset="0"/>
                    </a:rPr>
                    <a:t>Considerable building/effort required to identify or create strengths.</a:t>
                  </a:r>
                  <a:endParaRPr sz="3200" b="1" dirty="0">
                    <a:latin typeface="Arial" panose="020B0604020202020204" pitchFamily="34" charset="0"/>
                    <a:ea typeface="Helvetica Neue" charset="0"/>
                    <a:cs typeface="Arial" panose="020B0604020202020204" pitchFamily="34" charset="0"/>
                  </a:endParaRPr>
                </a:p>
              </p:txBody>
            </p:sp>
            <p:sp>
              <p:nvSpPr>
                <p:cNvPr id="115" name="Shape 32">
                  <a:extLst>
                    <a:ext uri="{FF2B5EF4-FFF2-40B4-BE49-F238E27FC236}">
                      <a16:creationId xmlns:a16="http://schemas.microsoft.com/office/drawing/2014/main" id="{322FB709-0712-A746-9FAC-273D89E1767D}"/>
                    </a:ext>
                  </a:extLst>
                </p:cNvPr>
                <p:cNvSpPr/>
                <p:nvPr/>
              </p:nvSpPr>
              <p:spPr>
                <a:xfrm>
                  <a:off x="0" y="-49178"/>
                  <a:ext cx="7343900" cy="439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b="1" dirty="0">
                      <a:latin typeface="Arial" panose="020B0604020202020204" pitchFamily="34" charset="0"/>
                      <a:ea typeface="Helvetica Neue Medium" charset="0"/>
                      <a:cs typeface="Arial" panose="020B0604020202020204" pitchFamily="34" charset="0"/>
                    </a:rPr>
                    <a:t>Currently not a strength</a:t>
                  </a:r>
                  <a:endParaRPr sz="3600" b="1" dirty="0">
                    <a:latin typeface="Arial" panose="020B0604020202020204" pitchFamily="34" charset="0"/>
                    <a:ea typeface="Helvetica Neue Medium" charset="0"/>
                    <a:cs typeface="Arial" panose="020B0604020202020204" pitchFamily="34" charset="0"/>
                  </a:endParaRPr>
                </a:p>
              </p:txBody>
            </p:sp>
          </p:grpSp>
        </p:grpSp>
        <p:grpSp>
          <p:nvGrpSpPr>
            <p:cNvPr id="91" name="Group 48">
              <a:extLst>
                <a:ext uri="{FF2B5EF4-FFF2-40B4-BE49-F238E27FC236}">
                  <a16:creationId xmlns:a16="http://schemas.microsoft.com/office/drawing/2014/main" id="{B962A93D-C92A-384B-B3F8-69672FC96682}"/>
                </a:ext>
              </a:extLst>
            </p:cNvPr>
            <p:cNvGrpSpPr/>
            <p:nvPr/>
          </p:nvGrpSpPr>
          <p:grpSpPr>
            <a:xfrm>
              <a:off x="5431320" y="9120945"/>
              <a:ext cx="14064994" cy="1787064"/>
              <a:chOff x="0" y="0"/>
              <a:chExt cx="16766284" cy="1270800"/>
            </a:xfrm>
          </p:grpSpPr>
          <p:grpSp>
            <p:nvGrpSpPr>
              <p:cNvPr id="106" name="Group 44">
                <a:extLst>
                  <a:ext uri="{FF2B5EF4-FFF2-40B4-BE49-F238E27FC236}">
                    <a16:creationId xmlns:a16="http://schemas.microsoft.com/office/drawing/2014/main" id="{9195B99F-210E-6846-A3B5-52CC6E625037}"/>
                  </a:ext>
                </a:extLst>
              </p:cNvPr>
              <p:cNvGrpSpPr/>
              <p:nvPr/>
            </p:nvGrpSpPr>
            <p:grpSpPr>
              <a:xfrm>
                <a:off x="0" y="0"/>
                <a:ext cx="16766284" cy="1270800"/>
                <a:chOff x="0" y="0"/>
                <a:chExt cx="16766283" cy="1270799"/>
              </a:xfrm>
            </p:grpSpPr>
            <p:sp>
              <p:nvSpPr>
                <p:cNvPr id="110" name="Shape 42">
                  <a:extLst>
                    <a:ext uri="{FF2B5EF4-FFF2-40B4-BE49-F238E27FC236}">
                      <a16:creationId xmlns:a16="http://schemas.microsoft.com/office/drawing/2014/main" id="{F2FD528F-F809-C844-92F5-77AF3105EB4F}"/>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079449"/>
                </a:solidFill>
                <a:ln w="12700" cap="flat">
                  <a:noFill/>
                  <a:miter lim="400000"/>
                </a:ln>
                <a:effectLst/>
              </p:spPr>
              <p:txBody>
                <a:bodyPr wrap="square" lIns="0" tIns="0" rIns="0" bIns="0" numCol="1" anchor="t">
                  <a:noAutofit/>
                </a:bodyPr>
                <a:lstStyle/>
                <a:p>
                  <a:endParaRPr sz="7032"/>
                </a:p>
              </p:txBody>
            </p:sp>
            <p:sp>
              <p:nvSpPr>
                <p:cNvPr id="111" name="Shape 43">
                  <a:extLst>
                    <a:ext uri="{FF2B5EF4-FFF2-40B4-BE49-F238E27FC236}">
                      <a16:creationId xmlns:a16="http://schemas.microsoft.com/office/drawing/2014/main" id="{A446A0B3-7591-B945-AC82-5F1C94CA0F05}"/>
                    </a:ext>
                  </a:extLst>
                </p:cNvPr>
                <p:cNvSpPr/>
                <p:nvPr/>
              </p:nvSpPr>
              <p:spPr>
                <a:xfrm>
                  <a:off x="1114223" y="0"/>
                  <a:ext cx="15652060" cy="1270799"/>
                </a:xfrm>
                <a:prstGeom prst="rect">
                  <a:avLst/>
                </a:prstGeom>
                <a:solidFill>
                  <a:srgbClr val="079449"/>
                </a:solidFill>
                <a:ln w="12700" cap="flat">
                  <a:noFill/>
                  <a:miter lim="400000"/>
                </a:ln>
                <a:effectLst/>
              </p:spPr>
              <p:txBody>
                <a:bodyPr wrap="square" lIns="0" tIns="0" rIns="0" bIns="0" numCol="1" anchor="t">
                  <a:noAutofit/>
                </a:bodyPr>
                <a:lstStyle/>
                <a:p>
                  <a:endParaRPr sz="7032">
                    <a:latin typeface="Arial" panose="020B0604020202020204" pitchFamily="34" charset="0"/>
                    <a:cs typeface="Arial" panose="020B0604020202020204" pitchFamily="34" charset="0"/>
                  </a:endParaRPr>
                </a:p>
              </p:txBody>
            </p:sp>
          </p:grpSp>
          <p:grpSp>
            <p:nvGrpSpPr>
              <p:cNvPr id="107" name="Group 47">
                <a:extLst>
                  <a:ext uri="{FF2B5EF4-FFF2-40B4-BE49-F238E27FC236}">
                    <a16:creationId xmlns:a16="http://schemas.microsoft.com/office/drawing/2014/main" id="{1979D6BD-3B66-4B4A-ABDB-0F6F09113860}"/>
                  </a:ext>
                </a:extLst>
              </p:cNvPr>
              <p:cNvGrpSpPr/>
              <p:nvPr/>
            </p:nvGrpSpPr>
            <p:grpSpPr>
              <a:xfrm>
                <a:off x="504833" y="234711"/>
                <a:ext cx="15872160" cy="1036088"/>
                <a:chOff x="-14178" y="76913"/>
                <a:chExt cx="15872157" cy="1036087"/>
              </a:xfrm>
            </p:grpSpPr>
            <p:sp>
              <p:nvSpPr>
                <p:cNvPr id="108" name="Shape 45">
                  <a:extLst>
                    <a:ext uri="{FF2B5EF4-FFF2-40B4-BE49-F238E27FC236}">
                      <a16:creationId xmlns:a16="http://schemas.microsoft.com/office/drawing/2014/main" id="{26116240-450F-884D-9848-7D8F24DB9218}"/>
                    </a:ext>
                  </a:extLst>
                </p:cNvPr>
                <p:cNvSpPr/>
                <p:nvPr/>
              </p:nvSpPr>
              <p:spPr>
                <a:xfrm>
                  <a:off x="38100" y="551187"/>
                  <a:ext cx="15819879" cy="5618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r>
                    <a:rPr lang="en-US" sz="3200" b="1" dirty="0">
                      <a:latin typeface="Arial" panose="020B0604020202020204" pitchFamily="34" charset="0"/>
                      <a:ea typeface="Helvetica Neue" charset="0"/>
                      <a:cs typeface="Arial" panose="020B0604020202020204" pitchFamily="34" charset="0"/>
                    </a:rPr>
                    <a:t>Easily accessible and very useful for the individual and for planning. </a:t>
                  </a:r>
                  <a:endParaRPr sz="3200" b="1" dirty="0">
                    <a:latin typeface="Arial" panose="020B0604020202020204" pitchFamily="34" charset="0"/>
                    <a:ea typeface="Helvetica Neue" charset="0"/>
                    <a:cs typeface="Arial" panose="020B0604020202020204" pitchFamily="34" charset="0"/>
                  </a:endParaRPr>
                </a:p>
              </p:txBody>
            </p:sp>
            <p:sp>
              <p:nvSpPr>
                <p:cNvPr id="109" name="Shape 46">
                  <a:extLst>
                    <a:ext uri="{FF2B5EF4-FFF2-40B4-BE49-F238E27FC236}">
                      <a16:creationId xmlns:a16="http://schemas.microsoft.com/office/drawing/2014/main" id="{F314DB42-FE04-4F4D-81F8-FBBDE0BB523C}"/>
                    </a:ext>
                  </a:extLst>
                </p:cNvPr>
                <p:cNvSpPr/>
                <p:nvPr/>
              </p:nvSpPr>
              <p:spPr>
                <a:xfrm>
                  <a:off x="-14178" y="76913"/>
                  <a:ext cx="10006825" cy="4441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b="1" dirty="0">
                      <a:latin typeface="Arial" panose="020B0604020202020204" pitchFamily="34" charset="0"/>
                      <a:ea typeface="Helvetica Neue Medium" charset="0"/>
                      <a:cs typeface="Arial" panose="020B0604020202020204" pitchFamily="34" charset="0"/>
                    </a:rPr>
                    <a:t>Well-developed centerpiece strength</a:t>
                  </a:r>
                  <a:endParaRPr sz="3600" b="1" dirty="0">
                    <a:latin typeface="Arial" panose="020B0604020202020204" pitchFamily="34" charset="0"/>
                    <a:ea typeface="Helvetica Neue Medium" charset="0"/>
                    <a:cs typeface="Arial" panose="020B0604020202020204" pitchFamily="34" charset="0"/>
                  </a:endParaRPr>
                </a:p>
              </p:txBody>
            </p:sp>
          </p:grpSp>
        </p:grpSp>
        <p:grpSp>
          <p:nvGrpSpPr>
            <p:cNvPr id="92" name="Group 41">
              <a:extLst>
                <a:ext uri="{FF2B5EF4-FFF2-40B4-BE49-F238E27FC236}">
                  <a16:creationId xmlns:a16="http://schemas.microsoft.com/office/drawing/2014/main" id="{0BB463F2-4459-3D4C-916E-61FD993F0C31}"/>
                </a:ext>
              </a:extLst>
            </p:cNvPr>
            <p:cNvGrpSpPr/>
            <p:nvPr/>
          </p:nvGrpSpPr>
          <p:grpSpPr>
            <a:xfrm>
              <a:off x="5539576" y="4660765"/>
              <a:ext cx="10534701" cy="1787066"/>
              <a:chOff x="0" y="0"/>
              <a:chExt cx="7491340" cy="1270800"/>
            </a:xfrm>
            <a:solidFill>
              <a:srgbClr val="FF9400"/>
            </a:solidFill>
          </p:grpSpPr>
          <p:grpSp>
            <p:nvGrpSpPr>
              <p:cNvPr id="100" name="Group 37">
                <a:extLst>
                  <a:ext uri="{FF2B5EF4-FFF2-40B4-BE49-F238E27FC236}">
                    <a16:creationId xmlns:a16="http://schemas.microsoft.com/office/drawing/2014/main" id="{E76EDE82-7B19-B648-92ED-0314A8EDDACE}"/>
                  </a:ext>
                </a:extLst>
              </p:cNvPr>
              <p:cNvGrpSpPr/>
              <p:nvPr/>
            </p:nvGrpSpPr>
            <p:grpSpPr>
              <a:xfrm>
                <a:off x="0" y="0"/>
                <a:ext cx="7491340" cy="1270800"/>
                <a:chOff x="0" y="0"/>
                <a:chExt cx="7491339" cy="1270799"/>
              </a:xfrm>
              <a:grpFill/>
            </p:grpSpPr>
            <p:sp>
              <p:nvSpPr>
                <p:cNvPr id="104" name="Shape 35">
                  <a:extLst>
                    <a:ext uri="{FF2B5EF4-FFF2-40B4-BE49-F238E27FC236}">
                      <a16:creationId xmlns:a16="http://schemas.microsoft.com/office/drawing/2014/main" id="{2E5E0383-1780-1F4D-8A1E-B72C895F016A}"/>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grpFill/>
                <a:ln w="12700" cap="flat">
                  <a:noFill/>
                  <a:miter lim="400000"/>
                </a:ln>
                <a:effectLst/>
              </p:spPr>
              <p:txBody>
                <a:bodyPr wrap="square" lIns="0" tIns="0" rIns="0" bIns="0" numCol="1" anchor="t">
                  <a:noAutofit/>
                </a:bodyPr>
                <a:lstStyle/>
                <a:p>
                  <a:endParaRPr sz="7032"/>
                </a:p>
              </p:txBody>
            </p:sp>
            <p:sp>
              <p:nvSpPr>
                <p:cNvPr id="105" name="Shape 36">
                  <a:extLst>
                    <a:ext uri="{FF2B5EF4-FFF2-40B4-BE49-F238E27FC236}">
                      <a16:creationId xmlns:a16="http://schemas.microsoft.com/office/drawing/2014/main" id="{3F06F167-3A57-D54E-993D-53794E3CC7FD}"/>
                    </a:ext>
                  </a:extLst>
                </p:cNvPr>
                <p:cNvSpPr/>
                <p:nvPr/>
              </p:nvSpPr>
              <p:spPr>
                <a:xfrm>
                  <a:off x="1055549" y="0"/>
                  <a:ext cx="6435790" cy="1270799"/>
                </a:xfrm>
                <a:prstGeom prst="rect">
                  <a:avLst/>
                </a:prstGeom>
                <a:grpFill/>
                <a:ln w="12700" cap="flat">
                  <a:noFill/>
                  <a:miter lim="400000"/>
                </a:ln>
                <a:effectLst/>
              </p:spPr>
              <p:txBody>
                <a:bodyPr wrap="square" lIns="0" tIns="0" rIns="0" bIns="0" numCol="1" anchor="t">
                  <a:noAutofit/>
                </a:bodyPr>
                <a:lstStyle/>
                <a:p>
                  <a:endParaRPr sz="7032"/>
                </a:p>
              </p:txBody>
            </p:sp>
          </p:grpSp>
          <p:grpSp>
            <p:nvGrpSpPr>
              <p:cNvPr id="101" name="Group 40">
                <a:extLst>
                  <a:ext uri="{FF2B5EF4-FFF2-40B4-BE49-F238E27FC236}">
                    <a16:creationId xmlns:a16="http://schemas.microsoft.com/office/drawing/2014/main" id="{8D6C0A9C-AF0A-634D-B2F7-14596A3655D8}"/>
                  </a:ext>
                </a:extLst>
              </p:cNvPr>
              <p:cNvGrpSpPr/>
              <p:nvPr/>
            </p:nvGrpSpPr>
            <p:grpSpPr>
              <a:xfrm>
                <a:off x="490897" y="100678"/>
                <a:ext cx="6882627" cy="893250"/>
                <a:chOff x="-28114" y="-57120"/>
                <a:chExt cx="6882626" cy="893249"/>
              </a:xfrm>
              <a:grpFill/>
            </p:grpSpPr>
            <p:sp>
              <p:nvSpPr>
                <p:cNvPr id="102" name="Shape 38">
                  <a:extLst>
                    <a:ext uri="{FF2B5EF4-FFF2-40B4-BE49-F238E27FC236}">
                      <a16:creationId xmlns:a16="http://schemas.microsoft.com/office/drawing/2014/main" id="{4FA71849-F7E2-4141-A7A3-0563ADD4A2F8}"/>
                    </a:ext>
                  </a:extLst>
                </p:cNvPr>
                <p:cNvSpPr/>
                <p:nvPr/>
              </p:nvSpPr>
              <p:spPr>
                <a:xfrm>
                  <a:off x="-14179" y="372779"/>
                  <a:ext cx="6868691" cy="46335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pPr>
                    <a:lnSpc>
                      <a:spcPct val="90000"/>
                    </a:lnSpc>
                  </a:pPr>
                  <a:r>
                    <a:rPr lang="en-US" sz="3200" b="1" dirty="0">
                      <a:latin typeface="Arial" panose="020B0604020202020204" pitchFamily="34" charset="0"/>
                      <a:ea typeface="Helvetica Neue" charset="0"/>
                      <a:cs typeface="Arial" panose="020B0604020202020204" pitchFamily="34" charset="0"/>
                    </a:rPr>
                    <a:t>Strength requires building in order to be useful to the individual or for planning.</a:t>
                  </a:r>
                  <a:endParaRPr sz="3200" b="1" dirty="0">
                    <a:latin typeface="Arial" panose="020B0604020202020204" pitchFamily="34" charset="0"/>
                    <a:ea typeface="Helvetica Neue" charset="0"/>
                    <a:cs typeface="Arial" panose="020B0604020202020204" pitchFamily="34" charset="0"/>
                  </a:endParaRPr>
                </a:p>
              </p:txBody>
            </p:sp>
            <p:sp>
              <p:nvSpPr>
                <p:cNvPr id="103" name="Shape 39">
                  <a:extLst>
                    <a:ext uri="{FF2B5EF4-FFF2-40B4-BE49-F238E27FC236}">
                      <a16:creationId xmlns:a16="http://schemas.microsoft.com/office/drawing/2014/main" id="{B9FE6E33-2256-304A-96B3-AB60BB2181F1}"/>
                    </a:ext>
                  </a:extLst>
                </p:cNvPr>
                <p:cNvSpPr/>
                <p:nvPr/>
              </p:nvSpPr>
              <p:spPr>
                <a:xfrm>
                  <a:off x="-28114" y="-57120"/>
                  <a:ext cx="4900286" cy="380999"/>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r>
                    <a:rPr lang="en-US" sz="3600" b="1" dirty="0">
                      <a:latin typeface="Arial" panose="020B0604020202020204" pitchFamily="34" charset="0"/>
                      <a:ea typeface="Helvetica Neue Medium" charset="0"/>
                      <a:cs typeface="Arial" panose="020B0604020202020204" pitchFamily="34" charset="0"/>
                    </a:rPr>
                    <a:t>Strength is potentially useful</a:t>
                  </a:r>
                  <a:endParaRPr sz="3600" b="1" dirty="0">
                    <a:latin typeface="Arial" panose="020B0604020202020204" pitchFamily="34" charset="0"/>
                    <a:ea typeface="Helvetica Neue Medium" charset="0"/>
                    <a:cs typeface="Arial" panose="020B0604020202020204" pitchFamily="34" charset="0"/>
                  </a:endParaRPr>
                </a:p>
              </p:txBody>
            </p:sp>
          </p:grpSp>
        </p:grpSp>
        <p:grpSp>
          <p:nvGrpSpPr>
            <p:cNvPr id="93" name="Group 41">
              <a:extLst>
                <a:ext uri="{FF2B5EF4-FFF2-40B4-BE49-F238E27FC236}">
                  <a16:creationId xmlns:a16="http://schemas.microsoft.com/office/drawing/2014/main" id="{CFA8949B-42D6-0E4F-A743-700EA8BF6AB8}"/>
                </a:ext>
              </a:extLst>
            </p:cNvPr>
            <p:cNvGrpSpPr/>
            <p:nvPr/>
          </p:nvGrpSpPr>
          <p:grpSpPr>
            <a:xfrm>
              <a:off x="5431319" y="6890856"/>
              <a:ext cx="12847865" cy="1787627"/>
              <a:chOff x="0" y="0"/>
              <a:chExt cx="6375707" cy="1271199"/>
            </a:xfrm>
          </p:grpSpPr>
          <p:grpSp>
            <p:nvGrpSpPr>
              <p:cNvPr id="94" name="Group 37">
                <a:extLst>
                  <a:ext uri="{FF2B5EF4-FFF2-40B4-BE49-F238E27FC236}">
                    <a16:creationId xmlns:a16="http://schemas.microsoft.com/office/drawing/2014/main" id="{E1E3E96A-F7D1-E647-A606-64E2F1D070EE}"/>
                  </a:ext>
                </a:extLst>
              </p:cNvPr>
              <p:cNvGrpSpPr/>
              <p:nvPr/>
            </p:nvGrpSpPr>
            <p:grpSpPr>
              <a:xfrm>
                <a:off x="0" y="0"/>
                <a:ext cx="6375707" cy="1271199"/>
                <a:chOff x="0" y="0"/>
                <a:chExt cx="6375706" cy="1271198"/>
              </a:xfrm>
            </p:grpSpPr>
            <p:sp>
              <p:nvSpPr>
                <p:cNvPr id="98" name="Shape 35">
                  <a:extLst>
                    <a:ext uri="{FF2B5EF4-FFF2-40B4-BE49-F238E27FC236}">
                      <a16:creationId xmlns:a16="http://schemas.microsoft.com/office/drawing/2014/main" id="{10C4169D-4449-A840-94AA-8A8A921DB689}"/>
                    </a:ext>
                  </a:extLst>
                </p:cNvPr>
                <p:cNvSpPr/>
                <p:nvPr/>
              </p:nvSpPr>
              <p:spPr>
                <a:xfrm>
                  <a:off x="0" y="0"/>
                  <a:ext cx="1114223" cy="1270799"/>
                </a:xfrm>
                <a:custGeom>
                  <a:avLst/>
                  <a:gdLst/>
                  <a:ahLst/>
                  <a:cxnLst>
                    <a:cxn ang="0">
                      <a:pos x="wd2" y="hd2"/>
                    </a:cxn>
                    <a:cxn ang="5400000">
                      <a:pos x="wd2" y="hd2"/>
                    </a:cxn>
                    <a:cxn ang="10800000">
                      <a:pos x="wd2" y="hd2"/>
                    </a:cxn>
                    <a:cxn ang="16200000">
                      <a:pos x="wd2" y="hd2"/>
                    </a:cxn>
                  </a:cxnLst>
                  <a:rect l="0" t="0" r="r" b="b"/>
                  <a:pathLst>
                    <a:path w="21600" h="21600" extrusionOk="0">
                      <a:moveTo>
                        <a:pt x="4219" y="0"/>
                      </a:moveTo>
                      <a:cubicBezTo>
                        <a:pt x="2838" y="7202"/>
                        <a:pt x="1433" y="14407"/>
                        <a:pt x="0" y="21600"/>
                      </a:cubicBezTo>
                      <a:lnTo>
                        <a:pt x="21600" y="21600"/>
                      </a:lnTo>
                      <a:lnTo>
                        <a:pt x="21600" y="0"/>
                      </a:lnTo>
                      <a:lnTo>
                        <a:pt x="4219" y="0"/>
                      </a:lnTo>
                      <a:close/>
                    </a:path>
                  </a:pathLst>
                </a:custGeom>
                <a:solidFill>
                  <a:srgbClr val="F4B623"/>
                </a:solidFill>
                <a:ln w="12700" cap="flat">
                  <a:noFill/>
                  <a:miter lim="400000"/>
                </a:ln>
                <a:effectLst/>
              </p:spPr>
              <p:txBody>
                <a:bodyPr wrap="square" lIns="0" tIns="0" rIns="0" bIns="0" numCol="1" anchor="t">
                  <a:noAutofit/>
                </a:bodyPr>
                <a:lstStyle/>
                <a:p>
                  <a:endParaRPr sz="7032"/>
                </a:p>
              </p:txBody>
            </p:sp>
            <p:sp>
              <p:nvSpPr>
                <p:cNvPr id="99" name="Shape 36">
                  <a:extLst>
                    <a:ext uri="{FF2B5EF4-FFF2-40B4-BE49-F238E27FC236}">
                      <a16:creationId xmlns:a16="http://schemas.microsoft.com/office/drawing/2014/main" id="{BEFC3555-2077-8E4C-AB96-6E9FEB9A88FB}"/>
                    </a:ext>
                  </a:extLst>
                </p:cNvPr>
                <p:cNvSpPr/>
                <p:nvPr/>
              </p:nvSpPr>
              <p:spPr>
                <a:xfrm>
                  <a:off x="1114223" y="399"/>
                  <a:ext cx="5261483" cy="1270799"/>
                </a:xfrm>
                <a:prstGeom prst="rect">
                  <a:avLst/>
                </a:prstGeom>
                <a:solidFill>
                  <a:srgbClr val="F4B623"/>
                </a:solidFill>
                <a:ln w="12700" cap="flat">
                  <a:noFill/>
                  <a:miter lim="400000"/>
                </a:ln>
                <a:effectLst/>
              </p:spPr>
              <p:txBody>
                <a:bodyPr wrap="square" lIns="0" tIns="0" rIns="0" bIns="0" numCol="1" anchor="t">
                  <a:noAutofit/>
                </a:bodyPr>
                <a:lstStyle/>
                <a:p>
                  <a:endParaRPr sz="7032"/>
                </a:p>
              </p:txBody>
            </p:sp>
          </p:grpSp>
          <p:grpSp>
            <p:nvGrpSpPr>
              <p:cNvPr id="95" name="Group 40">
                <a:extLst>
                  <a:ext uri="{FF2B5EF4-FFF2-40B4-BE49-F238E27FC236}">
                    <a16:creationId xmlns:a16="http://schemas.microsoft.com/office/drawing/2014/main" id="{9D1AA39E-733C-C94F-86AA-865DF620931E}"/>
                  </a:ext>
                </a:extLst>
              </p:cNvPr>
              <p:cNvGrpSpPr/>
              <p:nvPr/>
            </p:nvGrpSpPr>
            <p:grpSpPr>
              <a:xfrm>
                <a:off x="366779" y="142935"/>
                <a:ext cx="5754007" cy="1038163"/>
                <a:chOff x="-152232" y="-14863"/>
                <a:chExt cx="5754006" cy="1038162"/>
              </a:xfrm>
            </p:grpSpPr>
            <p:sp>
              <p:nvSpPr>
                <p:cNvPr id="96" name="Shape 38">
                  <a:extLst>
                    <a:ext uri="{FF2B5EF4-FFF2-40B4-BE49-F238E27FC236}">
                      <a16:creationId xmlns:a16="http://schemas.microsoft.com/office/drawing/2014/main" id="{54EA7D0A-9BC7-644A-898E-421811969D4B}"/>
                    </a:ext>
                  </a:extLst>
                </p:cNvPr>
                <p:cNvSpPr/>
                <p:nvPr/>
              </p:nvSpPr>
              <p:spPr>
                <a:xfrm>
                  <a:off x="-152232" y="356090"/>
                  <a:ext cx="5754006" cy="6672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pPr>
                    <a:lnSpc>
                      <a:spcPct val="90000"/>
                    </a:lnSpc>
                  </a:pPr>
                  <a:r>
                    <a:rPr lang="en-US" sz="3200" b="1" dirty="0">
                      <a:latin typeface="Arial" panose="020B0604020202020204" pitchFamily="34" charset="0"/>
                      <a:ea typeface="Helvetica Neue" charset="0"/>
                      <a:cs typeface="Arial" panose="020B0604020202020204" pitchFamily="34" charset="0"/>
                    </a:rPr>
                    <a:t>Strength is evident and can be accessed; Strength could be useful for planning.</a:t>
                  </a:r>
                  <a:endParaRPr sz="3200" b="1" dirty="0">
                    <a:latin typeface="Arial" panose="020B0604020202020204" pitchFamily="34" charset="0"/>
                    <a:ea typeface="Helvetica Neue" charset="0"/>
                    <a:cs typeface="Arial" panose="020B0604020202020204" pitchFamily="34" charset="0"/>
                  </a:endParaRPr>
                </a:p>
              </p:txBody>
            </p:sp>
            <p:sp>
              <p:nvSpPr>
                <p:cNvPr id="97" name="Shape 39">
                  <a:extLst>
                    <a:ext uri="{FF2B5EF4-FFF2-40B4-BE49-F238E27FC236}">
                      <a16:creationId xmlns:a16="http://schemas.microsoft.com/office/drawing/2014/main" id="{F30DE33B-D64B-8B4B-970A-89604F5F7BA7}"/>
                    </a:ext>
                  </a:extLst>
                </p:cNvPr>
                <p:cNvSpPr/>
                <p:nvPr/>
              </p:nvSpPr>
              <p:spPr>
                <a:xfrm>
                  <a:off x="-152232" y="-14863"/>
                  <a:ext cx="4832532" cy="381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pPr>
                    <a:lnSpc>
                      <a:spcPct val="90000"/>
                    </a:lnSpc>
                  </a:pPr>
                  <a:r>
                    <a:rPr lang="en-US" sz="3600" b="1" dirty="0">
                      <a:latin typeface="Arial" panose="020B0604020202020204" pitchFamily="34" charset="0"/>
                      <a:ea typeface="Helvetica Neue Medium" charset="0"/>
                      <a:cs typeface="Arial" panose="020B0604020202020204" pitchFamily="34" charset="0"/>
                    </a:rPr>
                    <a:t>Strength is useful</a:t>
                  </a:r>
                  <a:endParaRPr sz="3600" b="1" dirty="0">
                    <a:latin typeface="Arial" panose="020B0604020202020204" pitchFamily="34" charset="0"/>
                    <a:ea typeface="Helvetica Neue Medium" charset="0"/>
                    <a:cs typeface="Arial" panose="020B0604020202020204" pitchFamily="34" charset="0"/>
                  </a:endParaRPr>
                </a:p>
              </p:txBody>
            </p:sp>
          </p:grpSp>
        </p:grpSp>
      </p:grpSp>
    </p:spTree>
    <p:extLst>
      <p:ext uri="{BB962C8B-B14F-4D97-AF65-F5344CB8AC3E}">
        <p14:creationId xmlns:p14="http://schemas.microsoft.com/office/powerpoint/2010/main" val="232248277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8836" y="411207"/>
            <a:ext cx="20736181" cy="12924605"/>
          </a:xfrm>
          <a:prstGeom prst="rect">
            <a:avLst/>
          </a:prstGeom>
        </p:spPr>
      </p:pic>
    </p:spTree>
    <p:extLst>
      <p:ext uri="{BB962C8B-B14F-4D97-AF65-F5344CB8AC3E}">
        <p14:creationId xmlns:p14="http://schemas.microsoft.com/office/powerpoint/2010/main" val="40865573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711D-2AA2-2749-9337-F0EA2A8C0C3E}"/>
              </a:ext>
            </a:extLst>
          </p:cNvPr>
          <p:cNvSpPr>
            <a:spLocks noGrp="1"/>
          </p:cNvSpPr>
          <p:nvPr>
            <p:ph type="title"/>
          </p:nvPr>
        </p:nvSpPr>
        <p:spPr/>
        <p:txBody>
          <a:bodyPr/>
          <a:lstStyle/>
          <a:p>
            <a:r>
              <a:rPr lang="en-US" dirty="0"/>
              <a:t>Example: Kim</a:t>
            </a:r>
          </a:p>
        </p:txBody>
      </p:sp>
      <p:grpSp>
        <p:nvGrpSpPr>
          <p:cNvPr id="20" name="Group 31">
            <a:extLst>
              <a:ext uri="{FF2B5EF4-FFF2-40B4-BE49-F238E27FC236}">
                <a16:creationId xmlns:a16="http://schemas.microsoft.com/office/drawing/2014/main" id="{046B2E68-7B58-4E44-936F-227996690674}"/>
              </a:ext>
            </a:extLst>
          </p:cNvPr>
          <p:cNvGrpSpPr/>
          <p:nvPr/>
        </p:nvGrpSpPr>
        <p:grpSpPr>
          <a:xfrm>
            <a:off x="11732335" y="3587756"/>
            <a:ext cx="8671546" cy="8599569"/>
            <a:chOff x="-5083" y="0"/>
            <a:chExt cx="6443787" cy="6956277"/>
          </a:xfrm>
        </p:grpSpPr>
        <p:sp>
          <p:nvSpPr>
            <p:cNvPr id="26" name="Shape 20">
              <a:extLst>
                <a:ext uri="{FF2B5EF4-FFF2-40B4-BE49-F238E27FC236}">
                  <a16:creationId xmlns:a16="http://schemas.microsoft.com/office/drawing/2014/main" id="{034ACD7A-402E-D040-897C-A75ED490A3AE}"/>
                </a:ext>
              </a:extLst>
            </p:cNvPr>
            <p:cNvSpPr/>
            <p:nvPr/>
          </p:nvSpPr>
          <p:spPr>
            <a:xfrm>
              <a:off x="225799" y="1495076"/>
              <a:ext cx="1264197" cy="2552626"/>
            </a:xfrm>
            <a:prstGeom prst="rect">
              <a:avLst/>
            </a:prstGeom>
            <a:solidFill>
              <a:srgbClr val="00B0F0"/>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grpSp>
          <p:nvGrpSpPr>
            <p:cNvPr id="27" name="Group 23">
              <a:extLst>
                <a:ext uri="{FF2B5EF4-FFF2-40B4-BE49-F238E27FC236}">
                  <a16:creationId xmlns:a16="http://schemas.microsoft.com/office/drawing/2014/main" id="{B44F0C6B-19AD-3E45-B7E9-0EADDEC27621}"/>
                </a:ext>
              </a:extLst>
            </p:cNvPr>
            <p:cNvGrpSpPr/>
            <p:nvPr/>
          </p:nvGrpSpPr>
          <p:grpSpPr>
            <a:xfrm>
              <a:off x="-5083" y="230882"/>
              <a:ext cx="2345921" cy="2894286"/>
              <a:chOff x="-5083" y="0"/>
              <a:chExt cx="2345920" cy="2894285"/>
            </a:xfrm>
          </p:grpSpPr>
          <p:sp>
            <p:nvSpPr>
              <p:cNvPr id="35" name="Shape 21">
                <a:extLst>
                  <a:ext uri="{FF2B5EF4-FFF2-40B4-BE49-F238E27FC236}">
                    <a16:creationId xmlns:a16="http://schemas.microsoft.com/office/drawing/2014/main" id="{229DBD11-5672-114D-B5CA-8677F4E63DBB}"/>
                  </a:ext>
                </a:extLst>
              </p:cNvPr>
              <p:cNvSpPr/>
              <p:nvPr/>
            </p:nvSpPr>
            <p:spPr>
              <a:xfrm>
                <a:off x="225799" y="0"/>
                <a:ext cx="2115038" cy="1264196"/>
              </a:xfrm>
              <a:prstGeom prst="rect">
                <a:avLst/>
              </a:prstGeom>
              <a:solidFill>
                <a:schemeClr val="accent5"/>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sp>
            <p:nvSpPr>
              <p:cNvPr id="36" name="Shape 22">
                <a:extLst>
                  <a:ext uri="{FF2B5EF4-FFF2-40B4-BE49-F238E27FC236}">
                    <a16:creationId xmlns:a16="http://schemas.microsoft.com/office/drawing/2014/main" id="{0F4D2026-02C3-004B-9C74-E36A67CA6A64}"/>
                  </a:ext>
                </a:extLst>
              </p:cNvPr>
              <p:cNvSpPr/>
              <p:nvPr/>
            </p:nvSpPr>
            <p:spPr>
              <a:xfrm>
                <a:off x="-5083" y="1264194"/>
                <a:ext cx="1725960" cy="1630091"/>
              </a:xfrm>
              <a:custGeom>
                <a:avLst/>
                <a:gdLst/>
                <a:ahLst/>
                <a:cxnLst>
                  <a:cxn ang="0">
                    <a:pos x="wd2" y="hd2"/>
                  </a:cxn>
                  <a:cxn ang="5400000">
                    <a:pos x="wd2" y="hd2"/>
                  </a:cxn>
                  <a:cxn ang="10800000">
                    <a:pos x="wd2" y="hd2"/>
                  </a:cxn>
                  <a:cxn ang="16200000">
                    <a:pos x="wd2" y="hd2"/>
                  </a:cxn>
                </a:cxnLst>
                <a:rect l="0" t="0" r="r" b="b"/>
                <a:pathLst>
                  <a:path w="21600" h="21600" extrusionOk="0">
                    <a:moveTo>
                      <a:pt x="2813" y="5401"/>
                    </a:moveTo>
                    <a:lnTo>
                      <a:pt x="0" y="5401"/>
                    </a:lnTo>
                    <a:lnTo>
                      <a:pt x="10800" y="21600"/>
                    </a:lnTo>
                    <a:lnTo>
                      <a:pt x="21600" y="5401"/>
                    </a:lnTo>
                    <a:lnTo>
                      <a:pt x="18787" y="5401"/>
                    </a:lnTo>
                    <a:lnTo>
                      <a:pt x="18787" y="0"/>
                    </a:lnTo>
                    <a:lnTo>
                      <a:pt x="2813" y="0"/>
                    </a:lnTo>
                    <a:close/>
                  </a:path>
                </a:pathLst>
              </a:custGeom>
              <a:solidFill>
                <a:schemeClr val="accent5"/>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grpSp>
        <p:grpSp>
          <p:nvGrpSpPr>
            <p:cNvPr id="28" name="Group 26">
              <a:extLst>
                <a:ext uri="{FF2B5EF4-FFF2-40B4-BE49-F238E27FC236}">
                  <a16:creationId xmlns:a16="http://schemas.microsoft.com/office/drawing/2014/main" id="{CE32F64C-63F0-8546-996F-CA025A12571E}"/>
                </a:ext>
              </a:extLst>
            </p:cNvPr>
            <p:cNvGrpSpPr/>
            <p:nvPr/>
          </p:nvGrpSpPr>
          <p:grpSpPr>
            <a:xfrm>
              <a:off x="1618024" y="0"/>
              <a:ext cx="2409284" cy="6956277"/>
              <a:chOff x="0" y="0"/>
              <a:chExt cx="2409283" cy="6956276"/>
            </a:xfrm>
          </p:grpSpPr>
          <p:sp>
            <p:nvSpPr>
              <p:cNvPr id="33" name="Shape 24">
                <a:extLst>
                  <a:ext uri="{FF2B5EF4-FFF2-40B4-BE49-F238E27FC236}">
                    <a16:creationId xmlns:a16="http://schemas.microsoft.com/office/drawing/2014/main" id="{8131BDAE-B7FD-9041-866A-96D8CD4DA615}"/>
                  </a:ext>
                </a:extLst>
              </p:cNvPr>
              <p:cNvSpPr/>
              <p:nvPr/>
            </p:nvSpPr>
            <p:spPr>
              <a:xfrm>
                <a:off x="1145087" y="230882"/>
                <a:ext cx="1264197" cy="6725395"/>
              </a:xfrm>
              <a:prstGeom prst="rect">
                <a:avLst/>
              </a:prstGeom>
              <a:solidFill>
                <a:srgbClr val="92D050"/>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sp>
            <p:nvSpPr>
              <p:cNvPr id="34" name="Shape 25">
                <a:extLst>
                  <a:ext uri="{FF2B5EF4-FFF2-40B4-BE49-F238E27FC236}">
                    <a16:creationId xmlns:a16="http://schemas.microsoft.com/office/drawing/2014/main" id="{7A9B9E45-916E-2043-B00D-9193745E3D3A}"/>
                  </a:ext>
                </a:extLst>
              </p:cNvPr>
              <p:cNvSpPr/>
              <p:nvPr/>
            </p:nvSpPr>
            <p:spPr>
              <a:xfrm>
                <a:off x="0" y="0"/>
                <a:ext cx="1145088" cy="1725960"/>
              </a:xfrm>
              <a:custGeom>
                <a:avLst/>
                <a:gdLst/>
                <a:ahLst/>
                <a:cxnLst>
                  <a:cxn ang="0">
                    <a:pos x="wd2" y="hd2"/>
                  </a:cxn>
                  <a:cxn ang="5400000">
                    <a:pos x="wd2" y="hd2"/>
                  </a:cxn>
                  <a:cxn ang="10800000">
                    <a:pos x="wd2" y="hd2"/>
                  </a:cxn>
                  <a:cxn ang="16200000">
                    <a:pos x="wd2" y="hd2"/>
                  </a:cxn>
                </a:cxnLst>
                <a:rect l="0" t="0" r="r" b="b"/>
                <a:pathLst>
                  <a:path w="21600" h="21600" extrusionOk="0">
                    <a:moveTo>
                      <a:pt x="16199" y="18787"/>
                    </a:moveTo>
                    <a:lnTo>
                      <a:pt x="16199" y="21600"/>
                    </a:lnTo>
                    <a:lnTo>
                      <a:pt x="0" y="10800"/>
                    </a:lnTo>
                    <a:lnTo>
                      <a:pt x="16199" y="0"/>
                    </a:lnTo>
                    <a:lnTo>
                      <a:pt x="16199" y="2813"/>
                    </a:lnTo>
                    <a:lnTo>
                      <a:pt x="21600" y="2813"/>
                    </a:lnTo>
                    <a:lnTo>
                      <a:pt x="21600" y="18787"/>
                    </a:lnTo>
                    <a:close/>
                  </a:path>
                </a:pathLst>
              </a:custGeom>
              <a:solidFill>
                <a:srgbClr val="92D050"/>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grpSp>
        <p:grpSp>
          <p:nvGrpSpPr>
            <p:cNvPr id="29" name="Group 29">
              <a:extLst>
                <a:ext uri="{FF2B5EF4-FFF2-40B4-BE49-F238E27FC236}">
                  <a16:creationId xmlns:a16="http://schemas.microsoft.com/office/drawing/2014/main" id="{BEF399B3-C2E5-654D-9983-76DE54C7C666}"/>
                </a:ext>
              </a:extLst>
            </p:cNvPr>
            <p:cNvGrpSpPr/>
            <p:nvPr/>
          </p:nvGrpSpPr>
          <p:grpSpPr>
            <a:xfrm>
              <a:off x="1489995" y="2552624"/>
              <a:ext cx="4948709" cy="1713262"/>
              <a:chOff x="0" y="0"/>
              <a:chExt cx="4948707" cy="1713261"/>
            </a:xfrm>
          </p:grpSpPr>
          <p:sp>
            <p:nvSpPr>
              <p:cNvPr id="31" name="Shape 27">
                <a:extLst>
                  <a:ext uri="{FF2B5EF4-FFF2-40B4-BE49-F238E27FC236}">
                    <a16:creationId xmlns:a16="http://schemas.microsoft.com/office/drawing/2014/main" id="{DD531AF9-DE64-A846-914B-91635F01E95F}"/>
                  </a:ext>
                </a:extLst>
              </p:cNvPr>
              <p:cNvSpPr/>
              <p:nvPr/>
            </p:nvSpPr>
            <p:spPr>
              <a:xfrm>
                <a:off x="0" y="230882"/>
                <a:ext cx="4017106" cy="1264196"/>
              </a:xfrm>
              <a:prstGeom prst="rect">
                <a:avLst/>
              </a:prstGeom>
              <a:solidFill>
                <a:srgbClr val="00B0F0"/>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sp>
            <p:nvSpPr>
              <p:cNvPr id="32" name="Shape 28">
                <a:extLst>
                  <a:ext uri="{FF2B5EF4-FFF2-40B4-BE49-F238E27FC236}">
                    <a16:creationId xmlns:a16="http://schemas.microsoft.com/office/drawing/2014/main" id="{90505568-27B2-854F-95C8-679DB3C1FBC8}"/>
                  </a:ext>
                </a:extLst>
              </p:cNvPr>
              <p:cNvSpPr/>
              <p:nvPr/>
            </p:nvSpPr>
            <p:spPr>
              <a:xfrm>
                <a:off x="3803619" y="0"/>
                <a:ext cx="1145089" cy="1713260"/>
              </a:xfrm>
              <a:custGeom>
                <a:avLst/>
                <a:gdLst/>
                <a:ahLst/>
                <a:cxnLst>
                  <a:cxn ang="0">
                    <a:pos x="wd2" y="hd2"/>
                  </a:cxn>
                  <a:cxn ang="5400000">
                    <a:pos x="wd2" y="hd2"/>
                  </a:cxn>
                  <a:cxn ang="10800000">
                    <a:pos x="wd2" y="hd2"/>
                  </a:cxn>
                  <a:cxn ang="16200000">
                    <a:pos x="wd2" y="hd2"/>
                  </a:cxn>
                </a:cxnLst>
                <a:rect l="0" t="0" r="r" b="b"/>
                <a:pathLst>
                  <a:path w="21600" h="21600" extrusionOk="0">
                    <a:moveTo>
                      <a:pt x="5401" y="18787"/>
                    </a:moveTo>
                    <a:lnTo>
                      <a:pt x="5401" y="21600"/>
                    </a:lnTo>
                    <a:lnTo>
                      <a:pt x="21600" y="10800"/>
                    </a:lnTo>
                    <a:lnTo>
                      <a:pt x="5401" y="0"/>
                    </a:lnTo>
                    <a:lnTo>
                      <a:pt x="5401" y="2813"/>
                    </a:lnTo>
                    <a:lnTo>
                      <a:pt x="0" y="2813"/>
                    </a:lnTo>
                    <a:lnTo>
                      <a:pt x="0" y="18787"/>
                    </a:lnTo>
                    <a:close/>
                  </a:path>
                </a:pathLst>
              </a:custGeom>
              <a:solidFill>
                <a:srgbClr val="00B0F0"/>
              </a:solidFill>
              <a:ln w="12700" cap="flat">
                <a:noFill/>
                <a:miter lim="400000"/>
              </a:ln>
              <a:effectLst/>
            </p:spPr>
            <p:txBody>
              <a:bodyPr wrap="square" lIns="0" tIns="0" rIns="0" bIns="0" numCol="1" anchor="t">
                <a:noAutofit/>
              </a:bodyPr>
              <a:lstStyle/>
              <a:p>
                <a:pPr>
                  <a:spcBef>
                    <a:spcPts val="600"/>
                  </a:spcBef>
                </a:pPr>
                <a:endParaRPr sz="3200">
                  <a:latin typeface="Arial" panose="020B0604020202020204" pitchFamily="34" charset="0"/>
                  <a:cs typeface="Arial" panose="020B0604020202020204" pitchFamily="34" charset="0"/>
                </a:endParaRPr>
              </a:p>
            </p:txBody>
          </p:sp>
        </p:grpSp>
      </p:grpSp>
      <p:sp>
        <p:nvSpPr>
          <p:cNvPr id="18" name="Shape 39">
            <a:extLst>
              <a:ext uri="{FF2B5EF4-FFF2-40B4-BE49-F238E27FC236}">
                <a16:creationId xmlns:a16="http://schemas.microsoft.com/office/drawing/2014/main" id="{DCD9E89C-BCA3-EF4E-81B9-44A66732AF10}"/>
              </a:ext>
            </a:extLst>
          </p:cNvPr>
          <p:cNvSpPr/>
          <p:nvPr/>
        </p:nvSpPr>
        <p:spPr>
          <a:xfrm>
            <a:off x="12172400" y="8994070"/>
            <a:ext cx="3106523" cy="10244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spcBef>
                <a:spcPts val="600"/>
              </a:spcBef>
            </a:pPr>
            <a:r>
              <a:rPr lang="en-US" sz="3200" b="1" dirty="0">
                <a:latin typeface="Arial" panose="020B0604020202020204" pitchFamily="34" charset="0"/>
                <a:cs typeface="Arial" panose="020B0604020202020204" pitchFamily="34" charset="0"/>
              </a:rPr>
              <a:t>Strengths provide meaning, well-being and support healthy development.</a:t>
            </a:r>
            <a:endParaRPr sz="3200" b="1" dirty="0">
              <a:latin typeface="Arial" panose="020B0604020202020204" pitchFamily="34" charset="0"/>
              <a:cs typeface="Arial" panose="020B0604020202020204" pitchFamily="34" charset="0"/>
            </a:endParaRPr>
          </a:p>
        </p:txBody>
      </p:sp>
      <p:sp>
        <p:nvSpPr>
          <p:cNvPr id="16" name="Shape 42">
            <a:extLst>
              <a:ext uri="{FF2B5EF4-FFF2-40B4-BE49-F238E27FC236}">
                <a16:creationId xmlns:a16="http://schemas.microsoft.com/office/drawing/2014/main" id="{B2E828BA-49F2-B140-B27A-E262D670A834}"/>
              </a:ext>
            </a:extLst>
          </p:cNvPr>
          <p:cNvSpPr/>
          <p:nvPr/>
        </p:nvSpPr>
        <p:spPr>
          <a:xfrm>
            <a:off x="12097939" y="1506948"/>
            <a:ext cx="7640489" cy="10244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642915">
              <a:lnSpc>
                <a:spcPct val="100000"/>
              </a:lnSpc>
              <a:spcBef>
                <a:spcPts val="0"/>
              </a:spcBef>
              <a:spcAft>
                <a:spcPts val="844"/>
              </a:spcAft>
              <a:defRPr/>
            </a:pPr>
            <a:r>
              <a:rPr lang="en-US" sz="3200" dirty="0">
                <a:latin typeface="Arial" panose="020B0604020202020204" pitchFamily="34" charset="0"/>
                <a:cs typeface="Arial" panose="020B0604020202020204" pitchFamily="34" charset="0"/>
              </a:rPr>
              <a:t>If Kim’s Mom is struggling with the stress of being a single parent, can you build a care plan around the natural supports that they have? </a:t>
            </a:r>
            <a:endParaRPr lang="en-US" sz="3200" b="1" dirty="0">
              <a:latin typeface="Arial" panose="020B0604020202020204" pitchFamily="34" charset="0"/>
              <a:cs typeface="Arial" panose="020B0604020202020204" pitchFamily="34" charset="0"/>
            </a:endParaRPr>
          </a:p>
        </p:txBody>
      </p:sp>
      <p:sp>
        <p:nvSpPr>
          <p:cNvPr id="14" name="Shape 45">
            <a:extLst>
              <a:ext uri="{FF2B5EF4-FFF2-40B4-BE49-F238E27FC236}">
                <a16:creationId xmlns:a16="http://schemas.microsoft.com/office/drawing/2014/main" id="{CD301422-0A7D-4643-A73F-4F201B0B25B7}"/>
              </a:ext>
            </a:extLst>
          </p:cNvPr>
          <p:cNvSpPr/>
          <p:nvPr/>
        </p:nvSpPr>
        <p:spPr>
          <a:xfrm>
            <a:off x="17557286" y="3949306"/>
            <a:ext cx="5491900" cy="10244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642915">
              <a:lnSpc>
                <a:spcPct val="100000"/>
              </a:lnSpc>
              <a:spcBef>
                <a:spcPts val="0"/>
              </a:spcBef>
              <a:spcAft>
                <a:spcPts val="844"/>
              </a:spcAft>
              <a:defRPr/>
            </a:pPr>
            <a:r>
              <a:rPr lang="en-US" sz="3200" dirty="0">
                <a:latin typeface="Arial" panose="020B0604020202020204" pitchFamily="34" charset="0"/>
                <a:cs typeface="Arial" panose="020B0604020202020204" pitchFamily="34" charset="0"/>
              </a:rPr>
              <a:t>Does Kim and her Mom have the Natural Supports in their neighborhood that support  Kim’s healthy development and well-being?  </a:t>
            </a:r>
            <a:endParaRPr lang="en-US" sz="3200" b="1" dirty="0">
              <a:latin typeface="Arial" panose="020B0604020202020204" pitchFamily="34" charset="0"/>
              <a:cs typeface="Arial" panose="020B0604020202020204" pitchFamily="34" charset="0"/>
            </a:endParaRPr>
          </a:p>
        </p:txBody>
      </p:sp>
      <p:sp>
        <p:nvSpPr>
          <p:cNvPr id="12" name="Shape 48">
            <a:extLst>
              <a:ext uri="{FF2B5EF4-FFF2-40B4-BE49-F238E27FC236}">
                <a16:creationId xmlns:a16="http://schemas.microsoft.com/office/drawing/2014/main" id="{086FD856-EF41-DD44-BEDF-8265EE6A3183}"/>
              </a:ext>
            </a:extLst>
          </p:cNvPr>
          <p:cNvSpPr/>
          <p:nvPr/>
        </p:nvSpPr>
        <p:spPr>
          <a:xfrm>
            <a:off x="18113893" y="9160031"/>
            <a:ext cx="4935293" cy="10244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spcBef>
                <a:spcPts val="0"/>
              </a:spcBef>
            </a:pPr>
            <a:r>
              <a:rPr lang="en-US" sz="3200" dirty="0">
                <a:latin typeface="Arial" panose="020B0604020202020204" pitchFamily="34" charset="0"/>
                <a:cs typeface="Arial" panose="020B0604020202020204" pitchFamily="34" charset="0"/>
              </a:rPr>
              <a:t>What ACTION LEVEL applies?  </a:t>
            </a:r>
            <a:endParaRPr sz="3200" b="1" dirty="0">
              <a:latin typeface="Arial" panose="020B0604020202020204" pitchFamily="34" charset="0"/>
              <a:cs typeface="Arial" panose="020B0604020202020204" pitchFamily="34" charset="0"/>
            </a:endParaRPr>
          </a:p>
        </p:txBody>
      </p:sp>
      <p:sp>
        <p:nvSpPr>
          <p:cNvPr id="71" name="Content Placeholder 1">
            <a:extLst>
              <a:ext uri="{FF2B5EF4-FFF2-40B4-BE49-F238E27FC236}">
                <a16:creationId xmlns:a16="http://schemas.microsoft.com/office/drawing/2014/main" id="{00179592-9B1F-354F-9EA6-D1307F7F7E55}"/>
              </a:ext>
            </a:extLst>
          </p:cNvPr>
          <p:cNvSpPr txBox="1">
            <a:spLocks/>
          </p:cNvSpPr>
          <p:nvPr/>
        </p:nvSpPr>
        <p:spPr>
          <a:xfrm>
            <a:off x="1377995" y="3964944"/>
            <a:ext cx="8879986" cy="7835169"/>
          </a:xfrm>
          <a:prstGeom prst="rect">
            <a:avLst/>
          </a:prstGeom>
        </p:spPr>
        <p:txBody>
          <a:bodyPr rtlCol="0">
            <a:norm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a:lstStyle>
          <a:p>
            <a:pPr marL="0" indent="0" defTabSz="642915" hangingPunct="1">
              <a:spcBef>
                <a:spcPts val="0"/>
              </a:spcBef>
              <a:buFontTx/>
              <a:buNone/>
              <a:defRPr/>
            </a:pPr>
            <a:r>
              <a:rPr lang="en-US" sz="3600" dirty="0"/>
              <a:t>Kim and her Mom have lived in the same neighborhood since she was two.  They know all the neighbors well.  When Mom is at work, neighbors help by getting Kim off the bus, feeding her a snack, and helping her with schoolwork. Kim’s Mom has become particularly close to an elderly woman next door.  She and Kim call her “Grandma,” and they are  invited to dinner at her house most Sundays.</a:t>
            </a:r>
          </a:p>
        </p:txBody>
      </p:sp>
      <p:pic>
        <p:nvPicPr>
          <p:cNvPr id="72" name="2.png" descr="2.png">
            <a:extLst>
              <a:ext uri="{FF2B5EF4-FFF2-40B4-BE49-F238E27FC236}">
                <a16:creationId xmlns:a16="http://schemas.microsoft.com/office/drawing/2014/main" id="{7B48EA72-0260-744F-B1C7-53140624A7ED}"/>
              </a:ext>
            </a:extLst>
          </p:cNvPr>
          <p:cNvPicPr>
            <a:picLocks noChangeAspect="1"/>
          </p:cNvPicPr>
          <p:nvPr/>
        </p:nvPicPr>
        <p:blipFill>
          <a:blip r:embed="rId3"/>
          <a:stretch>
            <a:fillRect/>
          </a:stretch>
        </p:blipFill>
        <p:spPr>
          <a:xfrm>
            <a:off x="15879193" y="4134406"/>
            <a:ext cx="887156" cy="1040385"/>
          </a:xfrm>
          <a:prstGeom prst="rect">
            <a:avLst/>
          </a:prstGeom>
          <a:ln w="12700">
            <a:miter lim="400000"/>
          </a:ln>
          <a:effectLst>
            <a:outerShdw blurRad="63500" dist="25400" dir="5400000" rotWithShape="0">
              <a:srgbClr val="000000">
                <a:alpha val="50000"/>
              </a:srgbClr>
            </a:outerShdw>
          </a:effectLst>
        </p:spPr>
      </p:pic>
      <p:pic>
        <p:nvPicPr>
          <p:cNvPr id="73" name="3.png" descr="3.png">
            <a:extLst>
              <a:ext uri="{FF2B5EF4-FFF2-40B4-BE49-F238E27FC236}">
                <a16:creationId xmlns:a16="http://schemas.microsoft.com/office/drawing/2014/main" id="{D28C930E-9233-DC47-8213-3D93312F04D1}"/>
              </a:ext>
            </a:extLst>
          </p:cNvPr>
          <p:cNvPicPr>
            <a:picLocks noChangeAspect="1"/>
          </p:cNvPicPr>
          <p:nvPr/>
        </p:nvPicPr>
        <p:blipFill>
          <a:blip r:embed="rId4"/>
          <a:stretch>
            <a:fillRect/>
          </a:stretch>
        </p:blipFill>
        <p:spPr>
          <a:xfrm>
            <a:off x="12271881" y="4216887"/>
            <a:ext cx="869801" cy="1029187"/>
          </a:xfrm>
          <a:prstGeom prst="rect">
            <a:avLst/>
          </a:prstGeom>
          <a:ln w="12700">
            <a:miter lim="400000"/>
          </a:ln>
          <a:effectLst>
            <a:outerShdw blurRad="63500" dist="25400" dir="5400000" rotWithShape="0">
              <a:srgbClr val="000000">
                <a:alpha val="50000"/>
              </a:srgbClr>
            </a:outerShdw>
          </a:effectLst>
        </p:spPr>
      </p:pic>
      <p:pic>
        <p:nvPicPr>
          <p:cNvPr id="74" name="4.png" descr="4.png">
            <a:extLst>
              <a:ext uri="{FF2B5EF4-FFF2-40B4-BE49-F238E27FC236}">
                <a16:creationId xmlns:a16="http://schemas.microsoft.com/office/drawing/2014/main" id="{74919138-88FF-EA4B-9526-20881A908947}"/>
              </a:ext>
            </a:extLst>
          </p:cNvPr>
          <p:cNvPicPr>
            <a:picLocks noChangeAspect="1"/>
          </p:cNvPicPr>
          <p:nvPr/>
        </p:nvPicPr>
        <p:blipFill>
          <a:blip r:embed="rId5"/>
          <a:stretch>
            <a:fillRect/>
          </a:stretch>
        </p:blipFill>
        <p:spPr>
          <a:xfrm>
            <a:off x="18268245" y="7272053"/>
            <a:ext cx="881959" cy="1076362"/>
          </a:xfrm>
          <a:prstGeom prst="rect">
            <a:avLst/>
          </a:prstGeom>
          <a:ln w="12700">
            <a:miter lim="400000"/>
          </a:ln>
          <a:effectLst>
            <a:outerShdw blurRad="63500" dist="25400" dir="5400000" rotWithShape="0">
              <a:srgbClr val="000000">
                <a:alpha val="50000"/>
              </a:srgbClr>
            </a:outerShdw>
          </a:effectLst>
        </p:spPr>
      </p:pic>
    </p:spTree>
    <p:extLst>
      <p:ext uri="{BB962C8B-B14F-4D97-AF65-F5344CB8AC3E}">
        <p14:creationId xmlns:p14="http://schemas.microsoft.com/office/powerpoint/2010/main" val="1048012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2424204"/>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#3. Rating should describe child/youth, not the child/youth in services.</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9707948" cy="8090230"/>
          </a:xfrm>
        </p:spPr>
        <p:txBody>
          <a:bodyPr vert="horz" lIns="91440" tIns="45720" rIns="91440" bIns="45720" rtlCol="0" anchor="ctr">
            <a:normAutofit lnSpcReduction="10000"/>
          </a:bodyPr>
          <a:lstStyle/>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r>
              <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rPr>
              <a:t>Interventions can sometimes mask needs and strengths.  Our ratings should describe the child or youth, not the interventions or services that they are receiving.</a:t>
            </a:r>
          </a:p>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marL="388761" indent="0" defTabSz="914400">
              <a:lnSpc>
                <a:spcPct val="90000"/>
              </a:lnSpc>
              <a:buNone/>
            </a:pPr>
            <a:endParaRPr lang="en-US" sz="2300" kern="1200" dirty="0">
              <a:solidFill>
                <a:schemeClr val="tx1"/>
              </a:solidFill>
              <a:latin typeface="+mn-lt"/>
              <a:ea typeface="+mn-ea"/>
              <a:cs typeface="+mn-cs"/>
            </a:endParaRPr>
          </a:p>
        </p:txBody>
      </p:sp>
    </p:spTree>
    <p:extLst>
      <p:ext uri="{BB962C8B-B14F-4D97-AF65-F5344CB8AC3E}">
        <p14:creationId xmlns:p14="http://schemas.microsoft.com/office/powerpoint/2010/main" val="15805344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p:cNvSpPr>
          <p:nvPr>
            <p:ph type="title"/>
          </p:nvPr>
        </p:nvSpPr>
        <p:spPr>
          <a:xfrm>
            <a:off x="931768" y="374252"/>
            <a:ext cx="11220784" cy="2190354"/>
          </a:xfrm>
          <a:prstGeom prst="rect">
            <a:avLst/>
          </a:prstGeom>
        </p:spPr>
        <p:txBody>
          <a:bodyPr/>
          <a:lstStyle/>
          <a:p>
            <a:r>
              <a:rPr lang="en-US" dirty="0"/>
              <a:t>Example: Johnny</a:t>
            </a:r>
            <a:endParaRPr dirty="0"/>
          </a:p>
        </p:txBody>
      </p:sp>
      <p:sp>
        <p:nvSpPr>
          <p:cNvPr id="560" name="Shape 560"/>
          <p:cNvSpPr>
            <a:spLocks noGrp="1"/>
          </p:cNvSpPr>
          <p:nvPr>
            <p:ph type="body" sz="half" idx="4294967295"/>
          </p:nvPr>
        </p:nvSpPr>
        <p:spPr>
          <a:xfrm>
            <a:off x="1248307" y="2259107"/>
            <a:ext cx="10904245" cy="10811434"/>
          </a:xfrm>
          <a:prstGeom prst="rect">
            <a:avLst/>
          </a:prstGeom>
        </p:spPr>
        <p:txBody>
          <a:bodyPr/>
          <a:lstStyle>
            <a:lvl1pPr marL="0" indent="0">
              <a:lnSpc>
                <a:spcPct val="120000"/>
              </a:lnSpc>
              <a:spcBef>
                <a:spcPts val="4500"/>
              </a:spcBef>
              <a:buSzTx/>
              <a:buNone/>
              <a:defRPr sz="3900">
                <a:latin typeface="Helvetica Neue"/>
                <a:ea typeface="Helvetica Neue"/>
                <a:cs typeface="Helvetica Neue"/>
                <a:sym typeface="Helvetica Neue"/>
              </a:defRPr>
            </a:lvl1pPr>
          </a:lstStyle>
          <a:p>
            <a:pPr>
              <a:lnSpc>
                <a:spcPct val="110000"/>
              </a:lnSpc>
            </a:pPr>
            <a:r>
              <a:rPr lang="en-US" sz="3600" dirty="0">
                <a:latin typeface="Arial" charset="0"/>
                <a:ea typeface="Arial" charset="0"/>
                <a:cs typeface="Arial" charset="0"/>
              </a:rPr>
              <a:t>Johnny is a 16-year-old who regularly uses alcohol and heroin and frequently runs away from home. He has stolen money from his friends and family in the past and tried to sell his parent’s car for drugs. Johnny was placed in a locked rehab facility by his parents 5 months ago where he has been a model client.  Prior to entering rehab, he was placed in the hospital for a heroin overdose.  Johnny is going to be discharged from the rehab program next week due to his parents’ belief that his being clean and sober for the last 5 months indicates that he is fine.</a:t>
            </a:r>
          </a:p>
          <a:p>
            <a:pPr>
              <a:lnSpc>
                <a:spcPct val="110000"/>
              </a:lnSpc>
            </a:pPr>
            <a:r>
              <a:rPr lang="en-US" sz="4000" dirty="0">
                <a:latin typeface="Arial" charset="0"/>
                <a:ea typeface="Arial" charset="0"/>
                <a:cs typeface="Arial" charset="0"/>
              </a:rPr>
              <a:t>How would you rate Johnny on </a:t>
            </a:r>
            <a:r>
              <a:rPr lang="en-US" sz="4000" u="sng" dirty="0">
                <a:latin typeface="Arial" charset="0"/>
                <a:ea typeface="Arial" charset="0"/>
                <a:cs typeface="Arial" charset="0"/>
              </a:rPr>
              <a:t>Substance Use</a:t>
            </a:r>
            <a:r>
              <a:rPr lang="en-US" sz="4000" dirty="0">
                <a:latin typeface="Arial" charset="0"/>
                <a:ea typeface="Arial" charset="0"/>
                <a:cs typeface="Arial" charset="0"/>
              </a:rPr>
              <a:t> on the Child Behavioral/Emotional Needs Domain or on </a:t>
            </a:r>
            <a:r>
              <a:rPr lang="en-US" sz="4000" u="sng" dirty="0">
                <a:latin typeface="Arial" charset="0"/>
                <a:ea typeface="Arial" charset="0"/>
                <a:cs typeface="Arial" charset="0"/>
              </a:rPr>
              <a:t>Runaway</a:t>
            </a:r>
            <a:r>
              <a:rPr lang="en-US" sz="4000" dirty="0">
                <a:latin typeface="Arial" charset="0"/>
                <a:ea typeface="Arial" charset="0"/>
                <a:cs typeface="Arial" charset="0"/>
              </a:rPr>
              <a:t> on the Risk Factors &amp; Behaviors Domain? </a:t>
            </a:r>
          </a:p>
          <a:p>
            <a:pPr>
              <a:lnSpc>
                <a:spcPct val="110000"/>
              </a:lnSpc>
            </a:pPr>
            <a:endParaRPr lang="en-US" sz="3600" dirty="0">
              <a:latin typeface="Arial" charset="0"/>
              <a:ea typeface="Arial" charset="0"/>
              <a:cs typeface="Arial" charset="0"/>
            </a:endParaRPr>
          </a:p>
        </p:txBody>
      </p:sp>
      <p:pic>
        <p:nvPicPr>
          <p:cNvPr id="3" name="Picture 2">
            <a:extLst>
              <a:ext uri="{FF2B5EF4-FFF2-40B4-BE49-F238E27FC236}">
                <a16:creationId xmlns:a16="http://schemas.microsoft.com/office/drawing/2014/main" id="{41984DB3-687E-4F45-B311-1676AC966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7532" y="3354748"/>
            <a:ext cx="11666468" cy="7800255"/>
          </a:xfrm>
          <a:prstGeom prst="rect">
            <a:avLst/>
          </a:prstGeom>
        </p:spPr>
      </p:pic>
    </p:spTree>
    <p:extLst>
      <p:ext uri="{BB962C8B-B14F-4D97-AF65-F5344CB8AC3E}">
        <p14:creationId xmlns:p14="http://schemas.microsoft.com/office/powerpoint/2010/main" val="153308987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2424204"/>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#4. Consider culture and development before determining ratings.</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9707948" cy="8090230"/>
          </a:xfrm>
        </p:spPr>
        <p:txBody>
          <a:bodyPr vert="horz" lIns="91440" tIns="45720" rIns="91440" bIns="45720" rtlCol="0" anchor="ctr">
            <a:normAutofit lnSpcReduction="10000"/>
          </a:bodyPr>
          <a:lstStyle/>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marL="388761" indent="0" defTabSz="914400">
              <a:lnSpc>
                <a:spcPct val="90000"/>
              </a:lnSpc>
              <a:buNone/>
            </a:pPr>
            <a:endParaRPr lang="en-US" sz="2300" kern="1200" dirty="0">
              <a:solidFill>
                <a:schemeClr val="tx1"/>
              </a:solidFill>
              <a:latin typeface="+mn-lt"/>
              <a:ea typeface="+mn-ea"/>
              <a:cs typeface="+mn-cs"/>
            </a:endParaRPr>
          </a:p>
        </p:txBody>
      </p:sp>
      <p:sp>
        <p:nvSpPr>
          <p:cNvPr id="11" name="TextBox 10">
            <a:extLst>
              <a:ext uri="{FF2B5EF4-FFF2-40B4-BE49-F238E27FC236}">
                <a16:creationId xmlns:a16="http://schemas.microsoft.com/office/drawing/2014/main" id="{3E3F63BD-A67A-45C1-B9DD-F3B0E7A125E1}"/>
              </a:ext>
            </a:extLst>
          </p:cNvPr>
          <p:cNvSpPr txBox="1"/>
          <p:nvPr/>
        </p:nvSpPr>
        <p:spPr>
          <a:xfrm>
            <a:off x="2581834" y="5902004"/>
            <a:ext cx="20251271"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indent="-685800" algn="l">
              <a:buFont typeface="Arial" panose="020B0604020202020204" pitchFamily="34" charset="0"/>
              <a:buChar char="•"/>
            </a:pPr>
            <a:r>
              <a:rPr lang="en-US" dirty="0"/>
              <a:t>The culture and age-appropriate development of the young person and their family needs to be kept in mind as items are rated.  This helps in determining impact on functioning, or whether or not there is a need that could benefit from support.</a:t>
            </a:r>
          </a:p>
        </p:txBody>
      </p:sp>
    </p:spTree>
    <p:extLst>
      <p:ext uri="{BB962C8B-B14F-4D97-AF65-F5344CB8AC3E}">
        <p14:creationId xmlns:p14="http://schemas.microsoft.com/office/powerpoint/2010/main" val="250842737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The Developmental Balancing Act"/>
          <p:cNvSpPr txBox="1">
            <a:spLocks noGrp="1"/>
          </p:cNvSpPr>
          <p:nvPr>
            <p:ph type="title"/>
          </p:nvPr>
        </p:nvSpPr>
        <p:spPr>
          <a:xfrm>
            <a:off x="1789725" y="1023388"/>
            <a:ext cx="15609094" cy="2190354"/>
          </a:xfrm>
          <a:prstGeom prst="rect">
            <a:avLst/>
          </a:prstGeom>
        </p:spPr>
        <p:txBody>
          <a:bodyPr/>
          <a:lstStyle/>
          <a:p>
            <a:r>
              <a:rPr dirty="0">
                <a:ea typeface="Arial Narrow" charset="0"/>
                <a:cs typeface="Arial Narrow" charset="0"/>
              </a:rPr>
              <a:t>The Developmental Balancing Act</a:t>
            </a:r>
          </a:p>
        </p:txBody>
      </p:sp>
      <p:grpSp>
        <p:nvGrpSpPr>
          <p:cNvPr id="636" name="Group"/>
          <p:cNvGrpSpPr/>
          <p:nvPr/>
        </p:nvGrpSpPr>
        <p:grpSpPr>
          <a:xfrm>
            <a:off x="3871461" y="3537648"/>
            <a:ext cx="18316731" cy="8624156"/>
            <a:chOff x="0" y="-1"/>
            <a:chExt cx="18316729" cy="8624155"/>
          </a:xfrm>
        </p:grpSpPr>
        <p:grpSp>
          <p:nvGrpSpPr>
            <p:cNvPr id="597" name="Group"/>
            <p:cNvGrpSpPr/>
            <p:nvPr/>
          </p:nvGrpSpPr>
          <p:grpSpPr>
            <a:xfrm>
              <a:off x="5228559" y="0"/>
              <a:ext cx="6614159" cy="8395834"/>
              <a:chOff x="0" y="0"/>
              <a:chExt cx="6614157" cy="8395833"/>
            </a:xfrm>
          </p:grpSpPr>
          <p:sp>
            <p:nvSpPr>
              <p:cNvPr id="587" name="Shape"/>
              <p:cNvSpPr/>
              <p:nvPr/>
            </p:nvSpPr>
            <p:spPr>
              <a:xfrm>
                <a:off x="3395574" y="1426352"/>
                <a:ext cx="3059482" cy="5193803"/>
              </a:xfrm>
              <a:custGeom>
                <a:avLst/>
                <a:gdLst/>
                <a:ahLst/>
                <a:cxnLst>
                  <a:cxn ang="0">
                    <a:pos x="wd2" y="hd2"/>
                  </a:cxn>
                  <a:cxn ang="5400000">
                    <a:pos x="wd2" y="hd2"/>
                  </a:cxn>
                  <a:cxn ang="10800000">
                    <a:pos x="wd2" y="hd2"/>
                  </a:cxn>
                  <a:cxn ang="16200000">
                    <a:pos x="wd2" y="hd2"/>
                  </a:cxn>
                </a:cxnLst>
                <a:rect l="0" t="0" r="r" b="b"/>
                <a:pathLst>
                  <a:path w="21113" h="21600" extrusionOk="0">
                    <a:moveTo>
                      <a:pt x="19201" y="0"/>
                    </a:moveTo>
                    <a:lnTo>
                      <a:pt x="0" y="11572"/>
                    </a:lnTo>
                    <a:lnTo>
                      <a:pt x="16640" y="21600"/>
                    </a:lnTo>
                    <a:cubicBezTo>
                      <a:pt x="15455" y="19722"/>
                      <a:pt x="14492" y="17845"/>
                      <a:pt x="14357" y="16472"/>
                    </a:cubicBezTo>
                    <a:cubicBezTo>
                      <a:pt x="13959" y="12408"/>
                      <a:pt x="19133" y="11851"/>
                      <a:pt x="20592" y="7866"/>
                    </a:cubicBezTo>
                    <a:cubicBezTo>
                      <a:pt x="21600" y="5112"/>
                      <a:pt x="21150" y="2359"/>
                      <a:pt x="19201" y="0"/>
                    </a:cubicBezTo>
                    <a:close/>
                  </a:path>
                </a:pathLst>
              </a:custGeom>
              <a:solidFill>
                <a:schemeClr val="accent5"/>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588" name="Shape"/>
              <p:cNvSpPr/>
              <p:nvPr/>
            </p:nvSpPr>
            <p:spPr>
              <a:xfrm>
                <a:off x="0" y="1733781"/>
                <a:ext cx="3218786" cy="4845426"/>
              </a:xfrm>
              <a:custGeom>
                <a:avLst/>
                <a:gdLst/>
                <a:ahLst/>
                <a:cxnLst>
                  <a:cxn ang="0">
                    <a:pos x="wd2" y="hd2"/>
                  </a:cxn>
                  <a:cxn ang="5400000">
                    <a:pos x="wd2" y="hd2"/>
                  </a:cxn>
                  <a:cxn ang="10800000">
                    <a:pos x="wd2" y="hd2"/>
                  </a:cxn>
                  <a:cxn ang="16200000">
                    <a:pos x="wd2" y="hd2"/>
                  </a:cxn>
                </a:cxnLst>
                <a:rect l="0" t="0" r="r" b="b"/>
                <a:pathLst>
                  <a:path w="21257" h="21600" extrusionOk="0">
                    <a:moveTo>
                      <a:pt x="4912" y="0"/>
                    </a:moveTo>
                    <a:cubicBezTo>
                      <a:pt x="3686" y="2264"/>
                      <a:pt x="3393" y="4968"/>
                      <a:pt x="4049" y="5777"/>
                    </a:cubicBezTo>
                    <a:cubicBezTo>
                      <a:pt x="4810" y="6717"/>
                      <a:pt x="4049" y="7574"/>
                      <a:pt x="4049" y="7574"/>
                    </a:cubicBezTo>
                    <a:cubicBezTo>
                      <a:pt x="4049" y="7574"/>
                      <a:pt x="895" y="10754"/>
                      <a:pt x="276" y="11491"/>
                    </a:cubicBezTo>
                    <a:cubicBezTo>
                      <a:pt x="-343" y="12228"/>
                      <a:pt x="180" y="12678"/>
                      <a:pt x="847" y="12934"/>
                    </a:cubicBezTo>
                    <a:cubicBezTo>
                      <a:pt x="1513" y="13190"/>
                      <a:pt x="2273" y="13510"/>
                      <a:pt x="2701" y="13638"/>
                    </a:cubicBezTo>
                    <a:cubicBezTo>
                      <a:pt x="3129" y="13766"/>
                      <a:pt x="2750" y="14503"/>
                      <a:pt x="2559" y="14823"/>
                    </a:cubicBezTo>
                    <a:cubicBezTo>
                      <a:pt x="2369" y="15143"/>
                      <a:pt x="2228" y="15560"/>
                      <a:pt x="2894" y="15849"/>
                    </a:cubicBezTo>
                    <a:cubicBezTo>
                      <a:pt x="3561" y="16137"/>
                      <a:pt x="3989" y="16330"/>
                      <a:pt x="3989" y="16330"/>
                    </a:cubicBezTo>
                    <a:cubicBezTo>
                      <a:pt x="3989" y="16330"/>
                      <a:pt x="3989" y="16328"/>
                      <a:pt x="3418" y="16648"/>
                    </a:cubicBezTo>
                    <a:cubicBezTo>
                      <a:pt x="2847" y="16969"/>
                      <a:pt x="3129" y="17580"/>
                      <a:pt x="3843" y="17900"/>
                    </a:cubicBezTo>
                    <a:cubicBezTo>
                      <a:pt x="4557" y="18220"/>
                      <a:pt x="4702" y="18475"/>
                      <a:pt x="4607" y="19980"/>
                    </a:cubicBezTo>
                    <a:cubicBezTo>
                      <a:pt x="4550" y="20885"/>
                      <a:pt x="4977" y="21345"/>
                      <a:pt x="5603" y="21600"/>
                    </a:cubicBezTo>
                    <a:lnTo>
                      <a:pt x="21257" y="11033"/>
                    </a:lnTo>
                    <a:lnTo>
                      <a:pt x="4912" y="0"/>
                    </a:lnTo>
                    <a:close/>
                  </a:path>
                </a:pathLst>
              </a:custGeom>
              <a:solidFill>
                <a:schemeClr val="accent4">
                  <a:hueOff val="384618"/>
                  <a:satOff val="3869"/>
                  <a:lumOff val="5802"/>
                </a:schemeClr>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589" name="Shape"/>
              <p:cNvSpPr/>
              <p:nvPr/>
            </p:nvSpPr>
            <p:spPr>
              <a:xfrm>
                <a:off x="977086" y="4297209"/>
                <a:ext cx="5637072" cy="4098625"/>
              </a:xfrm>
              <a:custGeom>
                <a:avLst/>
                <a:gdLst/>
                <a:ahLst/>
                <a:cxnLst>
                  <a:cxn ang="0">
                    <a:pos x="wd2" y="hd2"/>
                  </a:cxn>
                  <a:cxn ang="5400000">
                    <a:pos x="wd2" y="hd2"/>
                  </a:cxn>
                  <a:cxn ang="10800000">
                    <a:pos x="wd2" y="hd2"/>
                  </a:cxn>
                  <a:cxn ang="16200000">
                    <a:pos x="wd2" y="hd2"/>
                  </a:cxn>
                </a:cxnLst>
                <a:rect l="0" t="0" r="r" b="b"/>
                <a:pathLst>
                  <a:path w="21600" h="21600" extrusionOk="0">
                    <a:moveTo>
                      <a:pt x="8928" y="0"/>
                    </a:moveTo>
                    <a:lnTo>
                      <a:pt x="0" y="12280"/>
                    </a:lnTo>
                    <a:cubicBezTo>
                      <a:pt x="112" y="12317"/>
                      <a:pt x="220" y="12362"/>
                      <a:pt x="336" y="12386"/>
                    </a:cubicBezTo>
                    <a:cubicBezTo>
                      <a:pt x="1082" y="12537"/>
                      <a:pt x="3845" y="12119"/>
                      <a:pt x="4757" y="12043"/>
                    </a:cubicBezTo>
                    <a:cubicBezTo>
                      <a:pt x="5668" y="11968"/>
                      <a:pt x="6856" y="15643"/>
                      <a:pt x="6856" y="15643"/>
                    </a:cubicBezTo>
                    <a:cubicBezTo>
                      <a:pt x="7243" y="17083"/>
                      <a:pt x="7280" y="18572"/>
                      <a:pt x="7220" y="19701"/>
                    </a:cubicBezTo>
                    <a:cubicBezTo>
                      <a:pt x="7160" y="20830"/>
                      <a:pt x="7003" y="21600"/>
                      <a:pt x="7003" y="21600"/>
                    </a:cubicBezTo>
                    <a:lnTo>
                      <a:pt x="21600" y="21600"/>
                    </a:lnTo>
                    <a:cubicBezTo>
                      <a:pt x="21600" y="21600"/>
                      <a:pt x="21242" y="20670"/>
                      <a:pt x="20732" y="19228"/>
                    </a:cubicBezTo>
                    <a:cubicBezTo>
                      <a:pt x="20221" y="17786"/>
                      <a:pt x="19558" y="15831"/>
                      <a:pt x="18945" y="13780"/>
                    </a:cubicBezTo>
                    <a:lnTo>
                      <a:pt x="8928" y="0"/>
                    </a:lnTo>
                    <a:close/>
                  </a:path>
                </a:pathLst>
              </a:custGeom>
              <a:solidFill>
                <a:schemeClr val="accent6"/>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596" name="Group"/>
              <p:cNvGrpSpPr/>
              <p:nvPr/>
            </p:nvGrpSpPr>
            <p:grpSpPr>
              <a:xfrm>
                <a:off x="507066" y="0"/>
                <a:ext cx="5609225" cy="7053466"/>
                <a:chOff x="0" y="0"/>
                <a:chExt cx="5609223" cy="7053465"/>
              </a:xfrm>
            </p:grpSpPr>
            <p:sp>
              <p:nvSpPr>
                <p:cNvPr id="590" name="Shape"/>
                <p:cNvSpPr/>
                <p:nvPr/>
              </p:nvSpPr>
              <p:spPr>
                <a:xfrm>
                  <a:off x="288031" y="-1"/>
                  <a:ext cx="5321193" cy="4120423"/>
                </a:xfrm>
                <a:custGeom>
                  <a:avLst/>
                  <a:gdLst/>
                  <a:ahLst/>
                  <a:cxnLst>
                    <a:cxn ang="0">
                      <a:pos x="wd2" y="hd2"/>
                    </a:cxn>
                    <a:cxn ang="5400000">
                      <a:pos x="wd2" y="hd2"/>
                    </a:cxn>
                    <a:cxn ang="10800000">
                      <a:pos x="wd2" y="hd2"/>
                    </a:cxn>
                    <a:cxn ang="16200000">
                      <a:pos x="wd2" y="hd2"/>
                    </a:cxn>
                  </a:cxnLst>
                  <a:rect l="0" t="0" r="r" b="b"/>
                  <a:pathLst>
                    <a:path w="21600" h="21031" extrusionOk="0">
                      <a:moveTo>
                        <a:pt x="12820" y="112"/>
                      </a:moveTo>
                      <a:cubicBezTo>
                        <a:pt x="7655" y="-569"/>
                        <a:pt x="2365" y="1865"/>
                        <a:pt x="198" y="7639"/>
                      </a:cubicBezTo>
                      <a:cubicBezTo>
                        <a:pt x="129" y="7822"/>
                        <a:pt x="66" y="8019"/>
                        <a:pt x="0" y="8209"/>
                      </a:cubicBezTo>
                      <a:lnTo>
                        <a:pt x="10197" y="21031"/>
                      </a:lnTo>
                      <a:lnTo>
                        <a:pt x="21600" y="6690"/>
                      </a:lnTo>
                      <a:cubicBezTo>
                        <a:pt x="21134" y="5608"/>
                        <a:pt x="20532" y="4603"/>
                        <a:pt x="19782" y="3728"/>
                      </a:cubicBezTo>
                      <a:cubicBezTo>
                        <a:pt x="17893" y="1522"/>
                        <a:pt x="15383" y="449"/>
                        <a:pt x="12820" y="112"/>
                      </a:cubicBezTo>
                      <a:close/>
                    </a:path>
                  </a:pathLst>
                </a:custGeom>
                <a:solidFill>
                  <a:schemeClr val="accent2">
                    <a:hueOff val="-2473793"/>
                    <a:satOff val="-50209"/>
                    <a:lumOff val="23543"/>
                  </a:schemeClr>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sz="4800">
                      <a:solidFill>
                        <a:srgbClr val="333333"/>
                      </a:solidFill>
                      <a:latin typeface="Helvetica Neue Thin"/>
                      <a:ea typeface="Helvetica Neue Thin"/>
                      <a:cs typeface="Helvetica Neue Thin"/>
                      <a:sym typeface="Helvetica Neue Thin"/>
                    </a:defRPr>
                  </a:pPr>
                  <a:endParaRPr/>
                </a:p>
              </p:txBody>
            </p:sp>
            <p:grpSp>
              <p:nvGrpSpPr>
                <p:cNvPr id="595" name="Group"/>
                <p:cNvGrpSpPr/>
                <p:nvPr/>
              </p:nvGrpSpPr>
              <p:grpSpPr>
                <a:xfrm>
                  <a:off x="0" y="1426352"/>
                  <a:ext cx="5410013" cy="5627114"/>
                  <a:chOff x="0" y="0"/>
                  <a:chExt cx="5410012" cy="5627113"/>
                </a:xfrm>
              </p:grpSpPr>
              <p:sp>
                <p:nvSpPr>
                  <p:cNvPr id="591" name="cognitive"/>
                  <p:cNvSpPr txBox="1"/>
                  <p:nvPr/>
                </p:nvSpPr>
                <p:spPr>
                  <a:xfrm>
                    <a:off x="1333733" y="0"/>
                    <a:ext cx="3119791" cy="412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defRPr sz="2800" b="1" cap="all">
                        <a:solidFill>
                          <a:srgbClr val="FFFFFF"/>
                        </a:solidFill>
                        <a:latin typeface="Helvetica Neue"/>
                        <a:ea typeface="Helvetica Neue"/>
                        <a:cs typeface="Helvetica Neue"/>
                        <a:sym typeface="Helvetica Neue"/>
                      </a:defRPr>
                    </a:lvl1pPr>
                  </a:lstStyle>
                  <a:p>
                    <a:r>
                      <a:rPr sz="3200" dirty="0">
                        <a:latin typeface="Calibri" charset="0"/>
                        <a:ea typeface="Calibri" charset="0"/>
                        <a:cs typeface="Calibri" charset="0"/>
                      </a:rPr>
                      <a:t>cognitive</a:t>
                    </a:r>
                  </a:p>
                </p:txBody>
              </p:sp>
              <p:sp>
                <p:nvSpPr>
                  <p:cNvPr id="592" name="social"/>
                  <p:cNvSpPr txBox="1"/>
                  <p:nvPr/>
                </p:nvSpPr>
                <p:spPr>
                  <a:xfrm>
                    <a:off x="0" y="2602193"/>
                    <a:ext cx="2079861" cy="412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defRPr sz="2800" b="1" cap="all">
                        <a:solidFill>
                          <a:srgbClr val="FFFFFF"/>
                        </a:solidFill>
                        <a:latin typeface="Helvetica Neue"/>
                        <a:ea typeface="Helvetica Neue"/>
                        <a:cs typeface="Helvetica Neue"/>
                        <a:sym typeface="Helvetica Neue"/>
                      </a:defRPr>
                    </a:lvl1pPr>
                  </a:lstStyle>
                  <a:p>
                    <a:r>
                      <a:rPr sz="3200">
                        <a:latin typeface="Calibri" charset="0"/>
                        <a:ea typeface="Calibri" charset="0"/>
                        <a:cs typeface="Calibri" charset="0"/>
                      </a:rPr>
                      <a:t>social</a:t>
                    </a:r>
                  </a:p>
                </p:txBody>
              </p:sp>
              <p:sp>
                <p:nvSpPr>
                  <p:cNvPr id="593" name="ADLs"/>
                  <p:cNvSpPr txBox="1"/>
                  <p:nvPr/>
                </p:nvSpPr>
                <p:spPr>
                  <a:xfrm>
                    <a:off x="3330152" y="2364727"/>
                    <a:ext cx="2079861" cy="4125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defRPr sz="2800" b="1" cap="all">
                        <a:solidFill>
                          <a:srgbClr val="FFFFFF"/>
                        </a:solidFill>
                        <a:latin typeface="Helvetica Neue"/>
                        <a:ea typeface="Helvetica Neue"/>
                        <a:cs typeface="Helvetica Neue"/>
                        <a:sym typeface="Helvetica Neue"/>
                      </a:defRPr>
                    </a:lvl1pPr>
                  </a:lstStyle>
                  <a:p>
                    <a:r>
                      <a:rPr sz="3200">
                        <a:latin typeface="Calibri" charset="0"/>
                        <a:ea typeface="Calibri" charset="0"/>
                        <a:cs typeface="Calibri" charset="0"/>
                      </a:rPr>
                      <a:t>ADLs</a:t>
                    </a:r>
                  </a:p>
                </p:txBody>
              </p:sp>
              <p:sp>
                <p:nvSpPr>
                  <p:cNvPr id="594" name="physical"/>
                  <p:cNvSpPr txBox="1"/>
                  <p:nvPr/>
                </p:nvSpPr>
                <p:spPr>
                  <a:xfrm>
                    <a:off x="2487939" y="5214576"/>
                    <a:ext cx="2079861" cy="412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defRPr sz="2800" b="1" cap="all">
                        <a:solidFill>
                          <a:srgbClr val="FFFFFF"/>
                        </a:solidFill>
                        <a:latin typeface="Helvetica Neue"/>
                        <a:ea typeface="Helvetica Neue"/>
                        <a:cs typeface="Helvetica Neue"/>
                        <a:sym typeface="Helvetica Neue"/>
                      </a:defRPr>
                    </a:lvl1pPr>
                  </a:lstStyle>
                  <a:p>
                    <a:r>
                      <a:rPr sz="3200">
                        <a:latin typeface="Calibri" charset="0"/>
                        <a:ea typeface="Calibri" charset="0"/>
                        <a:cs typeface="Calibri" charset="0"/>
                      </a:rPr>
                      <a:t>physical</a:t>
                    </a:r>
                  </a:p>
                </p:txBody>
              </p:sp>
            </p:grpSp>
          </p:grpSp>
        </p:grpSp>
        <p:grpSp>
          <p:nvGrpSpPr>
            <p:cNvPr id="635" name="Group"/>
            <p:cNvGrpSpPr/>
            <p:nvPr/>
          </p:nvGrpSpPr>
          <p:grpSpPr>
            <a:xfrm>
              <a:off x="0" y="-1"/>
              <a:ext cx="18316729" cy="8624155"/>
              <a:chOff x="0" y="0"/>
              <a:chExt cx="18316728" cy="8624153"/>
            </a:xfrm>
          </p:grpSpPr>
          <p:grpSp>
            <p:nvGrpSpPr>
              <p:cNvPr id="629" name="Group"/>
              <p:cNvGrpSpPr/>
              <p:nvPr/>
            </p:nvGrpSpPr>
            <p:grpSpPr>
              <a:xfrm>
                <a:off x="70683" y="0"/>
                <a:ext cx="18246045" cy="8624153"/>
                <a:chOff x="0" y="0"/>
                <a:chExt cx="18246043" cy="8624152"/>
              </a:xfrm>
            </p:grpSpPr>
            <p:grpSp>
              <p:nvGrpSpPr>
                <p:cNvPr id="604" name="Group"/>
                <p:cNvGrpSpPr/>
                <p:nvPr/>
              </p:nvGrpSpPr>
              <p:grpSpPr>
                <a:xfrm>
                  <a:off x="0" y="61926"/>
                  <a:ext cx="4159721" cy="3886068"/>
                  <a:chOff x="0" y="0"/>
                  <a:chExt cx="4159720" cy="3886067"/>
                </a:xfrm>
              </p:grpSpPr>
              <p:grpSp>
                <p:nvGrpSpPr>
                  <p:cNvPr id="600" name="Group"/>
                  <p:cNvGrpSpPr/>
                  <p:nvPr/>
                </p:nvGrpSpPr>
                <p:grpSpPr>
                  <a:xfrm>
                    <a:off x="0" y="1806206"/>
                    <a:ext cx="4159721" cy="2079862"/>
                    <a:chOff x="0" y="0"/>
                    <a:chExt cx="4159720" cy="2079860"/>
                  </a:xfrm>
                </p:grpSpPr>
                <p:sp>
                  <p:nvSpPr>
                    <p:cNvPr id="598" name="Mental ability and intelligence. Preventive tool for meeting special needs."/>
                    <p:cNvSpPr txBox="1"/>
                    <p:nvPr/>
                  </p:nvSpPr>
                  <p:spPr>
                    <a:xfrm>
                      <a:off x="0" y="721470"/>
                      <a:ext cx="4159721" cy="13583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2400">
                          <a:latin typeface="Helvetica Neue"/>
                          <a:ea typeface="Helvetica Neue"/>
                          <a:cs typeface="Helvetica Neue"/>
                          <a:sym typeface="Helvetica Neue"/>
                        </a:defRPr>
                      </a:lvl1pPr>
                    </a:lstStyle>
                    <a:p>
                      <a:pPr>
                        <a:lnSpc>
                          <a:spcPct val="100000"/>
                        </a:lnSpc>
                      </a:pPr>
                      <a:r>
                        <a:rPr sz="2800">
                          <a:latin typeface="Calibri" charset="0"/>
                          <a:ea typeface="Calibri" charset="0"/>
                          <a:cs typeface="Calibri" charset="0"/>
                        </a:rPr>
                        <a:t>Mental ability and intelligence. </a:t>
                      </a:r>
                      <a:r>
                        <a:rPr sz="2800" dirty="0">
                          <a:latin typeface="Calibri" charset="0"/>
                          <a:ea typeface="Calibri" charset="0"/>
                          <a:cs typeface="Calibri" charset="0"/>
                        </a:rPr>
                        <a:t>Preventive tool for meeting special needs.</a:t>
                      </a:r>
                    </a:p>
                  </p:txBody>
                </p:sp>
                <p:sp>
                  <p:nvSpPr>
                    <p:cNvPr id="599" name="Cognitive"/>
                    <p:cNvSpPr txBox="1"/>
                    <p:nvPr/>
                  </p:nvSpPr>
                  <p:spPr>
                    <a:xfrm>
                      <a:off x="0" y="0"/>
                      <a:ext cx="4159721" cy="6324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457200">
                        <a:spcBef>
                          <a:spcPts val="5500"/>
                        </a:spcBef>
                        <a:defRPr sz="2500">
                          <a:solidFill>
                            <a:srgbClr val="53585F"/>
                          </a:solidFill>
                          <a:latin typeface="Helvetica Neue Medium"/>
                          <a:ea typeface="Helvetica Neue Medium"/>
                          <a:cs typeface="Helvetica Neue Medium"/>
                          <a:sym typeface="Helvetica Neue Medium"/>
                        </a:defRPr>
                      </a:lvl1pPr>
                    </a:lstStyle>
                    <a:p>
                      <a:r>
                        <a:rPr sz="3200" b="1">
                          <a:latin typeface="Calibri" charset="0"/>
                          <a:ea typeface="Calibri" charset="0"/>
                          <a:cs typeface="Calibri" charset="0"/>
                        </a:rPr>
                        <a:t>Cognitive</a:t>
                      </a:r>
                    </a:p>
                  </p:txBody>
                </p:sp>
              </p:grpSp>
              <p:grpSp>
                <p:nvGrpSpPr>
                  <p:cNvPr id="603" name="Group"/>
                  <p:cNvGrpSpPr/>
                  <p:nvPr/>
                </p:nvGrpSpPr>
                <p:grpSpPr>
                  <a:xfrm>
                    <a:off x="0" y="0"/>
                    <a:ext cx="1663889" cy="1663889"/>
                    <a:chOff x="0" y="0"/>
                    <a:chExt cx="1663888" cy="1663888"/>
                  </a:xfrm>
                </p:grpSpPr>
                <p:sp>
                  <p:nvSpPr>
                    <p:cNvPr id="601" name="Circle"/>
                    <p:cNvSpPr/>
                    <p:nvPr/>
                  </p:nvSpPr>
                  <p:spPr>
                    <a:xfrm>
                      <a:off x="0" y="0"/>
                      <a:ext cx="1663889" cy="1663889"/>
                    </a:xfrm>
                    <a:prstGeom prst="ellipse">
                      <a:avLst/>
                    </a:prstGeom>
                    <a:solidFill>
                      <a:schemeClr val="accent2">
                        <a:hueOff val="-2473793"/>
                        <a:satOff val="-50209"/>
                        <a:lumOff val="23543"/>
                      </a:schemeClr>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602" name="Shape"/>
                    <p:cNvSpPr/>
                    <p:nvPr/>
                  </p:nvSpPr>
                  <p:spPr>
                    <a:xfrm>
                      <a:off x="521357" y="421832"/>
                      <a:ext cx="621174" cy="8202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607" name="Group"/>
                <p:cNvGrpSpPr/>
                <p:nvPr/>
              </p:nvGrpSpPr>
              <p:grpSpPr>
                <a:xfrm>
                  <a:off x="0" y="6544288"/>
                  <a:ext cx="4923593" cy="2079863"/>
                  <a:chOff x="0" y="0"/>
                  <a:chExt cx="4923592" cy="2079861"/>
                </a:xfrm>
              </p:grpSpPr>
              <p:sp>
                <p:nvSpPr>
                  <p:cNvPr id="605" name="Having the skills to make friends and navigate relationships."/>
                  <p:cNvSpPr txBox="1"/>
                  <p:nvPr/>
                </p:nvSpPr>
                <p:spPr>
                  <a:xfrm>
                    <a:off x="0" y="721470"/>
                    <a:ext cx="4923592" cy="13583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2400">
                        <a:latin typeface="Helvetica Neue"/>
                        <a:ea typeface="Helvetica Neue"/>
                        <a:cs typeface="Helvetica Neue"/>
                        <a:sym typeface="Helvetica Neue"/>
                      </a:defRPr>
                    </a:lvl1pPr>
                  </a:lstStyle>
                  <a:p>
                    <a:pPr>
                      <a:lnSpc>
                        <a:spcPct val="100000"/>
                      </a:lnSpc>
                    </a:pPr>
                    <a:r>
                      <a:rPr sz="2800">
                        <a:latin typeface="Calibri" charset="0"/>
                        <a:ea typeface="Calibri" charset="0"/>
                        <a:cs typeface="Calibri" charset="0"/>
                      </a:rPr>
                      <a:t>Having the skills to make friends and navigate relationships.</a:t>
                    </a:r>
                  </a:p>
                </p:txBody>
              </p:sp>
              <p:sp>
                <p:nvSpPr>
                  <p:cNvPr id="606" name="Social"/>
                  <p:cNvSpPr txBox="1"/>
                  <p:nvPr/>
                </p:nvSpPr>
                <p:spPr>
                  <a:xfrm>
                    <a:off x="0" y="0"/>
                    <a:ext cx="4159721" cy="6324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457200">
                      <a:spcBef>
                        <a:spcPts val="5500"/>
                      </a:spcBef>
                      <a:defRPr sz="2500">
                        <a:solidFill>
                          <a:srgbClr val="53585F"/>
                        </a:solidFill>
                        <a:latin typeface="Helvetica Neue Medium"/>
                        <a:ea typeface="Helvetica Neue Medium"/>
                        <a:cs typeface="Helvetica Neue Medium"/>
                        <a:sym typeface="Helvetica Neue Medium"/>
                      </a:defRPr>
                    </a:lvl1pPr>
                  </a:lstStyle>
                  <a:p>
                    <a:r>
                      <a:rPr sz="3200" b="1">
                        <a:latin typeface="Calibri" charset="0"/>
                        <a:ea typeface="Calibri" charset="0"/>
                        <a:cs typeface="Calibri" charset="0"/>
                      </a:rPr>
                      <a:t>Social</a:t>
                    </a:r>
                  </a:p>
                </p:txBody>
              </p:sp>
            </p:grpSp>
            <p:grpSp>
              <p:nvGrpSpPr>
                <p:cNvPr id="614" name="Group"/>
                <p:cNvGrpSpPr/>
                <p:nvPr/>
              </p:nvGrpSpPr>
              <p:grpSpPr>
                <a:xfrm>
                  <a:off x="12983403" y="4738081"/>
                  <a:ext cx="4892456" cy="3886071"/>
                  <a:chOff x="0" y="0"/>
                  <a:chExt cx="4892454" cy="3886069"/>
                </a:xfrm>
              </p:grpSpPr>
              <p:grpSp>
                <p:nvGrpSpPr>
                  <p:cNvPr id="610" name="Group"/>
                  <p:cNvGrpSpPr/>
                  <p:nvPr/>
                </p:nvGrpSpPr>
                <p:grpSpPr>
                  <a:xfrm>
                    <a:off x="0" y="1806207"/>
                    <a:ext cx="4892454" cy="2079862"/>
                    <a:chOff x="0" y="0"/>
                    <a:chExt cx="4892453" cy="2079861"/>
                  </a:xfrm>
                </p:grpSpPr>
                <p:sp>
                  <p:nvSpPr>
                    <p:cNvPr id="608" name="The context that sets parameters for individual development."/>
                    <p:cNvSpPr txBox="1"/>
                    <p:nvPr/>
                  </p:nvSpPr>
                  <p:spPr>
                    <a:xfrm>
                      <a:off x="0" y="721470"/>
                      <a:ext cx="4892453" cy="13583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2400">
                          <a:latin typeface="Helvetica Neue"/>
                          <a:ea typeface="Helvetica Neue"/>
                          <a:cs typeface="Helvetica Neue"/>
                          <a:sym typeface="Helvetica Neue"/>
                        </a:defRPr>
                      </a:lvl1pPr>
                    </a:lstStyle>
                    <a:p>
                      <a:r>
                        <a:rPr sz="2800"/>
                        <a:t>The context that sets parameters for individual development.</a:t>
                      </a:r>
                    </a:p>
                  </p:txBody>
                </p:sp>
                <p:sp>
                  <p:nvSpPr>
                    <p:cNvPr id="609" name="Physical"/>
                    <p:cNvSpPr txBox="1"/>
                    <p:nvPr/>
                  </p:nvSpPr>
                  <p:spPr>
                    <a:xfrm>
                      <a:off x="0" y="0"/>
                      <a:ext cx="4159721" cy="6324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457200">
                        <a:spcBef>
                          <a:spcPts val="5500"/>
                        </a:spcBef>
                        <a:defRPr sz="2500">
                          <a:solidFill>
                            <a:srgbClr val="53585F"/>
                          </a:solidFill>
                          <a:latin typeface="Helvetica Neue Medium"/>
                          <a:ea typeface="Helvetica Neue Medium"/>
                          <a:cs typeface="Helvetica Neue Medium"/>
                          <a:sym typeface="Helvetica Neue Medium"/>
                        </a:defRPr>
                      </a:lvl1pPr>
                    </a:lstStyle>
                    <a:p>
                      <a:r>
                        <a:rPr sz="3200" b="1">
                          <a:latin typeface="Calibri" charset="0"/>
                          <a:ea typeface="Calibri" charset="0"/>
                          <a:cs typeface="Calibri" charset="0"/>
                        </a:rPr>
                        <a:t>Physical</a:t>
                      </a:r>
                    </a:p>
                  </p:txBody>
                </p:sp>
              </p:grpSp>
              <p:grpSp>
                <p:nvGrpSpPr>
                  <p:cNvPr id="613" name="Group"/>
                  <p:cNvGrpSpPr/>
                  <p:nvPr/>
                </p:nvGrpSpPr>
                <p:grpSpPr>
                  <a:xfrm>
                    <a:off x="0" y="0"/>
                    <a:ext cx="1663889" cy="1663889"/>
                    <a:chOff x="0" y="0"/>
                    <a:chExt cx="1663888" cy="1663888"/>
                  </a:xfrm>
                </p:grpSpPr>
                <p:sp>
                  <p:nvSpPr>
                    <p:cNvPr id="611" name="Circle"/>
                    <p:cNvSpPr/>
                    <p:nvPr/>
                  </p:nvSpPr>
                  <p:spPr>
                    <a:xfrm>
                      <a:off x="0" y="0"/>
                      <a:ext cx="1663889" cy="1663889"/>
                    </a:xfrm>
                    <a:prstGeom prst="ellipse">
                      <a:avLst/>
                    </a:prstGeom>
                    <a:solidFill>
                      <a:schemeClr val="accent6"/>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612" name="Shape"/>
                    <p:cNvSpPr/>
                    <p:nvPr/>
                  </p:nvSpPr>
                  <p:spPr>
                    <a:xfrm>
                      <a:off x="210194" y="494319"/>
                      <a:ext cx="1243500" cy="675250"/>
                    </a:xfrm>
                    <a:custGeom>
                      <a:avLst/>
                      <a:gdLst/>
                      <a:ahLst/>
                      <a:cxnLst>
                        <a:cxn ang="0">
                          <a:pos x="wd2" y="hd2"/>
                        </a:cxn>
                        <a:cxn ang="5400000">
                          <a:pos x="wd2" y="hd2"/>
                        </a:cxn>
                        <a:cxn ang="10800000">
                          <a:pos x="wd2" y="hd2"/>
                        </a:cxn>
                        <a:cxn ang="16200000">
                          <a:pos x="wd2" y="hd2"/>
                        </a:cxn>
                      </a:cxnLst>
                      <a:rect l="0" t="0" r="r" b="b"/>
                      <a:pathLst>
                        <a:path w="21600" h="21600" extrusionOk="0">
                          <a:moveTo>
                            <a:pt x="18492" y="15484"/>
                          </a:moveTo>
                          <a:cubicBezTo>
                            <a:pt x="18492" y="16008"/>
                            <a:pt x="18241" y="16435"/>
                            <a:pt x="17933" y="16435"/>
                          </a:cubicBezTo>
                          <a:cubicBezTo>
                            <a:pt x="17625" y="16435"/>
                            <a:pt x="17374" y="16008"/>
                            <a:pt x="17374" y="15484"/>
                          </a:cubicBezTo>
                          <a:lnTo>
                            <a:pt x="17374" y="6116"/>
                          </a:lnTo>
                          <a:cubicBezTo>
                            <a:pt x="17374" y="5592"/>
                            <a:pt x="17625" y="5165"/>
                            <a:pt x="17933" y="5165"/>
                          </a:cubicBezTo>
                          <a:cubicBezTo>
                            <a:pt x="18241" y="5165"/>
                            <a:pt x="18492" y="5592"/>
                            <a:pt x="18492" y="6116"/>
                          </a:cubicBezTo>
                          <a:cubicBezTo>
                            <a:pt x="18492" y="6116"/>
                            <a:pt x="18492" y="15484"/>
                            <a:pt x="18492" y="15484"/>
                          </a:cubicBezTo>
                          <a:close/>
                          <a:moveTo>
                            <a:pt x="15716" y="17832"/>
                          </a:moveTo>
                          <a:cubicBezTo>
                            <a:pt x="15716" y="18356"/>
                            <a:pt x="15466" y="18783"/>
                            <a:pt x="15157" y="18783"/>
                          </a:cubicBezTo>
                          <a:cubicBezTo>
                            <a:pt x="14849" y="18783"/>
                            <a:pt x="14598" y="18356"/>
                            <a:pt x="14598" y="17832"/>
                          </a:cubicBezTo>
                          <a:lnTo>
                            <a:pt x="14598" y="3768"/>
                          </a:lnTo>
                          <a:cubicBezTo>
                            <a:pt x="14598" y="3244"/>
                            <a:pt x="14849" y="2817"/>
                            <a:pt x="15157" y="2817"/>
                          </a:cubicBezTo>
                          <a:cubicBezTo>
                            <a:pt x="15466" y="2817"/>
                            <a:pt x="15716" y="3244"/>
                            <a:pt x="15716" y="3768"/>
                          </a:cubicBezTo>
                          <a:lnTo>
                            <a:pt x="15716" y="6116"/>
                          </a:lnTo>
                          <a:lnTo>
                            <a:pt x="15716" y="15484"/>
                          </a:lnTo>
                          <a:cubicBezTo>
                            <a:pt x="15716" y="15484"/>
                            <a:pt x="15716" y="17832"/>
                            <a:pt x="15716" y="17832"/>
                          </a:cubicBezTo>
                          <a:close/>
                          <a:moveTo>
                            <a:pt x="7155" y="17832"/>
                          </a:moveTo>
                          <a:cubicBezTo>
                            <a:pt x="7155" y="18356"/>
                            <a:pt x="6904" y="18783"/>
                            <a:pt x="6595" y="18783"/>
                          </a:cubicBezTo>
                          <a:cubicBezTo>
                            <a:pt x="6287" y="18783"/>
                            <a:pt x="6036" y="18356"/>
                            <a:pt x="6036" y="17832"/>
                          </a:cubicBezTo>
                          <a:lnTo>
                            <a:pt x="6036" y="15484"/>
                          </a:lnTo>
                          <a:lnTo>
                            <a:pt x="6036" y="6116"/>
                          </a:lnTo>
                          <a:lnTo>
                            <a:pt x="6036" y="3768"/>
                          </a:lnTo>
                          <a:cubicBezTo>
                            <a:pt x="6036" y="3244"/>
                            <a:pt x="6287" y="2817"/>
                            <a:pt x="6595" y="2817"/>
                          </a:cubicBezTo>
                          <a:cubicBezTo>
                            <a:pt x="6904" y="2817"/>
                            <a:pt x="7155" y="3244"/>
                            <a:pt x="7155" y="3768"/>
                          </a:cubicBezTo>
                          <a:cubicBezTo>
                            <a:pt x="7155" y="3768"/>
                            <a:pt x="7155" y="17832"/>
                            <a:pt x="7155" y="17832"/>
                          </a:cubicBezTo>
                          <a:close/>
                          <a:moveTo>
                            <a:pt x="3820" y="16435"/>
                          </a:moveTo>
                          <a:cubicBezTo>
                            <a:pt x="3511" y="16435"/>
                            <a:pt x="3260" y="16008"/>
                            <a:pt x="3260" y="15484"/>
                          </a:cubicBezTo>
                          <a:lnTo>
                            <a:pt x="3260" y="6116"/>
                          </a:lnTo>
                          <a:cubicBezTo>
                            <a:pt x="3260" y="5592"/>
                            <a:pt x="3511" y="5165"/>
                            <a:pt x="3820" y="5165"/>
                          </a:cubicBezTo>
                          <a:cubicBezTo>
                            <a:pt x="4128" y="5165"/>
                            <a:pt x="4379" y="5592"/>
                            <a:pt x="4379" y="6116"/>
                          </a:cubicBezTo>
                          <a:lnTo>
                            <a:pt x="4379" y="15484"/>
                          </a:lnTo>
                          <a:cubicBezTo>
                            <a:pt x="4379" y="16008"/>
                            <a:pt x="4128" y="16435"/>
                            <a:pt x="3820" y="16435"/>
                          </a:cubicBezTo>
                          <a:close/>
                          <a:moveTo>
                            <a:pt x="20771" y="9391"/>
                          </a:moveTo>
                          <a:lnTo>
                            <a:pt x="20150" y="9391"/>
                          </a:lnTo>
                          <a:lnTo>
                            <a:pt x="20150" y="6116"/>
                          </a:lnTo>
                          <a:cubicBezTo>
                            <a:pt x="20150" y="4038"/>
                            <a:pt x="19155" y="2348"/>
                            <a:pt x="17933" y="2348"/>
                          </a:cubicBezTo>
                          <a:cubicBezTo>
                            <a:pt x="17694" y="2348"/>
                            <a:pt x="17465" y="2414"/>
                            <a:pt x="17249" y="2534"/>
                          </a:cubicBezTo>
                          <a:cubicBezTo>
                            <a:pt x="16947" y="1061"/>
                            <a:pt x="16125" y="0"/>
                            <a:pt x="15157" y="0"/>
                          </a:cubicBezTo>
                          <a:cubicBezTo>
                            <a:pt x="13935" y="0"/>
                            <a:pt x="12941" y="1690"/>
                            <a:pt x="12941" y="3768"/>
                          </a:cubicBezTo>
                          <a:lnTo>
                            <a:pt x="12941" y="9391"/>
                          </a:lnTo>
                          <a:lnTo>
                            <a:pt x="8812" y="9391"/>
                          </a:lnTo>
                          <a:lnTo>
                            <a:pt x="8812" y="3768"/>
                          </a:lnTo>
                          <a:cubicBezTo>
                            <a:pt x="8812" y="1690"/>
                            <a:pt x="7818" y="0"/>
                            <a:pt x="6595" y="0"/>
                          </a:cubicBezTo>
                          <a:cubicBezTo>
                            <a:pt x="5628" y="0"/>
                            <a:pt x="4805" y="1061"/>
                            <a:pt x="4504" y="2534"/>
                          </a:cubicBezTo>
                          <a:cubicBezTo>
                            <a:pt x="4288" y="2414"/>
                            <a:pt x="4058" y="2348"/>
                            <a:pt x="3820" y="2348"/>
                          </a:cubicBezTo>
                          <a:cubicBezTo>
                            <a:pt x="2597" y="2348"/>
                            <a:pt x="1603" y="4038"/>
                            <a:pt x="1603" y="6116"/>
                          </a:cubicBezTo>
                          <a:lnTo>
                            <a:pt x="1603" y="9391"/>
                          </a:lnTo>
                          <a:lnTo>
                            <a:pt x="829" y="9391"/>
                          </a:lnTo>
                          <a:cubicBezTo>
                            <a:pt x="371" y="9391"/>
                            <a:pt x="0" y="10022"/>
                            <a:pt x="0" y="10800"/>
                          </a:cubicBezTo>
                          <a:cubicBezTo>
                            <a:pt x="0" y="11578"/>
                            <a:pt x="371" y="12209"/>
                            <a:pt x="829" y="12209"/>
                          </a:cubicBezTo>
                          <a:lnTo>
                            <a:pt x="1603" y="12209"/>
                          </a:lnTo>
                          <a:lnTo>
                            <a:pt x="1603" y="15484"/>
                          </a:lnTo>
                          <a:cubicBezTo>
                            <a:pt x="1603" y="17562"/>
                            <a:pt x="2597" y="19252"/>
                            <a:pt x="3820" y="19252"/>
                          </a:cubicBezTo>
                          <a:cubicBezTo>
                            <a:pt x="4058" y="19252"/>
                            <a:pt x="4288" y="19186"/>
                            <a:pt x="4504" y="19066"/>
                          </a:cubicBezTo>
                          <a:cubicBezTo>
                            <a:pt x="4805" y="20539"/>
                            <a:pt x="5628" y="21600"/>
                            <a:pt x="6595" y="21600"/>
                          </a:cubicBezTo>
                          <a:cubicBezTo>
                            <a:pt x="7818" y="21600"/>
                            <a:pt x="8812" y="19910"/>
                            <a:pt x="8812" y="17832"/>
                          </a:cubicBezTo>
                          <a:lnTo>
                            <a:pt x="8812" y="12209"/>
                          </a:lnTo>
                          <a:lnTo>
                            <a:pt x="12941" y="12209"/>
                          </a:lnTo>
                          <a:lnTo>
                            <a:pt x="12941" y="17832"/>
                          </a:lnTo>
                          <a:cubicBezTo>
                            <a:pt x="12941" y="19910"/>
                            <a:pt x="13935" y="21600"/>
                            <a:pt x="15157" y="21600"/>
                          </a:cubicBezTo>
                          <a:cubicBezTo>
                            <a:pt x="16125" y="21600"/>
                            <a:pt x="16947" y="20539"/>
                            <a:pt x="17249" y="19066"/>
                          </a:cubicBezTo>
                          <a:cubicBezTo>
                            <a:pt x="17465" y="19186"/>
                            <a:pt x="17694" y="19252"/>
                            <a:pt x="17933" y="19252"/>
                          </a:cubicBezTo>
                          <a:cubicBezTo>
                            <a:pt x="19155" y="19252"/>
                            <a:pt x="20150" y="17562"/>
                            <a:pt x="20150" y="15484"/>
                          </a:cubicBezTo>
                          <a:lnTo>
                            <a:pt x="20150" y="12209"/>
                          </a:lnTo>
                          <a:lnTo>
                            <a:pt x="20771" y="12209"/>
                          </a:lnTo>
                          <a:cubicBezTo>
                            <a:pt x="21229" y="12209"/>
                            <a:pt x="21600" y="11578"/>
                            <a:pt x="21600" y="10800"/>
                          </a:cubicBezTo>
                          <a:cubicBezTo>
                            <a:pt x="21600" y="10022"/>
                            <a:pt x="21229" y="9391"/>
                            <a:pt x="20771" y="939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628" name="Group"/>
                <p:cNvGrpSpPr/>
                <p:nvPr/>
              </p:nvGrpSpPr>
              <p:grpSpPr>
                <a:xfrm>
                  <a:off x="12983403" y="0"/>
                  <a:ext cx="5262640" cy="3947994"/>
                  <a:chOff x="0" y="0"/>
                  <a:chExt cx="5262639" cy="3947993"/>
                </a:xfrm>
              </p:grpSpPr>
              <p:grpSp>
                <p:nvGrpSpPr>
                  <p:cNvPr id="617" name="Group"/>
                  <p:cNvGrpSpPr/>
                  <p:nvPr/>
                </p:nvGrpSpPr>
                <p:grpSpPr>
                  <a:xfrm>
                    <a:off x="0" y="1868133"/>
                    <a:ext cx="5262640" cy="2079861"/>
                    <a:chOff x="0" y="0"/>
                    <a:chExt cx="5262639" cy="2079860"/>
                  </a:xfrm>
                </p:grpSpPr>
                <p:sp>
                  <p:nvSpPr>
                    <p:cNvPr id="615" name="Skills that help individuals function independently."/>
                    <p:cNvSpPr txBox="1"/>
                    <p:nvPr/>
                  </p:nvSpPr>
                  <p:spPr>
                    <a:xfrm>
                      <a:off x="0" y="721470"/>
                      <a:ext cx="4159721" cy="13583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2400">
                          <a:latin typeface="Helvetica Neue"/>
                          <a:ea typeface="Helvetica Neue"/>
                          <a:cs typeface="Helvetica Neue"/>
                          <a:sym typeface="Helvetica Neue"/>
                        </a:defRPr>
                      </a:lvl1pPr>
                    </a:lstStyle>
                    <a:p>
                      <a:pPr>
                        <a:lnSpc>
                          <a:spcPct val="100000"/>
                        </a:lnSpc>
                      </a:pPr>
                      <a:r>
                        <a:rPr sz="2800">
                          <a:latin typeface="Calibri" charset="0"/>
                          <a:ea typeface="Calibri" charset="0"/>
                          <a:cs typeface="Calibri" charset="0"/>
                        </a:rPr>
                        <a:t>Skills that help individuals function independently.</a:t>
                      </a:r>
                    </a:p>
                  </p:txBody>
                </p:sp>
                <p:sp>
                  <p:nvSpPr>
                    <p:cNvPr id="616" name="Adaptive Living Skills"/>
                    <p:cNvSpPr txBox="1"/>
                    <p:nvPr/>
                  </p:nvSpPr>
                  <p:spPr>
                    <a:xfrm>
                      <a:off x="0" y="0"/>
                      <a:ext cx="5262640" cy="6324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457200">
                        <a:spcBef>
                          <a:spcPts val="5500"/>
                        </a:spcBef>
                        <a:defRPr sz="2500">
                          <a:solidFill>
                            <a:srgbClr val="53585F"/>
                          </a:solidFill>
                          <a:latin typeface="Helvetica Neue Medium"/>
                          <a:ea typeface="Helvetica Neue Medium"/>
                          <a:cs typeface="Helvetica Neue Medium"/>
                          <a:sym typeface="Helvetica Neue Medium"/>
                        </a:defRPr>
                      </a:lvl1pPr>
                    </a:lstStyle>
                    <a:p>
                      <a:r>
                        <a:rPr sz="3200" b="1">
                          <a:latin typeface="Calibri" charset="0"/>
                          <a:ea typeface="Calibri" charset="0"/>
                          <a:cs typeface="Calibri" charset="0"/>
                        </a:rPr>
                        <a:t>Adaptive Living Skills</a:t>
                      </a:r>
                    </a:p>
                  </p:txBody>
                </p:sp>
              </p:grpSp>
              <p:grpSp>
                <p:nvGrpSpPr>
                  <p:cNvPr id="627" name="Group"/>
                  <p:cNvGrpSpPr/>
                  <p:nvPr/>
                </p:nvGrpSpPr>
                <p:grpSpPr>
                  <a:xfrm>
                    <a:off x="0" y="0"/>
                    <a:ext cx="1663889" cy="1663889"/>
                    <a:chOff x="0" y="0"/>
                    <a:chExt cx="1663888" cy="1663888"/>
                  </a:xfrm>
                </p:grpSpPr>
                <p:sp>
                  <p:nvSpPr>
                    <p:cNvPr id="618" name="Circle"/>
                    <p:cNvSpPr/>
                    <p:nvPr/>
                  </p:nvSpPr>
                  <p:spPr>
                    <a:xfrm>
                      <a:off x="0" y="0"/>
                      <a:ext cx="1663889" cy="1663889"/>
                    </a:xfrm>
                    <a:prstGeom prst="ellipse">
                      <a:avLst/>
                    </a:prstGeom>
                    <a:solidFill>
                      <a:schemeClr val="accent5"/>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626" name="Group"/>
                    <p:cNvGrpSpPr/>
                    <p:nvPr/>
                  </p:nvGrpSpPr>
                  <p:grpSpPr>
                    <a:xfrm>
                      <a:off x="325415" y="505178"/>
                      <a:ext cx="1013060" cy="653532"/>
                      <a:chOff x="0" y="0"/>
                      <a:chExt cx="1013058" cy="653531"/>
                    </a:xfrm>
                  </p:grpSpPr>
                  <p:grpSp>
                    <p:nvGrpSpPr>
                      <p:cNvPr id="621" name="Group"/>
                      <p:cNvGrpSpPr/>
                      <p:nvPr/>
                    </p:nvGrpSpPr>
                    <p:grpSpPr>
                      <a:xfrm>
                        <a:off x="198084" y="0"/>
                        <a:ext cx="653529" cy="653532"/>
                        <a:chOff x="0" y="0"/>
                        <a:chExt cx="653527" cy="653531"/>
                      </a:xfrm>
                    </p:grpSpPr>
                    <p:sp>
                      <p:nvSpPr>
                        <p:cNvPr id="619" name="Circle"/>
                        <p:cNvSpPr/>
                        <p:nvPr/>
                      </p:nvSpPr>
                      <p:spPr>
                        <a:xfrm>
                          <a:off x="0" y="0"/>
                          <a:ext cx="653528" cy="653532"/>
                        </a:xfrm>
                        <a:prstGeom prst="ellipse">
                          <a:avLst/>
                        </a:prstGeom>
                        <a:noFill/>
                        <a:ln w="38100" cap="flat">
                          <a:solidFill>
                            <a:srgbClr val="FFFFF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0" name="Circle"/>
                        <p:cNvSpPr/>
                        <p:nvPr/>
                      </p:nvSpPr>
                      <p:spPr>
                        <a:xfrm>
                          <a:off x="48544" y="48542"/>
                          <a:ext cx="556440" cy="556447"/>
                        </a:xfrm>
                        <a:prstGeom prst="ellipse">
                          <a:avLst/>
                        </a:prstGeom>
                        <a:noFill/>
                        <a:ln w="38100" cap="flat">
                          <a:solidFill>
                            <a:srgbClr val="FFFFF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24" name="Group"/>
                      <p:cNvGrpSpPr/>
                      <p:nvPr/>
                    </p:nvGrpSpPr>
                    <p:grpSpPr>
                      <a:xfrm>
                        <a:off x="0" y="79233"/>
                        <a:ext cx="147852" cy="573305"/>
                        <a:chOff x="0" y="0"/>
                        <a:chExt cx="147851" cy="573303"/>
                      </a:xfrm>
                    </p:grpSpPr>
                    <p:sp>
                      <p:nvSpPr>
                        <p:cNvPr id="622" name="Line"/>
                        <p:cNvSpPr/>
                        <p:nvPr/>
                      </p:nvSpPr>
                      <p:spPr>
                        <a:xfrm>
                          <a:off x="0" y="0"/>
                          <a:ext cx="147852" cy="155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9690"/>
                              </a:lnTo>
                              <a:cubicBezTo>
                                <a:pt x="21600" y="20744"/>
                                <a:pt x="20698" y="21600"/>
                                <a:pt x="19584" y="21600"/>
                              </a:cubicBezTo>
                              <a:lnTo>
                                <a:pt x="2017" y="21600"/>
                              </a:lnTo>
                              <a:cubicBezTo>
                                <a:pt x="903" y="21600"/>
                                <a:pt x="1" y="20744"/>
                                <a:pt x="0" y="19690"/>
                              </a:cubicBezTo>
                              <a:lnTo>
                                <a:pt x="1" y="0"/>
                              </a:lnTo>
                            </a:path>
                          </a:pathLst>
                        </a:custGeom>
                        <a:noFill/>
                        <a:ln w="38100" cap="flat">
                          <a:solidFill>
                            <a:srgbClr val="FFFFF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3" name="Line"/>
                        <p:cNvSpPr/>
                        <p:nvPr/>
                      </p:nvSpPr>
                      <p:spPr>
                        <a:xfrm flipV="1">
                          <a:off x="73925" y="3942"/>
                          <a:ext cx="1" cy="569362"/>
                        </a:xfrm>
                        <a:prstGeom prst="line">
                          <a:avLst/>
                        </a:prstGeom>
                        <a:noFill/>
                        <a:ln w="38100" cap="flat">
                          <a:solidFill>
                            <a:srgbClr val="FFFFFF"/>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625" name="Line"/>
                      <p:cNvSpPr/>
                      <p:nvPr/>
                    </p:nvSpPr>
                    <p:spPr>
                      <a:xfrm>
                        <a:off x="927034" y="63387"/>
                        <a:ext cx="86025" cy="588791"/>
                      </a:xfrm>
                      <a:custGeom>
                        <a:avLst/>
                        <a:gdLst/>
                        <a:ahLst/>
                        <a:cxnLst>
                          <a:cxn ang="0">
                            <a:pos x="wd2" y="hd2"/>
                          </a:cxn>
                          <a:cxn ang="5400000">
                            <a:pos x="wd2" y="hd2"/>
                          </a:cxn>
                          <a:cxn ang="10800000">
                            <a:pos x="wd2" y="hd2"/>
                          </a:cxn>
                          <a:cxn ang="16200000">
                            <a:pos x="wd2" y="hd2"/>
                          </a:cxn>
                        </a:cxnLst>
                        <a:rect l="0" t="0" r="r" b="b"/>
                        <a:pathLst>
                          <a:path w="19328" h="21600" extrusionOk="0">
                            <a:moveTo>
                              <a:pt x="19328" y="21600"/>
                            </a:moveTo>
                            <a:lnTo>
                              <a:pt x="19328" y="0"/>
                            </a:lnTo>
                            <a:cubicBezTo>
                              <a:pt x="19328" y="0"/>
                              <a:pt x="5323" y="2010"/>
                              <a:pt x="413" y="8394"/>
                            </a:cubicBezTo>
                            <a:cubicBezTo>
                              <a:pt x="-2272" y="11884"/>
                              <a:pt x="8657" y="13027"/>
                              <a:pt x="18115" y="13027"/>
                            </a:cubicBezTo>
                          </a:path>
                        </a:pathLst>
                      </a:custGeom>
                      <a:noFill/>
                      <a:ln w="38100" cap="flat">
                        <a:solidFill>
                          <a:srgbClr val="FFFFF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grpSp>
          <p:grpSp>
            <p:nvGrpSpPr>
              <p:cNvPr id="634" name="Group"/>
              <p:cNvGrpSpPr/>
              <p:nvPr/>
            </p:nvGrpSpPr>
            <p:grpSpPr>
              <a:xfrm>
                <a:off x="0" y="4724933"/>
                <a:ext cx="1675778" cy="1675778"/>
                <a:chOff x="0" y="0"/>
                <a:chExt cx="1675777" cy="1675777"/>
              </a:xfrm>
            </p:grpSpPr>
            <p:sp>
              <p:nvSpPr>
                <p:cNvPr id="630" name="Circle"/>
                <p:cNvSpPr/>
                <p:nvPr/>
              </p:nvSpPr>
              <p:spPr>
                <a:xfrm>
                  <a:off x="0" y="0"/>
                  <a:ext cx="1675778" cy="1675778"/>
                </a:xfrm>
                <a:prstGeom prst="ellipse">
                  <a:avLst/>
                </a:prstGeom>
                <a:solidFill>
                  <a:schemeClr val="accent4">
                    <a:hueOff val="384618"/>
                    <a:satOff val="3869"/>
                    <a:lumOff val="5802"/>
                  </a:schemeClr>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633" name="Group"/>
                <p:cNvGrpSpPr/>
                <p:nvPr/>
              </p:nvGrpSpPr>
              <p:grpSpPr>
                <a:xfrm>
                  <a:off x="297752" y="354644"/>
                  <a:ext cx="1080273" cy="879677"/>
                  <a:chOff x="0" y="0"/>
                  <a:chExt cx="1080271" cy="879676"/>
                </a:xfrm>
              </p:grpSpPr>
              <p:sp>
                <p:nvSpPr>
                  <p:cNvPr id="631" name="Shape"/>
                  <p:cNvSpPr/>
                  <p:nvPr/>
                </p:nvSpPr>
                <p:spPr>
                  <a:xfrm>
                    <a:off x="520875" y="0"/>
                    <a:ext cx="559397" cy="879677"/>
                  </a:xfrm>
                  <a:custGeom>
                    <a:avLst/>
                    <a:gdLst/>
                    <a:ahLst/>
                    <a:cxnLst>
                      <a:cxn ang="0">
                        <a:pos x="wd2" y="hd2"/>
                      </a:cxn>
                      <a:cxn ang="5400000">
                        <a:pos x="wd2" y="hd2"/>
                      </a:cxn>
                      <a:cxn ang="10800000">
                        <a:pos x="wd2" y="hd2"/>
                      </a:cxn>
                      <a:cxn ang="16200000">
                        <a:pos x="wd2" y="hd2"/>
                      </a:cxn>
                    </a:cxnLst>
                    <a:rect l="0" t="0" r="r" b="b"/>
                    <a:pathLst>
                      <a:path w="21535" h="21600" extrusionOk="0">
                        <a:moveTo>
                          <a:pt x="8270" y="20700"/>
                        </a:moveTo>
                        <a:lnTo>
                          <a:pt x="20116" y="20700"/>
                        </a:lnTo>
                        <a:cubicBezTo>
                          <a:pt x="20078" y="19813"/>
                          <a:pt x="19900" y="18295"/>
                          <a:pt x="19336" y="17528"/>
                        </a:cubicBezTo>
                        <a:cubicBezTo>
                          <a:pt x="18493" y="16379"/>
                          <a:pt x="17116" y="15990"/>
                          <a:pt x="14535" y="15596"/>
                        </a:cubicBezTo>
                        <a:cubicBezTo>
                          <a:pt x="10907" y="15042"/>
                          <a:pt x="9212" y="13905"/>
                          <a:pt x="9497" y="12218"/>
                        </a:cubicBezTo>
                        <a:cubicBezTo>
                          <a:pt x="9519" y="12090"/>
                          <a:pt x="9624" y="11975"/>
                          <a:pt x="9787" y="11900"/>
                        </a:cubicBezTo>
                        <a:cubicBezTo>
                          <a:pt x="12224" y="10784"/>
                          <a:pt x="13994" y="8374"/>
                          <a:pt x="13994" y="6170"/>
                        </a:cubicBezTo>
                        <a:cubicBezTo>
                          <a:pt x="13994" y="2673"/>
                          <a:pt x="11645" y="900"/>
                          <a:pt x="7013" y="900"/>
                        </a:cubicBezTo>
                        <a:cubicBezTo>
                          <a:pt x="4490" y="900"/>
                          <a:pt x="2693" y="1399"/>
                          <a:pt x="1536" y="2423"/>
                        </a:cubicBezTo>
                        <a:cubicBezTo>
                          <a:pt x="2369" y="3403"/>
                          <a:pt x="2791" y="4662"/>
                          <a:pt x="2791" y="6170"/>
                        </a:cubicBezTo>
                        <a:cubicBezTo>
                          <a:pt x="2791" y="7349"/>
                          <a:pt x="2331" y="8624"/>
                          <a:pt x="1492" y="9782"/>
                        </a:cubicBezTo>
                        <a:cubicBezTo>
                          <a:pt x="2240" y="10688"/>
                          <a:pt x="3184" y="11418"/>
                          <a:pt x="4238" y="11900"/>
                        </a:cubicBezTo>
                        <a:cubicBezTo>
                          <a:pt x="4400" y="11975"/>
                          <a:pt x="4506" y="12090"/>
                          <a:pt x="4527" y="12217"/>
                        </a:cubicBezTo>
                        <a:cubicBezTo>
                          <a:pt x="4712" y="13302"/>
                          <a:pt x="4077" y="14161"/>
                          <a:pt x="2637" y="14782"/>
                        </a:cubicBezTo>
                        <a:cubicBezTo>
                          <a:pt x="5290" y="15218"/>
                          <a:pt x="6337" y="15756"/>
                          <a:pt x="7357" y="17146"/>
                        </a:cubicBezTo>
                        <a:cubicBezTo>
                          <a:pt x="8081" y="18132"/>
                          <a:pt x="8238" y="19875"/>
                          <a:pt x="8270" y="20700"/>
                        </a:cubicBezTo>
                        <a:close/>
                        <a:moveTo>
                          <a:pt x="20830" y="21600"/>
                        </a:moveTo>
                        <a:lnTo>
                          <a:pt x="7573" y="21600"/>
                        </a:lnTo>
                        <a:cubicBezTo>
                          <a:pt x="7385" y="21600"/>
                          <a:pt x="7204" y="21552"/>
                          <a:pt x="7072" y="21467"/>
                        </a:cubicBezTo>
                        <a:cubicBezTo>
                          <a:pt x="6939" y="21381"/>
                          <a:pt x="6866" y="21266"/>
                          <a:pt x="6867" y="21146"/>
                        </a:cubicBezTo>
                        <a:cubicBezTo>
                          <a:pt x="6877" y="20452"/>
                          <a:pt x="6756" y="18449"/>
                          <a:pt x="6080" y="17528"/>
                        </a:cubicBezTo>
                        <a:cubicBezTo>
                          <a:pt x="5207" y="16340"/>
                          <a:pt x="4430" y="15979"/>
                          <a:pt x="1921" y="15596"/>
                        </a:cubicBezTo>
                        <a:cubicBezTo>
                          <a:pt x="1402" y="15516"/>
                          <a:pt x="911" y="15423"/>
                          <a:pt x="462" y="15317"/>
                        </a:cubicBezTo>
                        <a:cubicBezTo>
                          <a:pt x="184" y="15252"/>
                          <a:pt x="0" y="15083"/>
                          <a:pt x="0" y="14895"/>
                        </a:cubicBezTo>
                        <a:cubicBezTo>
                          <a:pt x="0" y="14706"/>
                          <a:pt x="185" y="14538"/>
                          <a:pt x="462" y="14473"/>
                        </a:cubicBezTo>
                        <a:cubicBezTo>
                          <a:pt x="2813" y="13922"/>
                          <a:pt x="3187" y="13155"/>
                          <a:pt x="3147" y="12503"/>
                        </a:cubicBezTo>
                        <a:cubicBezTo>
                          <a:pt x="1943" y="11903"/>
                          <a:pt x="885" y="11038"/>
                          <a:pt x="73" y="9987"/>
                        </a:cubicBezTo>
                        <a:cubicBezTo>
                          <a:pt x="-24" y="9862"/>
                          <a:pt x="-24" y="9715"/>
                          <a:pt x="73" y="9589"/>
                        </a:cubicBezTo>
                        <a:cubicBezTo>
                          <a:pt x="916" y="8499"/>
                          <a:pt x="1380" y="7284"/>
                          <a:pt x="1380" y="6170"/>
                        </a:cubicBezTo>
                        <a:cubicBezTo>
                          <a:pt x="1380" y="4698"/>
                          <a:pt x="951" y="3512"/>
                          <a:pt x="106" y="2644"/>
                        </a:cubicBezTo>
                        <a:cubicBezTo>
                          <a:pt x="-35" y="2498"/>
                          <a:pt x="-35" y="2314"/>
                          <a:pt x="106" y="2169"/>
                        </a:cubicBezTo>
                        <a:cubicBezTo>
                          <a:pt x="1508" y="730"/>
                          <a:pt x="3831" y="0"/>
                          <a:pt x="7013" y="0"/>
                        </a:cubicBezTo>
                        <a:cubicBezTo>
                          <a:pt x="12503" y="0"/>
                          <a:pt x="15405" y="2133"/>
                          <a:pt x="15405" y="6170"/>
                        </a:cubicBezTo>
                        <a:cubicBezTo>
                          <a:pt x="15405" y="8603"/>
                          <a:pt x="13555" y="11173"/>
                          <a:pt x="10873" y="12506"/>
                        </a:cubicBezTo>
                        <a:cubicBezTo>
                          <a:pt x="10818" y="13097"/>
                          <a:pt x="11060" y="14139"/>
                          <a:pt x="14863" y="14720"/>
                        </a:cubicBezTo>
                        <a:cubicBezTo>
                          <a:pt x="17763" y="15163"/>
                          <a:pt x="19538" y="15681"/>
                          <a:pt x="20614" y="17146"/>
                        </a:cubicBezTo>
                        <a:cubicBezTo>
                          <a:pt x="21565" y="18441"/>
                          <a:pt x="21537" y="21044"/>
                          <a:pt x="21535" y="21154"/>
                        </a:cubicBezTo>
                        <a:cubicBezTo>
                          <a:pt x="21531" y="21401"/>
                          <a:pt x="21217" y="21600"/>
                          <a:pt x="2083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2" name="Shape"/>
                  <p:cNvSpPr/>
                  <p:nvPr/>
                </p:nvSpPr>
                <p:spPr>
                  <a:xfrm>
                    <a:off x="0" y="0"/>
                    <a:ext cx="735279" cy="879677"/>
                  </a:xfrm>
                  <a:custGeom>
                    <a:avLst/>
                    <a:gdLst/>
                    <a:ahLst/>
                    <a:cxnLst>
                      <a:cxn ang="0">
                        <a:pos x="wd2" y="hd2"/>
                      </a:cxn>
                      <a:cxn ang="5400000">
                        <a:pos x="wd2" y="hd2"/>
                      </a:cxn>
                      <a:cxn ang="10800000">
                        <a:pos x="wd2" y="hd2"/>
                      </a:cxn>
                      <a:cxn ang="16200000">
                        <a:pos x="wd2" y="hd2"/>
                      </a:cxn>
                    </a:cxnLst>
                    <a:rect l="0" t="0" r="r" b="b"/>
                    <a:pathLst>
                      <a:path w="21554" h="21600" extrusionOk="0">
                        <a:moveTo>
                          <a:pt x="1081" y="20700"/>
                        </a:moveTo>
                        <a:lnTo>
                          <a:pt x="20474" y="20700"/>
                        </a:lnTo>
                        <a:cubicBezTo>
                          <a:pt x="20445" y="19813"/>
                          <a:pt x="20309" y="18295"/>
                          <a:pt x="19880" y="17528"/>
                        </a:cubicBezTo>
                        <a:cubicBezTo>
                          <a:pt x="19216" y="16340"/>
                          <a:pt x="18624" y="15979"/>
                          <a:pt x="16714" y="15596"/>
                        </a:cubicBezTo>
                        <a:cubicBezTo>
                          <a:pt x="13951" y="15042"/>
                          <a:pt x="12660" y="13905"/>
                          <a:pt x="12877" y="12218"/>
                        </a:cubicBezTo>
                        <a:lnTo>
                          <a:pt x="12903" y="12018"/>
                        </a:lnTo>
                        <a:lnTo>
                          <a:pt x="13098" y="11900"/>
                        </a:lnTo>
                        <a:cubicBezTo>
                          <a:pt x="14954" y="10784"/>
                          <a:pt x="16301" y="8374"/>
                          <a:pt x="16301" y="6170"/>
                        </a:cubicBezTo>
                        <a:cubicBezTo>
                          <a:pt x="16301" y="2673"/>
                          <a:pt x="14513" y="900"/>
                          <a:pt x="10986" y="900"/>
                        </a:cubicBezTo>
                        <a:cubicBezTo>
                          <a:pt x="7458" y="900"/>
                          <a:pt x="5669" y="2673"/>
                          <a:pt x="5669" y="6170"/>
                        </a:cubicBezTo>
                        <a:cubicBezTo>
                          <a:pt x="5669" y="8374"/>
                          <a:pt x="7016" y="10784"/>
                          <a:pt x="8872" y="11900"/>
                        </a:cubicBezTo>
                        <a:lnTo>
                          <a:pt x="9067" y="12017"/>
                        </a:lnTo>
                        <a:lnTo>
                          <a:pt x="9093" y="12217"/>
                        </a:lnTo>
                        <a:cubicBezTo>
                          <a:pt x="9312" y="13905"/>
                          <a:pt x="8021" y="15041"/>
                          <a:pt x="5257" y="15596"/>
                        </a:cubicBezTo>
                        <a:cubicBezTo>
                          <a:pt x="3308" y="15986"/>
                          <a:pt x="2328" y="16358"/>
                          <a:pt x="1674" y="17528"/>
                        </a:cubicBezTo>
                        <a:cubicBezTo>
                          <a:pt x="1245" y="18296"/>
                          <a:pt x="1109" y="19814"/>
                          <a:pt x="1081" y="20700"/>
                        </a:cubicBezTo>
                        <a:close/>
                        <a:moveTo>
                          <a:pt x="21549" y="21600"/>
                        </a:moveTo>
                        <a:lnTo>
                          <a:pt x="6" y="21600"/>
                        </a:lnTo>
                        <a:lnTo>
                          <a:pt x="0" y="21154"/>
                        </a:lnTo>
                        <a:cubicBezTo>
                          <a:pt x="-1" y="21044"/>
                          <a:pt x="-23" y="18441"/>
                          <a:pt x="701" y="17146"/>
                        </a:cubicBezTo>
                        <a:cubicBezTo>
                          <a:pt x="1528" y="15667"/>
                          <a:pt x="2853" y="15152"/>
                          <a:pt x="5007" y="14720"/>
                        </a:cubicBezTo>
                        <a:cubicBezTo>
                          <a:pt x="7666" y="14187"/>
                          <a:pt x="8078" y="13282"/>
                          <a:pt x="8042" y="12503"/>
                        </a:cubicBezTo>
                        <a:cubicBezTo>
                          <a:pt x="6032" y="11183"/>
                          <a:pt x="4595" y="8562"/>
                          <a:pt x="4595" y="6170"/>
                        </a:cubicBezTo>
                        <a:cubicBezTo>
                          <a:pt x="4595" y="2133"/>
                          <a:pt x="6805" y="0"/>
                          <a:pt x="10986" y="0"/>
                        </a:cubicBezTo>
                        <a:cubicBezTo>
                          <a:pt x="15166" y="0"/>
                          <a:pt x="17376" y="2133"/>
                          <a:pt x="17376" y="6170"/>
                        </a:cubicBezTo>
                        <a:cubicBezTo>
                          <a:pt x="17376" y="8603"/>
                          <a:pt x="15967" y="11173"/>
                          <a:pt x="13925" y="12506"/>
                        </a:cubicBezTo>
                        <a:cubicBezTo>
                          <a:pt x="13883" y="13097"/>
                          <a:pt x="14068" y="14139"/>
                          <a:pt x="16964" y="14720"/>
                        </a:cubicBezTo>
                        <a:cubicBezTo>
                          <a:pt x="19203" y="15169"/>
                          <a:pt x="20039" y="15691"/>
                          <a:pt x="20853" y="17146"/>
                        </a:cubicBezTo>
                        <a:cubicBezTo>
                          <a:pt x="21577" y="18441"/>
                          <a:pt x="21555" y="21044"/>
                          <a:pt x="21554" y="21154"/>
                        </a:cubicBezTo>
                        <a:cubicBezTo>
                          <a:pt x="21554" y="21154"/>
                          <a:pt x="21549" y="21600"/>
                          <a:pt x="21549" y="21600"/>
                        </a:cubicBezTo>
                        <a:close/>
                      </a:path>
                    </a:pathLst>
                  </a:custGeom>
                  <a:solidFill>
                    <a:srgbClr val="605F60"/>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Example: JORGE"/>
          <p:cNvSpPr txBox="1">
            <a:spLocks noGrp="1"/>
          </p:cNvSpPr>
          <p:nvPr>
            <p:ph type="title"/>
          </p:nvPr>
        </p:nvSpPr>
        <p:spPr>
          <a:xfrm>
            <a:off x="762584" y="225248"/>
            <a:ext cx="18544047" cy="1532072"/>
          </a:xfrm>
          <a:prstGeom prst="rect">
            <a:avLst/>
          </a:prstGeom>
        </p:spPr>
        <p:txBody>
          <a:bodyPr/>
          <a:lstStyle/>
          <a:p>
            <a:r>
              <a:rPr dirty="0">
                <a:ea typeface="Arial Narrow" charset="0"/>
                <a:cs typeface="Arial Narrow" charset="0"/>
              </a:rPr>
              <a:t>Example: JORGE</a:t>
            </a:r>
          </a:p>
        </p:txBody>
      </p:sp>
      <p:sp>
        <p:nvSpPr>
          <p:cNvPr id="642" name="14 year old Jorge and his family is referred for wraparound services. Jorge has a diagnosis of Autism Spectrum Disorder and functions more like a 7 year old (e.g., prefers much younger activities, plays with younger kids).  He has been recently reunified with his parents after being in foster care for a year. While the parents successfully completed all the CPS requirements to get Jorge back, they are still concerned about not really understanding what Jorge needs and how to parent him. They are worried that he may be removed again if he doesn’t improve while under their care."/>
          <p:cNvSpPr txBox="1">
            <a:spLocks noGrp="1"/>
          </p:cNvSpPr>
          <p:nvPr>
            <p:ph type="body" idx="1"/>
          </p:nvPr>
        </p:nvSpPr>
        <p:spPr>
          <a:xfrm>
            <a:off x="982116" y="1757320"/>
            <a:ext cx="14181464" cy="11447692"/>
          </a:xfrm>
          <a:prstGeom prst="rect">
            <a:avLst/>
          </a:prstGeom>
        </p:spPr>
        <p:txBody>
          <a:bodyPr>
            <a:normAutofit/>
          </a:bodyPr>
          <a:lstStyle>
            <a:lvl1pPr marL="429768" marR="429768" indent="0" defTabSz="429768">
              <a:lnSpc>
                <a:spcPct val="107916"/>
              </a:lnSpc>
              <a:spcBef>
                <a:spcPts val="1000"/>
              </a:spcBef>
              <a:buSzTx/>
              <a:buNone/>
              <a:defRPr sz="4512">
                <a:latin typeface="Helvetica"/>
                <a:ea typeface="Helvetica"/>
                <a:cs typeface="Helvetica"/>
                <a:sym typeface="Helvetica"/>
              </a:defRPr>
            </a:lvl1pPr>
          </a:lstStyle>
          <a:p>
            <a:pPr marL="429260" marR="429260">
              <a:lnSpc>
                <a:spcPct val="100000"/>
              </a:lnSpc>
              <a:spcAft>
                <a:spcPts val="1200"/>
              </a:spcAft>
            </a:pPr>
            <a:r>
              <a:rPr lang="en-US" sz="4400" dirty="0">
                <a:latin typeface="Arial"/>
                <a:ea typeface="Helvetica Neue" charset="0"/>
                <a:cs typeface="Arial"/>
              </a:rPr>
              <a:t>14-year-old </a:t>
            </a:r>
            <a:r>
              <a:rPr sz="4400" dirty="0">
                <a:latin typeface="Arial"/>
                <a:ea typeface="Helvetica Neue" charset="0"/>
                <a:cs typeface="Arial"/>
              </a:rPr>
              <a:t>Jorge and his family is referred for wraparound services. Jorge has a diagnosis of Autism Spectrum Disorder and functions more like a </a:t>
            </a:r>
            <a:r>
              <a:rPr lang="en-US" sz="4400" dirty="0">
                <a:latin typeface="Arial"/>
                <a:ea typeface="Helvetica Neue" charset="0"/>
                <a:cs typeface="Arial"/>
              </a:rPr>
              <a:t>7-year-</a:t>
            </a:r>
            <a:r>
              <a:rPr sz="4400" dirty="0">
                <a:latin typeface="Arial"/>
                <a:ea typeface="Helvetica Neue" charset="0"/>
                <a:cs typeface="Arial"/>
              </a:rPr>
              <a:t> old (e.g., prefers much younger activities, plays with younger kids).</a:t>
            </a:r>
            <a:r>
              <a:rPr lang="en-US" sz="4400" dirty="0">
                <a:latin typeface="Arial"/>
                <a:ea typeface="Helvetica Neue" charset="0"/>
                <a:cs typeface="Arial"/>
              </a:rPr>
              <a:t>  </a:t>
            </a:r>
            <a:endParaRPr lang="en-US" sz="4400" dirty="0">
              <a:latin typeface="Arial" panose="020B0604020202020204" pitchFamily="34" charset="0"/>
              <a:ea typeface="Helvetica Neue" charset="0"/>
              <a:cs typeface="Arial" panose="020B0604020202020204" pitchFamily="34" charset="0"/>
            </a:endParaRPr>
          </a:p>
          <a:p>
            <a:pPr marL="429260" marR="429260">
              <a:lnSpc>
                <a:spcPct val="100000"/>
              </a:lnSpc>
            </a:pPr>
            <a:r>
              <a:rPr lang="en-US" sz="4400" dirty="0">
                <a:latin typeface="Arial"/>
                <a:ea typeface="Helvetica Neue" charset="0"/>
                <a:cs typeface="Arial"/>
              </a:rPr>
              <a:t>Jorge</a:t>
            </a:r>
            <a:r>
              <a:rPr sz="4400" dirty="0">
                <a:latin typeface="Arial"/>
                <a:ea typeface="Helvetica Neue" charset="0"/>
                <a:cs typeface="Arial"/>
              </a:rPr>
              <a:t> has been recently reunified with his parents after being in foster care for a year. While the parents successfully completed all the CPS requirements to get Jorge back, they are still concerned about not really understanding what Jorge needs and how to parent him. They are worried that he may be removed again if he doesn’t improve while under their care.</a:t>
            </a:r>
            <a:r>
              <a:rPr lang="en-US" sz="4400" dirty="0">
                <a:latin typeface="Arial"/>
                <a:ea typeface="Helvetica Neue" charset="0"/>
                <a:cs typeface="Arial"/>
              </a:rPr>
              <a:t>  </a:t>
            </a:r>
          </a:p>
          <a:p>
            <a:pPr marL="429260" marR="429260">
              <a:lnSpc>
                <a:spcPct val="100000"/>
              </a:lnSpc>
            </a:pPr>
            <a:endParaRPr lang="en-US" sz="4400" dirty="0">
              <a:latin typeface="Arial"/>
              <a:ea typeface="Helvetica Neue" charset="0"/>
              <a:cs typeface="Arial"/>
            </a:endParaRPr>
          </a:p>
          <a:p>
            <a:pPr marL="429260" marR="429260">
              <a:lnSpc>
                <a:spcPct val="100000"/>
              </a:lnSpc>
            </a:pPr>
            <a:r>
              <a:rPr lang="en-US" sz="4400" dirty="0">
                <a:latin typeface="Arial" panose="020B0604020202020204" pitchFamily="34" charset="0"/>
                <a:ea typeface="Helvetica Neue" charset="0"/>
                <a:cs typeface="Arial" panose="020B0604020202020204" pitchFamily="34" charset="0"/>
              </a:rPr>
              <a:t>How would you rate Jorge – as a 14-year-old, or as a 7-year-old? </a:t>
            </a:r>
            <a:endParaRPr sz="4400" dirty="0">
              <a:latin typeface="Arial" panose="020B0604020202020204" pitchFamily="34" charset="0"/>
              <a:ea typeface="Helvetica Neue" charset="0"/>
              <a:cs typeface="Arial" panose="020B0604020202020204" pitchFamily="34" charset="0"/>
            </a:endParaRPr>
          </a:p>
        </p:txBody>
      </p:sp>
      <p:pic>
        <p:nvPicPr>
          <p:cNvPr id="5" name="Picture Placeholder 4">
            <a:extLst>
              <a:ext uri="{FF2B5EF4-FFF2-40B4-BE49-F238E27FC236}">
                <a16:creationId xmlns:a16="http://schemas.microsoft.com/office/drawing/2014/main" id="{3D4782A9-AA02-894A-99DC-6CC7063967FC}"/>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1637" r="21637"/>
          <a:stretch>
            <a:fillRect/>
          </a:stretch>
        </p:blipFill>
        <p:spPr>
          <a:xfrm>
            <a:off x="15276733" y="2523356"/>
            <a:ext cx="8059797" cy="9978207"/>
          </a:xfr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1FE4D-5232-D34F-ABAD-B52FBB5AC86C}"/>
              </a:ext>
            </a:extLst>
          </p:cNvPr>
          <p:cNvSpPr>
            <a:spLocks noGrp="1"/>
          </p:cNvSpPr>
          <p:nvPr>
            <p:ph type="title"/>
          </p:nvPr>
        </p:nvSpPr>
        <p:spPr/>
        <p:txBody>
          <a:bodyPr/>
          <a:lstStyle/>
          <a:p>
            <a:r>
              <a:rPr lang="en-US" dirty="0"/>
              <a:t>Tcom and the cans</a:t>
            </a:r>
          </a:p>
        </p:txBody>
      </p:sp>
      <p:sp>
        <p:nvSpPr>
          <p:cNvPr id="5" name="Text Placeholder 4">
            <a:extLst>
              <a:ext uri="{FF2B5EF4-FFF2-40B4-BE49-F238E27FC236}">
                <a16:creationId xmlns:a16="http://schemas.microsoft.com/office/drawing/2014/main" id="{BB295014-8FC3-2643-B6FF-96FC47003E2F}"/>
              </a:ext>
            </a:extLst>
          </p:cNvPr>
          <p:cNvSpPr>
            <a:spLocks noGrp="1"/>
          </p:cNvSpPr>
          <p:nvPr>
            <p:ph type="body" idx="1"/>
          </p:nvPr>
        </p:nvSpPr>
        <p:spPr/>
        <p:txBody>
          <a:bodyPr/>
          <a:lstStyle/>
          <a:p>
            <a:r>
              <a:rPr lang="en-US" dirty="0">
                <a:solidFill>
                  <a:schemeClr val="tx1">
                    <a:lumMod val="65000"/>
                    <a:lumOff val="35000"/>
                  </a:schemeClr>
                </a:solidFill>
              </a:rPr>
              <a:t>The Role of Outcomes Management</a:t>
            </a:r>
          </a:p>
        </p:txBody>
      </p:sp>
    </p:spTree>
    <p:extLst>
      <p:ext uri="{BB962C8B-B14F-4D97-AF65-F5344CB8AC3E}">
        <p14:creationId xmlns:p14="http://schemas.microsoft.com/office/powerpoint/2010/main" val="473927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HOLDING THE CULTURAL CONTEXT"/>
          <p:cNvSpPr txBox="1">
            <a:spLocks noGrp="1"/>
          </p:cNvSpPr>
          <p:nvPr>
            <p:ph type="title"/>
          </p:nvPr>
        </p:nvSpPr>
        <p:spPr>
          <a:xfrm>
            <a:off x="652607" y="74921"/>
            <a:ext cx="12232749" cy="2555308"/>
          </a:xfrm>
          <a:prstGeom prst="rect">
            <a:avLst/>
          </a:prstGeom>
        </p:spPr>
        <p:txBody>
          <a:bodyPr>
            <a:normAutofit fontScale="90000"/>
          </a:bodyPr>
          <a:lstStyle/>
          <a:p>
            <a:r>
              <a:rPr lang="en-US" dirty="0">
                <a:ea typeface="Arial Narrow" charset="0"/>
                <a:cs typeface="Arial Narrow" charset="0"/>
              </a:rPr>
              <a:t>Holding the Cultural Context</a:t>
            </a:r>
            <a:endParaRPr dirty="0">
              <a:ea typeface="Arial Narrow" charset="0"/>
              <a:cs typeface="Arial Narrow" charset="0"/>
            </a:endParaRPr>
          </a:p>
        </p:txBody>
      </p:sp>
      <p:sp>
        <p:nvSpPr>
          <p:cNvPr id="648" name="Responsive and Respectful Care…"/>
          <p:cNvSpPr txBox="1">
            <a:spLocks noGrp="1"/>
          </p:cNvSpPr>
          <p:nvPr>
            <p:ph type="body" sz="half" idx="1"/>
          </p:nvPr>
        </p:nvSpPr>
        <p:spPr>
          <a:xfrm>
            <a:off x="268941" y="2178425"/>
            <a:ext cx="13339483" cy="9332257"/>
          </a:xfrm>
          <a:prstGeom prst="rect">
            <a:avLst/>
          </a:prstGeom>
        </p:spPr>
        <p:txBody>
          <a:bodyPr>
            <a:noAutofit/>
          </a:bodyPr>
          <a:lstStyle/>
          <a:p>
            <a:pPr marL="0" indent="0" defTabSz="722947">
              <a:spcBef>
                <a:spcPts val="3900"/>
              </a:spcBef>
              <a:buSzTx/>
              <a:buNone/>
              <a:defRPr sz="4048" b="1" cap="all">
                <a:solidFill>
                  <a:schemeClr val="accent1"/>
                </a:solidFill>
                <a:latin typeface="Avenir Next Condensed"/>
                <a:ea typeface="Avenir Next Condensed"/>
                <a:cs typeface="Avenir Next Condensed"/>
                <a:sym typeface="Avenir Next Condensed"/>
              </a:defRPr>
            </a:pPr>
            <a:r>
              <a:rPr sz="4400" dirty="0">
                <a:solidFill>
                  <a:schemeClr val="accent5">
                    <a:lumMod val="75000"/>
                  </a:schemeClr>
                </a:solidFill>
                <a:latin typeface="Arial" panose="020B0604020202020204" pitchFamily="34" charset="0"/>
                <a:ea typeface="Helvetica Neue" charset="0"/>
                <a:cs typeface="Arial" panose="020B0604020202020204" pitchFamily="34" charset="0"/>
              </a:rPr>
              <a:t>Responsive and Respectful Care</a:t>
            </a:r>
            <a:endParaRPr lang="en-US" sz="4400" dirty="0">
              <a:solidFill>
                <a:schemeClr val="accent5">
                  <a:lumMod val="75000"/>
                </a:schemeClr>
              </a:solidFill>
              <a:latin typeface="Arial" panose="020B0604020202020204" pitchFamily="34" charset="0"/>
              <a:ea typeface="Helvetica Neue" charset="0"/>
              <a:cs typeface="Arial" panose="020B0604020202020204" pitchFamily="34" charset="0"/>
            </a:endParaRPr>
          </a:p>
          <a:p>
            <a:pPr marL="0" indent="0" defTabSz="722947">
              <a:spcBef>
                <a:spcPts val="3900"/>
              </a:spcBef>
              <a:buSzTx/>
              <a:buNone/>
              <a:defRPr sz="3343">
                <a:latin typeface="Avenir Next Condensed"/>
                <a:ea typeface="Avenir Next Condensed"/>
                <a:cs typeface="Avenir Next Condensed"/>
                <a:sym typeface="Avenir Next Condensed"/>
              </a:defRPr>
            </a:pPr>
            <a:r>
              <a:rPr sz="4400" b="1" dirty="0">
                <a:latin typeface="Arial" panose="020B0604020202020204" pitchFamily="34" charset="0"/>
                <a:ea typeface="Helvetica Neue" charset="0"/>
                <a:cs typeface="Arial" panose="020B0604020202020204" pitchFamily="34" charset="0"/>
              </a:rPr>
              <a:t>Cultural Humility</a:t>
            </a:r>
            <a:endParaRPr lang="en-US" sz="4400" dirty="0">
              <a:latin typeface="Arial" panose="020B0604020202020204" pitchFamily="34" charset="0"/>
              <a:ea typeface="Helvetica Neue" charset="0"/>
              <a:cs typeface="Arial" panose="020B0604020202020204" pitchFamily="34" charset="0"/>
            </a:endParaRPr>
          </a:p>
          <a:p>
            <a:pPr marL="0" indent="0" defTabSz="722947">
              <a:spcBef>
                <a:spcPts val="0"/>
              </a:spcBef>
              <a:buSzTx/>
              <a:buNone/>
              <a:defRPr sz="3343">
                <a:latin typeface="Helvetica Neue"/>
                <a:ea typeface="Helvetica Neue"/>
                <a:cs typeface="Helvetica Neue"/>
                <a:sym typeface="Helvetica Neue"/>
              </a:defRPr>
            </a:pPr>
            <a:r>
              <a:rPr lang="en-US" sz="3343" dirty="0">
                <a:sym typeface="Helvetica Neue"/>
              </a:rPr>
              <a:t>A cultural humility perspective challenges us to learn from the people with whom we interact, reserve judgment, and bridge the cultural divide between our perspectives, in order to facilitate well-being and promote improved quality of life. </a:t>
            </a:r>
          </a:p>
          <a:p>
            <a:pPr marL="0" indent="0" defTabSz="722947">
              <a:spcBef>
                <a:spcPts val="0"/>
              </a:spcBef>
              <a:buSzTx/>
              <a:buNone/>
              <a:defRPr sz="3343">
                <a:latin typeface="Helvetica Neue"/>
                <a:ea typeface="Helvetica Neue"/>
                <a:cs typeface="Helvetica Neue"/>
                <a:sym typeface="Helvetica Neue"/>
              </a:defRPr>
            </a:pPr>
            <a:endParaRPr sz="3200" dirty="0">
              <a:latin typeface="Arial" panose="020B0604020202020204" pitchFamily="34" charset="0"/>
              <a:ea typeface="Helvetica Neue" charset="0"/>
              <a:cs typeface="Arial" panose="020B0604020202020204" pitchFamily="34" charset="0"/>
            </a:endParaRPr>
          </a:p>
          <a:p>
            <a:pPr marL="0" indent="0" defTabSz="722947">
              <a:spcBef>
                <a:spcPts val="3900"/>
              </a:spcBef>
              <a:buSzTx/>
              <a:buNone/>
              <a:defRPr sz="3343" b="1">
                <a:latin typeface="Avenir Next Condensed"/>
                <a:ea typeface="Avenir Next Condensed"/>
                <a:cs typeface="Avenir Next Condensed"/>
                <a:sym typeface="Avenir Next Condensed"/>
              </a:defRPr>
            </a:pPr>
            <a:r>
              <a:rPr sz="4400" dirty="0">
                <a:latin typeface="Arial" panose="020B0604020202020204" pitchFamily="34" charset="0"/>
                <a:ea typeface="Helvetica Neue" charset="0"/>
                <a:cs typeface="Arial" panose="020B0604020202020204" pitchFamily="34" charset="0"/>
              </a:rPr>
              <a:t>Cultural Responsiveness </a:t>
            </a:r>
          </a:p>
          <a:p>
            <a:pPr marL="0" indent="0" defTabSz="722947">
              <a:spcBef>
                <a:spcPts val="0"/>
              </a:spcBef>
              <a:buSzTx/>
              <a:buNone/>
              <a:defRPr sz="3343">
                <a:latin typeface="Helvetica Neue"/>
                <a:ea typeface="Helvetica Neue"/>
                <a:cs typeface="Helvetica Neue"/>
                <a:sym typeface="Helvetica Neue"/>
              </a:defRPr>
            </a:pPr>
            <a:r>
              <a:rPr sz="3200" dirty="0">
                <a:latin typeface="Arial" panose="020B0604020202020204" pitchFamily="34" charset="0"/>
                <a:ea typeface="Helvetica Neue" charset="0"/>
                <a:cs typeface="Arial" panose="020B0604020202020204" pitchFamily="34" charset="0"/>
              </a:rPr>
              <a:t>The ability to learn from and relate respectfully to people from your own and other cultures.</a:t>
            </a:r>
          </a:p>
        </p:txBody>
      </p:sp>
      <p:pic>
        <p:nvPicPr>
          <p:cNvPr id="5" name="Picture Placeholder 4">
            <a:extLst>
              <a:ext uri="{FF2B5EF4-FFF2-40B4-BE49-F238E27FC236}">
                <a16:creationId xmlns:a16="http://schemas.microsoft.com/office/drawing/2014/main" id="{F6FE50AA-843D-4A40-9826-42C8BDDC7DA9}"/>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13377" r="13377"/>
          <a:stretch>
            <a:fillRect/>
          </a:stretch>
        </p:blipFill>
        <p:spPr>
          <a:xfrm>
            <a:off x="13955719" y="858806"/>
            <a:ext cx="8632138" cy="12099317"/>
          </a:xfr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48A7907-1EFE-7B44-B5AC-2368A1C3E7D8}"/>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3187" r="23187"/>
          <a:stretch>
            <a:fillRect/>
          </a:stretch>
        </p:blipFill>
        <p:spPr/>
      </p:pic>
      <p:sp>
        <p:nvSpPr>
          <p:cNvPr id="4" name="Title 3">
            <a:extLst>
              <a:ext uri="{FF2B5EF4-FFF2-40B4-BE49-F238E27FC236}">
                <a16:creationId xmlns:a16="http://schemas.microsoft.com/office/drawing/2014/main" id="{4CE73D0D-6D66-044A-956F-398916727D89}"/>
              </a:ext>
            </a:extLst>
          </p:cNvPr>
          <p:cNvSpPr>
            <a:spLocks noGrp="1"/>
          </p:cNvSpPr>
          <p:nvPr>
            <p:ph type="title"/>
          </p:nvPr>
        </p:nvSpPr>
        <p:spPr>
          <a:xfrm>
            <a:off x="634221" y="223284"/>
            <a:ext cx="13096611" cy="1532072"/>
          </a:xfrm>
        </p:spPr>
        <p:txBody>
          <a:bodyPr/>
          <a:lstStyle/>
          <a:p>
            <a:r>
              <a:rPr lang="en-US" dirty="0"/>
              <a:t>Example: Ken</a:t>
            </a:r>
          </a:p>
        </p:txBody>
      </p:sp>
      <p:sp>
        <p:nvSpPr>
          <p:cNvPr id="5" name="Text Placeholder 4">
            <a:extLst>
              <a:ext uri="{FF2B5EF4-FFF2-40B4-BE49-F238E27FC236}">
                <a16:creationId xmlns:a16="http://schemas.microsoft.com/office/drawing/2014/main" id="{E6C89CD3-3A4F-D641-8AE7-228EEDFCFF7F}"/>
              </a:ext>
            </a:extLst>
          </p:cNvPr>
          <p:cNvSpPr>
            <a:spLocks noGrp="1"/>
          </p:cNvSpPr>
          <p:nvPr>
            <p:ph type="body" sz="half" idx="1"/>
          </p:nvPr>
        </p:nvSpPr>
        <p:spPr>
          <a:xfrm>
            <a:off x="349624" y="1970509"/>
            <a:ext cx="14576611" cy="11297090"/>
          </a:xfrm>
        </p:spPr>
        <p:txBody>
          <a:bodyPr>
            <a:normAutofit fontScale="92500" lnSpcReduction="10000"/>
          </a:bodyPr>
          <a:lstStyle/>
          <a:p>
            <a:pPr marL="0" indent="0">
              <a:lnSpc>
                <a:spcPct val="110000"/>
              </a:lnSpc>
              <a:buNone/>
            </a:pPr>
            <a:endParaRPr lang="en-US" sz="4000" dirty="0">
              <a:latin typeface="Arial" panose="020B0604020202020204" pitchFamily="34" charset="0"/>
              <a:ea typeface="Helvetica Neue" charset="0"/>
              <a:cs typeface="Arial" panose="020B0604020202020204" pitchFamily="34" charset="0"/>
            </a:endParaRPr>
          </a:p>
          <a:p>
            <a:pPr marL="0" indent="0">
              <a:lnSpc>
                <a:spcPct val="110000"/>
              </a:lnSpc>
              <a:buNone/>
            </a:pPr>
            <a:r>
              <a:rPr lang="en-US" sz="4000" dirty="0">
                <a:latin typeface="Arial" panose="020B0604020202020204" pitchFamily="34" charset="0"/>
                <a:ea typeface="Helvetica Neue" charset="0"/>
                <a:cs typeface="Arial" panose="020B0604020202020204" pitchFamily="34" charset="0"/>
              </a:rPr>
              <a:t>Ken is a 9-year-old boy whose family immigrated from Korea two years ago. He is struggling with a mood disorder (depressed mood, low energy, he does not find pleasure in any activities he used to enjoy, he no longer spends time with his friends).  Ken was referred by the school counselor and the family has brought along a cousin who the family has asked to act as a translator for the intake session.  Before the meeting, the translator informs you that the family is uncomfortable with receiving services and believes that their son’s problems are not related to mental health, but that he is not trying hard enough to do well in school and make friends.  He asks that you do not ask any mental health questions or use any mental health terminology during the intake. Additionally, he passes on a request from the family that you write a letter to the school letting them know that their son does not have any mental health problems/diagnosis.</a:t>
            </a:r>
          </a:p>
          <a:p>
            <a:pPr marL="0" indent="0">
              <a:lnSpc>
                <a:spcPct val="110000"/>
              </a:lnSpc>
              <a:buNone/>
            </a:pPr>
            <a:r>
              <a:rPr lang="en-US" sz="4000" dirty="0">
                <a:latin typeface="Arial" panose="020B0604020202020204" pitchFamily="34" charset="0"/>
                <a:ea typeface="Helvetica Neue" charset="0"/>
                <a:cs typeface="Arial" panose="020B0604020202020204" pitchFamily="34" charset="0"/>
              </a:rPr>
              <a:t>How do we use our understanding of culture in this vignette think about Ken and his family?</a:t>
            </a:r>
          </a:p>
          <a:p>
            <a:pPr marL="0" indent="0">
              <a:lnSpc>
                <a:spcPct val="110000"/>
              </a:lnSpc>
              <a:buNone/>
            </a:pPr>
            <a:r>
              <a:rPr lang="en-US" sz="4000" dirty="0">
                <a:latin typeface="Arial" panose="020B0604020202020204" pitchFamily="34" charset="0"/>
                <a:ea typeface="Helvetica Neue" charset="0"/>
                <a:cs typeface="Arial" panose="020B0604020202020204" pitchFamily="34" charset="0"/>
              </a:rPr>
              <a:t>How would you rate CG Knowledge?</a:t>
            </a:r>
          </a:p>
          <a:p>
            <a:pPr marL="0" indent="0">
              <a:lnSpc>
                <a:spcPct val="110000"/>
              </a:lnSpc>
              <a:buNone/>
            </a:pPr>
            <a:endParaRPr lang="en-US" sz="4000" dirty="0">
              <a:latin typeface="Arial" panose="020B0604020202020204" pitchFamily="34" charset="0"/>
              <a:ea typeface="Helvetica Neue" charset="0"/>
              <a:cs typeface="Arial" panose="020B0604020202020204" pitchFamily="34" charset="0"/>
            </a:endParaRPr>
          </a:p>
        </p:txBody>
      </p:sp>
    </p:spTree>
    <p:extLst>
      <p:ext uri="{BB962C8B-B14F-4D97-AF65-F5344CB8AC3E}">
        <p14:creationId xmlns:p14="http://schemas.microsoft.com/office/powerpoint/2010/main" val="13651685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2424204"/>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#5. The ratings are agnostic as to etiology; it’s about the </a:t>
            </a:r>
            <a:r>
              <a:rPr lang="en-US" u="sng" kern="1200" dirty="0">
                <a:solidFill>
                  <a:srgbClr val="FFFFFF"/>
                </a:solidFill>
                <a:latin typeface="+mj-lt"/>
                <a:ea typeface="+mj-ea"/>
                <a:cs typeface="+mj-cs"/>
              </a:rPr>
              <a:t>What</a:t>
            </a:r>
            <a:r>
              <a:rPr lang="en-US" kern="1200" dirty="0">
                <a:solidFill>
                  <a:srgbClr val="FFFFFF"/>
                </a:solidFill>
                <a:latin typeface="+mj-lt"/>
                <a:ea typeface="+mj-ea"/>
                <a:cs typeface="+mj-cs"/>
              </a:rPr>
              <a:t>, not the </a:t>
            </a:r>
            <a:r>
              <a:rPr lang="en-US" u="sng" kern="1200" dirty="0">
                <a:solidFill>
                  <a:srgbClr val="FFFFFF"/>
                </a:solidFill>
                <a:latin typeface="+mj-lt"/>
                <a:ea typeface="+mj-ea"/>
                <a:cs typeface="+mj-cs"/>
              </a:rPr>
              <a:t>Why</a:t>
            </a:r>
            <a:r>
              <a:rPr lang="en-US" kern="1200" dirty="0">
                <a:solidFill>
                  <a:srgbClr val="FFFFFF"/>
                </a:solidFill>
                <a:latin typeface="+mj-lt"/>
                <a:ea typeface="+mj-ea"/>
                <a:cs typeface="+mj-cs"/>
              </a:rPr>
              <a:t>.</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341999" y="4639604"/>
            <a:ext cx="19707948" cy="8090230"/>
          </a:xfrm>
        </p:spPr>
        <p:txBody>
          <a:bodyPr vert="horz" lIns="91440" tIns="45720" rIns="91440" bIns="45720" rtlCol="0" anchor="ctr">
            <a:normAutofit lnSpcReduction="10000"/>
          </a:bodyPr>
          <a:lstStyle/>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marL="388761" indent="0" defTabSz="914400">
              <a:lnSpc>
                <a:spcPct val="90000"/>
              </a:lnSpc>
              <a:buNone/>
            </a:pPr>
            <a:endParaRPr lang="en-US" sz="2300" kern="1200" dirty="0">
              <a:solidFill>
                <a:schemeClr val="tx1"/>
              </a:solidFill>
              <a:latin typeface="+mn-lt"/>
              <a:ea typeface="+mn-ea"/>
              <a:cs typeface="+mn-cs"/>
            </a:endParaRPr>
          </a:p>
        </p:txBody>
      </p:sp>
      <p:sp>
        <p:nvSpPr>
          <p:cNvPr id="13" name="TextBox 12">
            <a:extLst>
              <a:ext uri="{FF2B5EF4-FFF2-40B4-BE49-F238E27FC236}">
                <a16:creationId xmlns:a16="http://schemas.microsoft.com/office/drawing/2014/main" id="{15F75398-0496-4E17-98FE-BE6DF0A88B9B}"/>
              </a:ext>
            </a:extLst>
          </p:cNvPr>
          <p:cNvSpPr txBox="1"/>
          <p:nvPr/>
        </p:nvSpPr>
        <p:spPr>
          <a:xfrm>
            <a:off x="2730802" y="5625774"/>
            <a:ext cx="20833778" cy="54784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indent="-685800" algn="l">
              <a:buFont typeface="Arial" panose="020B0604020202020204" pitchFamily="34" charset="0"/>
              <a:buChar char="•"/>
            </a:pPr>
            <a:r>
              <a:rPr lang="en-US" dirty="0"/>
              <a:t>When rating items, it is important that we focus on the behavior – the What.  The reason for the behavior is not the focus during assessment, and it sometimes gets in the way of being able to identify needs.  </a:t>
            </a:r>
          </a:p>
          <a:p>
            <a:pPr marL="685800" indent="-685800" algn="l">
              <a:buFont typeface="Arial" panose="020B0604020202020204" pitchFamily="34" charset="0"/>
              <a:buChar char="•"/>
            </a:pPr>
            <a:endParaRPr lang="en-US" dirty="0"/>
          </a:p>
          <a:p>
            <a:pPr algn="l"/>
            <a:endParaRPr lang="en-US" dirty="0"/>
          </a:p>
          <a:p>
            <a:pPr marL="685800" indent="-685800" algn="l">
              <a:buFont typeface="Arial" panose="020B0604020202020204" pitchFamily="34" charset="0"/>
              <a:buChar char="•"/>
            </a:pPr>
            <a:r>
              <a:rPr lang="en-US" dirty="0"/>
              <a:t>The Why or the reason for the behavior will be brought in during the planning process.</a:t>
            </a:r>
          </a:p>
        </p:txBody>
      </p:sp>
    </p:spTree>
    <p:extLst>
      <p:ext uri="{BB962C8B-B14F-4D97-AF65-F5344CB8AC3E}">
        <p14:creationId xmlns:p14="http://schemas.microsoft.com/office/powerpoint/2010/main" val="399685437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E8554B0-A1CA-6645-BC10-22AF0ED13661}"/>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6149" r="26149"/>
          <a:stretch>
            <a:fillRect/>
          </a:stretch>
        </p:blipFill>
        <p:spPr/>
      </p:pic>
      <p:sp>
        <p:nvSpPr>
          <p:cNvPr id="4" name="Title 3">
            <a:extLst>
              <a:ext uri="{FF2B5EF4-FFF2-40B4-BE49-F238E27FC236}">
                <a16:creationId xmlns:a16="http://schemas.microsoft.com/office/drawing/2014/main" id="{07294DCC-D68E-134B-8302-49A5A953B802}"/>
              </a:ext>
            </a:extLst>
          </p:cNvPr>
          <p:cNvSpPr>
            <a:spLocks noGrp="1"/>
          </p:cNvSpPr>
          <p:nvPr>
            <p:ph type="title"/>
          </p:nvPr>
        </p:nvSpPr>
        <p:spPr>
          <a:xfrm>
            <a:off x="805495" y="438437"/>
            <a:ext cx="13096611" cy="1532072"/>
          </a:xfrm>
        </p:spPr>
        <p:txBody>
          <a:bodyPr/>
          <a:lstStyle/>
          <a:p>
            <a:r>
              <a:rPr lang="en-US" dirty="0"/>
              <a:t>Example:  Tom</a:t>
            </a:r>
          </a:p>
        </p:txBody>
      </p:sp>
      <p:sp>
        <p:nvSpPr>
          <p:cNvPr id="5" name="Text Placeholder 4">
            <a:extLst>
              <a:ext uri="{FF2B5EF4-FFF2-40B4-BE49-F238E27FC236}">
                <a16:creationId xmlns:a16="http://schemas.microsoft.com/office/drawing/2014/main" id="{0BFA8B87-CA66-0B4E-A3CD-DB3AB73273C1}"/>
              </a:ext>
            </a:extLst>
          </p:cNvPr>
          <p:cNvSpPr>
            <a:spLocks noGrp="1"/>
          </p:cNvSpPr>
          <p:nvPr>
            <p:ph type="body" sz="half" idx="1"/>
          </p:nvPr>
        </p:nvSpPr>
        <p:spPr>
          <a:xfrm>
            <a:off x="564776" y="1970509"/>
            <a:ext cx="14495930" cy="10531055"/>
          </a:xfrm>
        </p:spPr>
        <p:txBody>
          <a:bodyPr>
            <a:normAutofit/>
          </a:bodyPr>
          <a:lstStyle/>
          <a:p>
            <a:pPr marL="0" indent="0">
              <a:buNone/>
            </a:pPr>
            <a:r>
              <a:rPr lang="en-US" sz="4400" dirty="0">
                <a:latin typeface="Calibri" panose="020F0502020204030204" pitchFamily="34" charset="0"/>
                <a:cs typeface="Calibri" panose="020F0502020204030204" pitchFamily="34" charset="0"/>
              </a:rPr>
              <a:t>Tom, an 11-year-old, has some school behaviors that are significantly interfering with his functioning.  He was rated as a ‘0’ on School Behavior because:</a:t>
            </a:r>
          </a:p>
          <a:p>
            <a:pPr marL="0" indent="0">
              <a:buNone/>
            </a:pPr>
            <a:endParaRPr lang="en-US" sz="1200" dirty="0">
              <a:latin typeface="Calibri" panose="020F0502020204030204" pitchFamily="34" charset="0"/>
              <a:cs typeface="Calibri" panose="020F0502020204030204" pitchFamily="34" charset="0"/>
            </a:endParaRPr>
          </a:p>
          <a:p>
            <a:pPr>
              <a:spcBef>
                <a:spcPts val="600"/>
              </a:spcBef>
              <a:buClr>
                <a:schemeClr val="tx1"/>
              </a:buClr>
            </a:pPr>
            <a:r>
              <a:rPr lang="en-US" sz="4400" dirty="0">
                <a:latin typeface="Calibri" panose="020F0502020204030204" pitchFamily="34" charset="0"/>
                <a:cs typeface="Calibri" panose="020F0502020204030204" pitchFamily="34" charset="0"/>
              </a:rPr>
              <a:t>he has ADHD and cannot sit still</a:t>
            </a:r>
          </a:p>
          <a:p>
            <a:pPr>
              <a:spcBef>
                <a:spcPts val="600"/>
              </a:spcBef>
              <a:buClr>
                <a:schemeClr val="tx1"/>
              </a:buClr>
            </a:pPr>
            <a:r>
              <a:rPr lang="en-US" sz="4400" dirty="0">
                <a:latin typeface="Calibri" panose="020F0502020204030204" pitchFamily="34" charset="0"/>
                <a:cs typeface="Calibri" panose="020F0502020204030204" pitchFamily="34" charset="0"/>
              </a:rPr>
              <a:t>he does not want to be in school and is intentionally trying to get kicked out</a:t>
            </a:r>
          </a:p>
          <a:p>
            <a:pPr>
              <a:spcBef>
                <a:spcPts val="600"/>
              </a:spcBef>
              <a:buClr>
                <a:schemeClr val="tx1"/>
              </a:buClr>
            </a:pPr>
            <a:r>
              <a:rPr lang="en-US" sz="4400" dirty="0">
                <a:latin typeface="Calibri" panose="020F0502020204030204" pitchFamily="34" charset="0"/>
                <a:cs typeface="Calibri" panose="020F0502020204030204" pitchFamily="34" charset="0"/>
              </a:rPr>
              <a:t>he is being bullied and the teacher is responding to the child’s response to the bullying</a:t>
            </a:r>
          </a:p>
          <a:p>
            <a:pPr>
              <a:spcBef>
                <a:spcPts val="600"/>
              </a:spcBef>
              <a:buClr>
                <a:schemeClr val="tx1"/>
              </a:buClr>
            </a:pPr>
            <a:r>
              <a:rPr lang="en-US" sz="4400" dirty="0">
                <a:latin typeface="Calibri" panose="020F0502020204030204" pitchFamily="34" charset="0"/>
                <a:cs typeface="Calibri" panose="020F0502020204030204" pitchFamily="34" charset="0"/>
              </a:rPr>
              <a:t>because he reminds the teacher of someone she did not like last year and she is purposefully triggering the child’s behavior.</a:t>
            </a:r>
          </a:p>
          <a:p>
            <a:pPr>
              <a:spcBef>
                <a:spcPts val="600"/>
              </a:spcBef>
              <a:buClr>
                <a:schemeClr val="tx1"/>
              </a:buClr>
            </a:pPr>
            <a:endParaRPr lang="en-US" sz="4400" dirty="0">
              <a:latin typeface="Calibri" panose="020F0502020204030204" pitchFamily="34" charset="0"/>
              <a:cs typeface="Calibri" panose="020F0502020204030204" pitchFamily="34" charset="0"/>
            </a:endParaRPr>
          </a:p>
          <a:p>
            <a:pPr marL="0" indent="0">
              <a:spcBef>
                <a:spcPts val="600"/>
              </a:spcBef>
              <a:buClr>
                <a:schemeClr val="tx1"/>
              </a:buClr>
              <a:buNone/>
            </a:pPr>
            <a:r>
              <a:rPr lang="en-US" sz="5400" dirty="0">
                <a:latin typeface="Calibri" panose="020F0502020204030204" pitchFamily="34" charset="0"/>
                <a:cs typeface="Calibri" panose="020F0502020204030204" pitchFamily="34" charset="0"/>
              </a:rPr>
              <a:t>Is this an accurate rating?</a:t>
            </a:r>
          </a:p>
        </p:txBody>
      </p:sp>
    </p:spTree>
    <p:extLst>
      <p:ext uri="{BB962C8B-B14F-4D97-AF65-F5344CB8AC3E}">
        <p14:creationId xmlns:p14="http://schemas.microsoft.com/office/powerpoint/2010/main" val="229670847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2044700"/>
            <a:ext cx="1419224"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420" y="1675488"/>
            <a:ext cx="80645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9320" y="1281788"/>
            <a:ext cx="336550"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6406" y="1271432"/>
            <a:ext cx="657224"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110" y="1271430"/>
            <a:ext cx="21815726"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Light"/>
              <a:sym typeface="Helvetica Light"/>
            </a:endParaRPr>
          </a:p>
        </p:txBody>
      </p:sp>
      <p:sp>
        <p:nvSpPr>
          <p:cNvPr id="2" name="Title 1">
            <a:extLst>
              <a:ext uri="{FF2B5EF4-FFF2-40B4-BE49-F238E27FC236}">
                <a16:creationId xmlns:a16="http://schemas.microsoft.com/office/drawing/2014/main" id="{AE87E199-09BF-46D1-B084-ACCBA1947C41}"/>
              </a:ext>
            </a:extLst>
          </p:cNvPr>
          <p:cNvSpPr>
            <a:spLocks noGrp="1"/>
          </p:cNvSpPr>
          <p:nvPr>
            <p:ph type="title"/>
          </p:nvPr>
        </p:nvSpPr>
        <p:spPr>
          <a:xfrm>
            <a:off x="1917012" y="1600784"/>
            <a:ext cx="20529394" cy="2424204"/>
          </a:xfrm>
        </p:spPr>
        <p:txBody>
          <a:bodyPr vert="horz" lIns="91440" tIns="45720" rIns="91440" bIns="45720" rtlCol="0" anchor="ctr">
            <a:normAutofit/>
          </a:bodyPr>
          <a:lstStyle/>
          <a:p>
            <a:pPr defTabSz="914400">
              <a:lnSpc>
                <a:spcPct val="90000"/>
              </a:lnSpc>
              <a:spcBef>
                <a:spcPct val="0"/>
              </a:spcBef>
            </a:pPr>
            <a:r>
              <a:rPr lang="en-US" kern="1200" dirty="0">
                <a:solidFill>
                  <a:srgbClr val="FFFFFF"/>
                </a:solidFill>
                <a:latin typeface="+mj-lt"/>
                <a:ea typeface="+mj-ea"/>
                <a:cs typeface="+mj-cs"/>
              </a:rPr>
              <a:t>#6. Use a 30-day window in considering what is relevant to children, youth and their families.</a:t>
            </a:r>
          </a:p>
        </p:txBody>
      </p:sp>
      <p:sp>
        <p:nvSpPr>
          <p:cNvPr id="3" name="Text Placeholder 2">
            <a:extLst>
              <a:ext uri="{FF2B5EF4-FFF2-40B4-BE49-F238E27FC236}">
                <a16:creationId xmlns:a16="http://schemas.microsoft.com/office/drawing/2014/main" id="{21B81614-6C79-4A7C-B362-8848884A92F6}"/>
              </a:ext>
            </a:extLst>
          </p:cNvPr>
          <p:cNvSpPr>
            <a:spLocks noGrp="1"/>
          </p:cNvSpPr>
          <p:nvPr>
            <p:ph type="body" idx="1"/>
          </p:nvPr>
        </p:nvSpPr>
        <p:spPr>
          <a:xfrm>
            <a:off x="2488551" y="5003873"/>
            <a:ext cx="19707948" cy="8090230"/>
          </a:xfrm>
        </p:spPr>
        <p:txBody>
          <a:bodyPr vert="horz" lIns="91440" tIns="45720" rIns="91440" bIns="45720" rtlCol="0" anchor="ctr">
            <a:normAutofit lnSpcReduction="10000"/>
          </a:bodyPr>
          <a:lstStyle/>
          <a:p>
            <a:pPr marL="617361" marR="0" lvl="0" indent="-228600" algn="l" defTabSz="914400" rtl="0" eaLnBrk="1" fontAlgn="auto" latinLnBrk="0" hangingPunct="1">
              <a:lnSpc>
                <a:spcPct val="90000"/>
              </a:lnSpc>
              <a:spcBef>
                <a:spcPts val="5900"/>
              </a:spcBef>
              <a:spcAft>
                <a:spcPts val="0"/>
              </a:spcAft>
              <a:buClrTx/>
              <a:buSzPct val="75000"/>
              <a:buFont typeface="Arial" panose="020B0604020202020204" pitchFamily="34" charset="0"/>
              <a:buChar char="•"/>
              <a:tabLst/>
              <a:defRPr/>
            </a:pPr>
            <a:endParaRPr kumimoji="0" lang="en-US" sz="6600" b="0" i="0" u="none" strike="noStrike" kern="1200" cap="none" spc="0" normalizeH="0" baseline="0" noProof="0" dirty="0">
              <a:ln>
                <a:noFill/>
              </a:ln>
              <a:solidFill>
                <a:srgbClr val="000000"/>
              </a:solidFill>
              <a:effectLst/>
              <a:uLnTx/>
              <a:uFillTx/>
              <a:latin typeface="Helvetica Light"/>
              <a:ea typeface="+mn-ea"/>
              <a:cs typeface="+mn-cs"/>
              <a:sym typeface="Helvetica Light"/>
            </a:endParaRPr>
          </a:p>
          <a:p>
            <a:pPr marL="388761" indent="0" defTabSz="914400">
              <a:lnSpc>
                <a:spcPct val="90000"/>
              </a:lnSpc>
              <a:buNone/>
            </a:pPr>
            <a:endParaRPr lang="en-US" sz="2300" kern="1200" dirty="0">
              <a:solidFill>
                <a:schemeClr val="tx1"/>
              </a:solidFill>
              <a:latin typeface="+mn-lt"/>
              <a:ea typeface="+mn-ea"/>
              <a:cs typeface="+mn-cs"/>
            </a:endParaRPr>
          </a:p>
        </p:txBody>
      </p:sp>
      <p:sp>
        <p:nvSpPr>
          <p:cNvPr id="15" name="TextBox 14">
            <a:extLst>
              <a:ext uri="{FF2B5EF4-FFF2-40B4-BE49-F238E27FC236}">
                <a16:creationId xmlns:a16="http://schemas.microsoft.com/office/drawing/2014/main" id="{D1B17066-1BAC-4ACA-A960-6BE199FBA7C3}"/>
              </a:ext>
            </a:extLst>
          </p:cNvPr>
          <p:cNvSpPr txBox="1"/>
          <p:nvPr/>
        </p:nvSpPr>
        <p:spPr>
          <a:xfrm>
            <a:off x="3058064" y="5272951"/>
            <a:ext cx="18837385" cy="2400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indent="-685800" algn="l">
              <a:buFont typeface="Arial" panose="020B0604020202020204" pitchFamily="34" charset="0"/>
              <a:buChar char="•"/>
            </a:pPr>
            <a:r>
              <a:rPr lang="en-US" dirty="0"/>
              <a:t>When the behavior happened, or its occurrence, is not the focus, but rather the current relevance of the behavior for the young person and/or the family.</a:t>
            </a:r>
          </a:p>
        </p:txBody>
      </p:sp>
    </p:spTree>
    <p:extLst>
      <p:ext uri="{BB962C8B-B14F-4D97-AF65-F5344CB8AC3E}">
        <p14:creationId xmlns:p14="http://schemas.microsoft.com/office/powerpoint/2010/main" val="14563157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92B1D33-C893-A540-8B8C-5EC178A26A2C}"/>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18257" t="-88" r="34041" b="88"/>
          <a:stretch/>
        </p:blipFill>
        <p:spPr>
          <a:xfrm>
            <a:off x="15276733" y="1204474"/>
            <a:ext cx="8059797" cy="11297090"/>
          </a:xfrm>
        </p:spPr>
      </p:pic>
      <p:sp>
        <p:nvSpPr>
          <p:cNvPr id="4" name="Title 3">
            <a:extLst>
              <a:ext uri="{FF2B5EF4-FFF2-40B4-BE49-F238E27FC236}">
                <a16:creationId xmlns:a16="http://schemas.microsoft.com/office/drawing/2014/main" id="{0867A1F3-CACE-D04E-8956-E2216E38B064}"/>
              </a:ext>
            </a:extLst>
          </p:cNvPr>
          <p:cNvSpPr>
            <a:spLocks noGrp="1"/>
          </p:cNvSpPr>
          <p:nvPr>
            <p:ph type="title"/>
          </p:nvPr>
        </p:nvSpPr>
        <p:spPr/>
        <p:txBody>
          <a:bodyPr/>
          <a:lstStyle/>
          <a:p>
            <a:r>
              <a:rPr lang="en-US" dirty="0"/>
              <a:t>Example: Jenny</a:t>
            </a:r>
          </a:p>
        </p:txBody>
      </p:sp>
      <p:sp>
        <p:nvSpPr>
          <p:cNvPr id="5" name="Text Placeholder 4">
            <a:extLst>
              <a:ext uri="{FF2B5EF4-FFF2-40B4-BE49-F238E27FC236}">
                <a16:creationId xmlns:a16="http://schemas.microsoft.com/office/drawing/2014/main" id="{CBF97599-489F-4C40-9BDA-99A5190E6463}"/>
              </a:ext>
            </a:extLst>
          </p:cNvPr>
          <p:cNvSpPr>
            <a:spLocks noGrp="1"/>
          </p:cNvSpPr>
          <p:nvPr>
            <p:ph type="body" sz="half" idx="1"/>
          </p:nvPr>
        </p:nvSpPr>
        <p:spPr/>
        <p:txBody>
          <a:bodyPr>
            <a:normAutofit/>
          </a:bodyPr>
          <a:lstStyle/>
          <a:p>
            <a:pPr marL="0" indent="0">
              <a:buNone/>
            </a:pPr>
            <a:r>
              <a:rPr lang="en-US" sz="4800" dirty="0"/>
              <a:t>Jenny is a 17-year-old youth and is in foster care.  Jenny has a history of extensive methamphetamine abuse that contributed to some illegal activities.  She has been clean and sober for two years.  </a:t>
            </a:r>
          </a:p>
          <a:p>
            <a:pPr marL="0" indent="0">
              <a:buNone/>
            </a:pPr>
            <a:endParaRPr lang="en-US" sz="4800" dirty="0"/>
          </a:p>
          <a:p>
            <a:pPr marL="0" indent="0">
              <a:buNone/>
            </a:pPr>
            <a:r>
              <a:rPr lang="en-US" sz="4800" dirty="0"/>
              <a:t>How would you rate Substance Use for Jenny currently?</a:t>
            </a:r>
          </a:p>
        </p:txBody>
      </p:sp>
    </p:spTree>
    <p:extLst>
      <p:ext uri="{BB962C8B-B14F-4D97-AF65-F5344CB8AC3E}">
        <p14:creationId xmlns:p14="http://schemas.microsoft.com/office/powerpoint/2010/main" val="319939309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215B8A-AC02-A449-9167-4AACA1466F2B}"/>
              </a:ext>
            </a:extLst>
          </p:cNvPr>
          <p:cNvSpPr>
            <a:spLocks noGrp="1"/>
          </p:cNvSpPr>
          <p:nvPr>
            <p:ph type="title"/>
          </p:nvPr>
        </p:nvSpPr>
        <p:spPr/>
        <p:txBody>
          <a:bodyPr/>
          <a:lstStyle/>
          <a:p>
            <a:r>
              <a:rPr lang="en-US" dirty="0"/>
              <a:t>Nevada CANS 2.0</a:t>
            </a:r>
          </a:p>
        </p:txBody>
      </p:sp>
      <p:sp>
        <p:nvSpPr>
          <p:cNvPr id="4" name="Text Placeholder 3">
            <a:extLst>
              <a:ext uri="{FF2B5EF4-FFF2-40B4-BE49-F238E27FC236}">
                <a16:creationId xmlns:a16="http://schemas.microsoft.com/office/drawing/2014/main" id="{4BDE7038-AA93-D844-B54A-277772F404AD}"/>
              </a:ext>
            </a:extLst>
          </p:cNvPr>
          <p:cNvSpPr>
            <a:spLocks noGrp="1"/>
          </p:cNvSpPr>
          <p:nvPr>
            <p:ph type="body" idx="1"/>
          </p:nvPr>
        </p:nvSpPr>
        <p:spPr/>
        <p:txBody>
          <a:bodyPr>
            <a:normAutofit/>
          </a:bodyPr>
          <a:lstStyle/>
          <a:p>
            <a:r>
              <a:rPr lang="en-US" sz="5400" dirty="0">
                <a:solidFill>
                  <a:schemeClr val="tx1">
                    <a:lumMod val="65000"/>
                    <a:lumOff val="35000"/>
                  </a:schemeClr>
                </a:solidFill>
                <a:ea typeface="Calibri" charset="0"/>
                <a:cs typeface="Calibri" charset="0"/>
              </a:rPr>
              <a:t>Describing the Domains and Items</a:t>
            </a:r>
          </a:p>
          <a:p>
            <a:r>
              <a:rPr lang="en-US" sz="6000" dirty="0">
                <a:solidFill>
                  <a:schemeClr val="tx1">
                    <a:lumMod val="65000"/>
                    <a:lumOff val="35000"/>
                  </a:schemeClr>
                </a:solidFill>
              </a:rPr>
              <a:t> </a:t>
            </a:r>
          </a:p>
        </p:txBody>
      </p:sp>
    </p:spTree>
    <p:extLst>
      <p:ext uri="{BB962C8B-B14F-4D97-AF65-F5344CB8AC3E}">
        <p14:creationId xmlns:p14="http://schemas.microsoft.com/office/powerpoint/2010/main" val="2401378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33B9D-2D2E-F242-8782-D4819DECA6E7}"/>
              </a:ext>
            </a:extLst>
          </p:cNvPr>
          <p:cNvPicPr>
            <a:picLocks noChangeAspect="1"/>
          </p:cNvPicPr>
          <p:nvPr/>
        </p:nvPicPr>
        <p:blipFill>
          <a:blip r:embed="rId3"/>
          <a:stretch>
            <a:fillRect/>
          </a:stretch>
        </p:blipFill>
        <p:spPr>
          <a:xfrm>
            <a:off x="3392129" y="376605"/>
            <a:ext cx="18229006" cy="13609569"/>
          </a:xfrm>
          <a:prstGeom prst="rect">
            <a:avLst/>
          </a:prstGeom>
        </p:spPr>
      </p:pic>
    </p:spTree>
    <p:extLst>
      <p:ext uri="{BB962C8B-B14F-4D97-AF65-F5344CB8AC3E}">
        <p14:creationId xmlns:p14="http://schemas.microsoft.com/office/powerpoint/2010/main" val="407240245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DB140-D266-3A45-B488-6737009372CF}"/>
              </a:ext>
            </a:extLst>
          </p:cNvPr>
          <p:cNvPicPr>
            <a:picLocks noChangeAspect="1"/>
          </p:cNvPicPr>
          <p:nvPr/>
        </p:nvPicPr>
        <p:blipFill>
          <a:blip r:embed="rId3"/>
          <a:stretch>
            <a:fillRect/>
          </a:stretch>
        </p:blipFill>
        <p:spPr>
          <a:xfrm>
            <a:off x="2861187" y="68654"/>
            <a:ext cx="19054916" cy="13864860"/>
          </a:xfrm>
          <a:prstGeom prst="rect">
            <a:avLst/>
          </a:prstGeom>
        </p:spPr>
      </p:pic>
    </p:spTree>
    <p:extLst>
      <p:ext uri="{BB962C8B-B14F-4D97-AF65-F5344CB8AC3E}">
        <p14:creationId xmlns:p14="http://schemas.microsoft.com/office/powerpoint/2010/main" val="392023084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664504" y="498137"/>
            <a:ext cx="12080778" cy="3748049"/>
          </a:xfrm>
          <a:prstGeom prst="rect">
            <a:avLst/>
          </a:prstGeom>
        </p:spPr>
        <p:txBody>
          <a:bodyPr lIns="71437" tIns="71437" rIns="71437" bIns="71437" anchor="b">
            <a:noAutofit/>
          </a:bodyPr>
          <a:lstStyle/>
          <a:p>
            <a:r>
              <a:rPr lang="en-US" sz="7200">
                <a:latin typeface="Arial"/>
                <a:ea typeface="Arial Narrow" charset="0"/>
                <a:cs typeface="Arial"/>
              </a:rPr>
              <a:t>Potentially Traumatic/Adverse </a:t>
            </a:r>
            <a:br>
              <a:rPr lang="en-US" sz="7200" dirty="0">
                <a:latin typeface="Arial"/>
                <a:ea typeface="Arial Narrow" charset="0"/>
                <a:cs typeface="Arial"/>
              </a:rPr>
            </a:br>
            <a:r>
              <a:rPr lang="en-US" sz="7200">
                <a:latin typeface="Arial"/>
                <a:ea typeface="Arial Narrow" charset="0"/>
                <a:cs typeface="Arial"/>
              </a:rPr>
              <a:t>Childhood Experiences</a:t>
            </a:r>
            <a:endParaRPr lang="en-US" sz="7200">
              <a:latin typeface="Arial"/>
              <a:ea typeface="Arial Narrow" charset="0"/>
              <a:cs typeface="Arial Narrow" charset="0"/>
            </a:endParaRPr>
          </a:p>
        </p:txBody>
      </p:sp>
      <p:sp>
        <p:nvSpPr>
          <p:cNvPr id="4" name="Text Placeholder 3">
            <a:extLst>
              <a:ext uri="{FF2B5EF4-FFF2-40B4-BE49-F238E27FC236}">
                <a16:creationId xmlns:a16="http://schemas.microsoft.com/office/drawing/2014/main" id="{FBEC1B13-AF4D-934D-9049-E596E65C4768}"/>
              </a:ext>
            </a:extLst>
          </p:cNvPr>
          <p:cNvSpPr>
            <a:spLocks noGrp="1"/>
          </p:cNvSpPr>
          <p:nvPr>
            <p:ph type="body" sz="quarter" idx="1"/>
          </p:nvPr>
        </p:nvSpPr>
        <p:spPr>
          <a:xfrm>
            <a:off x="1197448" y="4608280"/>
            <a:ext cx="10974215" cy="8015833"/>
          </a:xfrm>
        </p:spPr>
        <p:txBody>
          <a:bodyPr>
            <a:normAutofit lnSpcReduction="10000"/>
          </a:bodyPr>
          <a:lstStyle/>
          <a:p>
            <a:pPr marL="571500" indent="-571500">
              <a:buFont typeface="Arial" panose="020B0604020202020204" pitchFamily="34" charset="0"/>
              <a:buChar char="•"/>
            </a:pPr>
            <a:r>
              <a:rPr lang="en-US">
                <a:latin typeface="Arial"/>
                <a:cs typeface="Arial"/>
              </a:rPr>
              <a:t>Items are </a:t>
            </a:r>
            <a:r>
              <a:rPr lang="en-US" b="1" u="sng" dirty="0">
                <a:latin typeface="Arial"/>
                <a:cs typeface="Arial"/>
              </a:rPr>
              <a:t>static</a:t>
            </a:r>
            <a:r>
              <a:rPr lang="en-US" dirty="0">
                <a:latin typeface="Arial"/>
                <a:cs typeface="Arial"/>
              </a:rPr>
              <a:t> indicators and identify whether or not</a:t>
            </a:r>
            <a:r>
              <a:rPr lang="en-US">
                <a:latin typeface="Arial"/>
                <a:cs typeface="Arial"/>
              </a:rPr>
              <a:t> a youth experienced the particular trauma/adverse life event.</a:t>
            </a:r>
            <a:endParaRPr lang="en-US" dirty="0">
              <a:cs typeface="Arial"/>
            </a:endParaRP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a:latin typeface="Arial"/>
                <a:cs typeface="Arial"/>
              </a:rPr>
              <a:t>These items ensure communication about critical experiences that may impact the youth’s behavior and support trauma-informed practices</a:t>
            </a:r>
            <a:endParaRPr lang="en-US" dirty="0">
              <a:latin typeface="Arial"/>
              <a:cs typeface="Arial"/>
            </a:endParaRPr>
          </a:p>
          <a:p>
            <a:pPr marL="571500" indent="-571500">
              <a:buFont typeface="Arial" panose="020B0604020202020204" pitchFamily="34" charset="0"/>
              <a:buChar char="•"/>
            </a:pPr>
            <a:endParaRPr lang="en-US"/>
          </a:p>
          <a:p>
            <a:pPr marL="571500" indent="-571500">
              <a:buFont typeface="Arial" panose="020B0604020202020204" pitchFamily="34" charset="0"/>
              <a:buChar char="•"/>
            </a:pPr>
            <a:r>
              <a:rPr lang="en-US"/>
              <a:t>Overall question to consider:</a:t>
            </a:r>
            <a:r>
              <a:rPr lang="en-US">
                <a:solidFill>
                  <a:srgbClr val="FF0000"/>
                </a:solidFill>
              </a:rPr>
              <a:t> Has the youth experienced adverse life events that may impact his/her behavior?</a:t>
            </a:r>
            <a:endParaRPr lang="en-US"/>
          </a:p>
          <a:p>
            <a:pPr marL="571500" indent="-57150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F55B5BC9-9812-2F49-ADC6-D16CBBCBFFBE}"/>
              </a:ext>
            </a:extLst>
          </p:cNvPr>
          <p:cNvPicPr>
            <a:picLocks noChangeAspect="1"/>
          </p:cNvPicPr>
          <p:nvPr/>
        </p:nvPicPr>
        <p:blipFill>
          <a:blip r:embed="rId3"/>
          <a:stretch>
            <a:fillRect/>
          </a:stretch>
        </p:blipFill>
        <p:spPr>
          <a:xfrm>
            <a:off x="12745282" y="1647481"/>
            <a:ext cx="10974215" cy="9940413"/>
          </a:xfrm>
          <a:prstGeom prst="rect">
            <a:avLst/>
          </a:prstGeom>
        </p:spPr>
      </p:pic>
    </p:spTree>
    <p:extLst>
      <p:ext uri="{BB962C8B-B14F-4D97-AF65-F5344CB8AC3E}">
        <p14:creationId xmlns:p14="http://schemas.microsoft.com/office/powerpoint/2010/main" val="350013887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Group"/>
          <p:cNvGrpSpPr/>
          <p:nvPr/>
        </p:nvGrpSpPr>
        <p:grpSpPr>
          <a:xfrm>
            <a:off x="296091" y="3340996"/>
            <a:ext cx="12423262" cy="10219366"/>
            <a:chOff x="0" y="0"/>
            <a:chExt cx="12423261" cy="10219364"/>
          </a:xfrm>
        </p:grpSpPr>
        <p:sp>
          <p:nvSpPr>
            <p:cNvPr id="322" name="Shape"/>
            <p:cNvSpPr/>
            <p:nvPr/>
          </p:nvSpPr>
          <p:spPr>
            <a:xfrm>
              <a:off x="32709" y="0"/>
              <a:ext cx="12390553" cy="9666265"/>
            </a:xfrm>
            <a:custGeom>
              <a:avLst/>
              <a:gdLst/>
              <a:ahLst/>
              <a:cxnLst>
                <a:cxn ang="0">
                  <a:pos x="wd2" y="hd2"/>
                </a:cxn>
                <a:cxn ang="5400000">
                  <a:pos x="wd2" y="hd2"/>
                </a:cxn>
                <a:cxn ang="10800000">
                  <a:pos x="wd2" y="hd2"/>
                </a:cxn>
                <a:cxn ang="16200000">
                  <a:pos x="wd2" y="hd2"/>
                </a:cxn>
              </a:cxnLst>
              <a:rect l="0" t="0" r="r" b="b"/>
              <a:pathLst>
                <a:path w="21302" h="21401" extrusionOk="0">
                  <a:moveTo>
                    <a:pt x="250" y="13883"/>
                  </a:moveTo>
                  <a:cubicBezTo>
                    <a:pt x="1813" y="11394"/>
                    <a:pt x="5538" y="11448"/>
                    <a:pt x="7415" y="11246"/>
                  </a:cubicBezTo>
                  <a:cubicBezTo>
                    <a:pt x="8005" y="11182"/>
                    <a:pt x="8461" y="10871"/>
                    <a:pt x="8735" y="10365"/>
                  </a:cubicBezTo>
                  <a:cubicBezTo>
                    <a:pt x="8991" y="9893"/>
                    <a:pt x="9028" y="9300"/>
                    <a:pt x="9051" y="8726"/>
                  </a:cubicBezTo>
                  <a:cubicBezTo>
                    <a:pt x="9170" y="5819"/>
                    <a:pt x="9170" y="2907"/>
                    <a:pt x="9051" y="0"/>
                  </a:cubicBezTo>
                  <a:lnTo>
                    <a:pt x="9834" y="0"/>
                  </a:lnTo>
                  <a:lnTo>
                    <a:pt x="10283" y="0"/>
                  </a:lnTo>
                  <a:lnTo>
                    <a:pt x="10706" y="0"/>
                  </a:lnTo>
                  <a:lnTo>
                    <a:pt x="11113" y="0"/>
                  </a:lnTo>
                  <a:lnTo>
                    <a:pt x="11113" y="8835"/>
                  </a:lnTo>
                  <a:cubicBezTo>
                    <a:pt x="11152" y="9942"/>
                    <a:pt x="11588" y="11303"/>
                    <a:pt x="12775" y="11664"/>
                  </a:cubicBezTo>
                  <a:cubicBezTo>
                    <a:pt x="13847" y="11991"/>
                    <a:pt x="15621" y="12188"/>
                    <a:pt x="17295" y="12630"/>
                  </a:cubicBezTo>
                  <a:cubicBezTo>
                    <a:pt x="18107" y="12845"/>
                    <a:pt x="18884" y="13118"/>
                    <a:pt x="19548" y="13527"/>
                  </a:cubicBezTo>
                  <a:cubicBezTo>
                    <a:pt x="19902" y="13745"/>
                    <a:pt x="20216" y="13992"/>
                    <a:pt x="20500" y="14265"/>
                  </a:cubicBezTo>
                  <a:cubicBezTo>
                    <a:pt x="20635" y="14395"/>
                    <a:pt x="20756" y="14536"/>
                    <a:pt x="20879" y="14668"/>
                  </a:cubicBezTo>
                  <a:cubicBezTo>
                    <a:pt x="20941" y="14734"/>
                    <a:pt x="21000" y="14800"/>
                    <a:pt x="21058" y="14865"/>
                  </a:cubicBezTo>
                  <a:cubicBezTo>
                    <a:pt x="21111" y="14924"/>
                    <a:pt x="21161" y="14986"/>
                    <a:pt x="21195" y="15062"/>
                  </a:cubicBezTo>
                  <a:cubicBezTo>
                    <a:pt x="21306" y="15305"/>
                    <a:pt x="21418" y="15494"/>
                    <a:pt x="21043" y="15156"/>
                  </a:cubicBezTo>
                  <a:cubicBezTo>
                    <a:pt x="20303" y="14487"/>
                    <a:pt x="18807" y="13388"/>
                    <a:pt x="16761" y="13012"/>
                  </a:cubicBezTo>
                  <a:cubicBezTo>
                    <a:pt x="16859" y="13349"/>
                    <a:pt x="17120" y="13929"/>
                    <a:pt x="17805" y="14771"/>
                  </a:cubicBezTo>
                  <a:cubicBezTo>
                    <a:pt x="18019" y="15035"/>
                    <a:pt x="18189" y="15261"/>
                    <a:pt x="18322" y="15447"/>
                  </a:cubicBezTo>
                  <a:cubicBezTo>
                    <a:pt x="18586" y="15818"/>
                    <a:pt x="18528" y="15891"/>
                    <a:pt x="18211" y="15586"/>
                  </a:cubicBezTo>
                  <a:cubicBezTo>
                    <a:pt x="18058" y="15439"/>
                    <a:pt x="17862" y="15248"/>
                    <a:pt x="17614" y="14998"/>
                  </a:cubicBezTo>
                  <a:cubicBezTo>
                    <a:pt x="16816" y="14192"/>
                    <a:pt x="16528" y="13574"/>
                    <a:pt x="16329" y="13232"/>
                  </a:cubicBezTo>
                  <a:cubicBezTo>
                    <a:pt x="16248" y="13093"/>
                    <a:pt x="16093" y="12915"/>
                    <a:pt x="15905" y="12868"/>
                  </a:cubicBezTo>
                  <a:cubicBezTo>
                    <a:pt x="15514" y="12768"/>
                    <a:pt x="15205" y="12735"/>
                    <a:pt x="14766" y="12690"/>
                  </a:cubicBezTo>
                  <a:cubicBezTo>
                    <a:pt x="14432" y="12656"/>
                    <a:pt x="13636" y="12482"/>
                    <a:pt x="13689" y="12816"/>
                  </a:cubicBezTo>
                  <a:cubicBezTo>
                    <a:pt x="13795" y="13488"/>
                    <a:pt x="14157" y="13923"/>
                    <a:pt x="14168" y="15355"/>
                  </a:cubicBezTo>
                  <a:cubicBezTo>
                    <a:pt x="14171" y="15828"/>
                    <a:pt x="14393" y="16721"/>
                    <a:pt x="14657" y="17019"/>
                  </a:cubicBezTo>
                  <a:cubicBezTo>
                    <a:pt x="14969" y="17372"/>
                    <a:pt x="15365" y="17550"/>
                    <a:pt x="15681" y="17666"/>
                  </a:cubicBezTo>
                  <a:cubicBezTo>
                    <a:pt x="16103" y="17821"/>
                    <a:pt x="16110" y="17866"/>
                    <a:pt x="15663" y="17837"/>
                  </a:cubicBezTo>
                  <a:cubicBezTo>
                    <a:pt x="15314" y="17813"/>
                    <a:pt x="14864" y="17634"/>
                    <a:pt x="14486" y="17336"/>
                  </a:cubicBezTo>
                  <a:cubicBezTo>
                    <a:pt x="14095" y="17028"/>
                    <a:pt x="13692" y="16244"/>
                    <a:pt x="13648" y="15335"/>
                  </a:cubicBezTo>
                  <a:cubicBezTo>
                    <a:pt x="13583" y="13975"/>
                    <a:pt x="13327" y="13485"/>
                    <a:pt x="12885" y="12913"/>
                  </a:cubicBezTo>
                  <a:cubicBezTo>
                    <a:pt x="12708" y="12684"/>
                    <a:pt x="12170" y="12374"/>
                    <a:pt x="12048" y="12323"/>
                  </a:cubicBezTo>
                  <a:cubicBezTo>
                    <a:pt x="11605" y="12139"/>
                    <a:pt x="11243" y="11961"/>
                    <a:pt x="10956" y="11756"/>
                  </a:cubicBezTo>
                  <a:cubicBezTo>
                    <a:pt x="11095" y="12569"/>
                    <a:pt x="11149" y="13609"/>
                    <a:pt x="10975" y="14783"/>
                  </a:cubicBezTo>
                  <a:cubicBezTo>
                    <a:pt x="10934" y="15060"/>
                    <a:pt x="10935" y="15266"/>
                    <a:pt x="11054" y="15459"/>
                  </a:cubicBezTo>
                  <a:cubicBezTo>
                    <a:pt x="11229" y="15743"/>
                    <a:pt x="11531" y="16080"/>
                    <a:pt x="12018" y="16444"/>
                  </a:cubicBezTo>
                  <a:cubicBezTo>
                    <a:pt x="12228" y="16601"/>
                    <a:pt x="12399" y="16751"/>
                    <a:pt x="12532" y="16877"/>
                  </a:cubicBezTo>
                  <a:cubicBezTo>
                    <a:pt x="12828" y="17160"/>
                    <a:pt x="12794" y="17248"/>
                    <a:pt x="12471" y="17069"/>
                  </a:cubicBezTo>
                  <a:cubicBezTo>
                    <a:pt x="12316" y="16983"/>
                    <a:pt x="12113" y="16879"/>
                    <a:pt x="11864" y="16716"/>
                  </a:cubicBezTo>
                  <a:cubicBezTo>
                    <a:pt x="11387" y="16403"/>
                    <a:pt x="11082" y="16110"/>
                    <a:pt x="10831" y="15888"/>
                  </a:cubicBezTo>
                  <a:cubicBezTo>
                    <a:pt x="10661" y="17003"/>
                    <a:pt x="10847" y="17881"/>
                    <a:pt x="11435" y="18603"/>
                  </a:cubicBezTo>
                  <a:cubicBezTo>
                    <a:pt x="11542" y="18733"/>
                    <a:pt x="11642" y="18852"/>
                    <a:pt x="11745" y="18962"/>
                  </a:cubicBezTo>
                  <a:cubicBezTo>
                    <a:pt x="12189" y="19441"/>
                    <a:pt x="12694" y="19736"/>
                    <a:pt x="14250" y="19847"/>
                  </a:cubicBezTo>
                  <a:cubicBezTo>
                    <a:pt x="17149" y="20052"/>
                    <a:pt x="17712" y="20328"/>
                    <a:pt x="18404" y="20760"/>
                  </a:cubicBezTo>
                  <a:cubicBezTo>
                    <a:pt x="18899" y="21070"/>
                    <a:pt x="18813" y="21216"/>
                    <a:pt x="18161" y="20924"/>
                  </a:cubicBezTo>
                  <a:cubicBezTo>
                    <a:pt x="17516" y="20634"/>
                    <a:pt x="16861" y="20457"/>
                    <a:pt x="14222" y="20319"/>
                  </a:cubicBezTo>
                  <a:cubicBezTo>
                    <a:pt x="12083" y="20207"/>
                    <a:pt x="11682" y="19791"/>
                    <a:pt x="10975" y="18949"/>
                  </a:cubicBezTo>
                  <a:cubicBezTo>
                    <a:pt x="10935" y="18901"/>
                    <a:pt x="10897" y="18853"/>
                    <a:pt x="10860" y="18805"/>
                  </a:cubicBezTo>
                  <a:cubicBezTo>
                    <a:pt x="10543" y="19174"/>
                    <a:pt x="10280" y="19546"/>
                    <a:pt x="10089" y="20245"/>
                  </a:cubicBezTo>
                  <a:cubicBezTo>
                    <a:pt x="9897" y="20951"/>
                    <a:pt x="9521" y="21315"/>
                    <a:pt x="9172" y="21380"/>
                  </a:cubicBezTo>
                  <a:cubicBezTo>
                    <a:pt x="9045" y="21403"/>
                    <a:pt x="8916" y="21406"/>
                    <a:pt x="8791" y="21394"/>
                  </a:cubicBezTo>
                  <a:cubicBezTo>
                    <a:pt x="8248" y="21342"/>
                    <a:pt x="8337" y="21301"/>
                    <a:pt x="8874" y="21188"/>
                  </a:cubicBezTo>
                  <a:cubicBezTo>
                    <a:pt x="8960" y="21170"/>
                    <a:pt x="9045" y="21142"/>
                    <a:pt x="9127" y="21100"/>
                  </a:cubicBezTo>
                  <a:cubicBezTo>
                    <a:pt x="9438" y="20945"/>
                    <a:pt x="9636" y="20483"/>
                    <a:pt x="9736" y="20100"/>
                  </a:cubicBezTo>
                  <a:cubicBezTo>
                    <a:pt x="9885" y="19535"/>
                    <a:pt x="10028" y="19077"/>
                    <a:pt x="10229" y="18767"/>
                  </a:cubicBezTo>
                  <a:cubicBezTo>
                    <a:pt x="10531" y="18303"/>
                    <a:pt x="10500" y="17963"/>
                    <a:pt x="10470" y="17732"/>
                  </a:cubicBezTo>
                  <a:cubicBezTo>
                    <a:pt x="10352" y="16841"/>
                    <a:pt x="10193" y="16251"/>
                    <a:pt x="10375" y="15215"/>
                  </a:cubicBezTo>
                  <a:cubicBezTo>
                    <a:pt x="10410" y="15019"/>
                    <a:pt x="10449" y="14817"/>
                    <a:pt x="10483" y="14617"/>
                  </a:cubicBezTo>
                  <a:cubicBezTo>
                    <a:pt x="10694" y="13384"/>
                    <a:pt x="10273" y="11455"/>
                    <a:pt x="9856" y="11259"/>
                  </a:cubicBezTo>
                  <a:cubicBezTo>
                    <a:pt x="9424" y="11055"/>
                    <a:pt x="9821" y="13002"/>
                    <a:pt x="9577" y="15102"/>
                  </a:cubicBezTo>
                  <a:cubicBezTo>
                    <a:pt x="9523" y="15568"/>
                    <a:pt x="9474" y="15923"/>
                    <a:pt x="9437" y="16194"/>
                  </a:cubicBezTo>
                  <a:cubicBezTo>
                    <a:pt x="9366" y="16707"/>
                    <a:pt x="9292" y="16703"/>
                    <a:pt x="9293" y="16185"/>
                  </a:cubicBezTo>
                  <a:cubicBezTo>
                    <a:pt x="9294" y="15896"/>
                    <a:pt x="9302" y="15529"/>
                    <a:pt x="9325" y="15080"/>
                  </a:cubicBezTo>
                  <a:cubicBezTo>
                    <a:pt x="9390" y="13801"/>
                    <a:pt x="9212" y="12901"/>
                    <a:pt x="9117" y="12509"/>
                  </a:cubicBezTo>
                  <a:cubicBezTo>
                    <a:pt x="8838" y="14130"/>
                    <a:pt x="8570" y="13954"/>
                    <a:pt x="8224" y="16315"/>
                  </a:cubicBezTo>
                  <a:cubicBezTo>
                    <a:pt x="7532" y="21047"/>
                    <a:pt x="5307" y="21600"/>
                    <a:pt x="2304" y="20783"/>
                  </a:cubicBezTo>
                  <a:cubicBezTo>
                    <a:pt x="1885" y="20669"/>
                    <a:pt x="1507" y="20473"/>
                    <a:pt x="2261" y="20581"/>
                  </a:cubicBezTo>
                  <a:cubicBezTo>
                    <a:pt x="3691" y="20784"/>
                    <a:pt x="5915" y="20813"/>
                    <a:pt x="6779" y="19212"/>
                  </a:cubicBezTo>
                  <a:cubicBezTo>
                    <a:pt x="7068" y="18677"/>
                    <a:pt x="7352" y="18024"/>
                    <a:pt x="7509" y="17203"/>
                  </a:cubicBezTo>
                  <a:cubicBezTo>
                    <a:pt x="7224" y="17288"/>
                    <a:pt x="6604" y="17499"/>
                    <a:pt x="5783" y="18387"/>
                  </a:cubicBezTo>
                  <a:cubicBezTo>
                    <a:pt x="5496" y="18698"/>
                    <a:pt x="5258" y="18931"/>
                    <a:pt x="5074" y="19100"/>
                  </a:cubicBezTo>
                  <a:cubicBezTo>
                    <a:pt x="4797" y="19354"/>
                    <a:pt x="4756" y="19275"/>
                    <a:pt x="4989" y="18952"/>
                  </a:cubicBezTo>
                  <a:cubicBezTo>
                    <a:pt x="5133" y="18751"/>
                    <a:pt x="5330" y="18483"/>
                    <a:pt x="5600" y="18124"/>
                  </a:cubicBezTo>
                  <a:cubicBezTo>
                    <a:pt x="6261" y="17246"/>
                    <a:pt x="7115" y="16816"/>
                    <a:pt x="7429" y="16578"/>
                  </a:cubicBezTo>
                  <a:cubicBezTo>
                    <a:pt x="7875" y="16239"/>
                    <a:pt x="7510" y="16140"/>
                    <a:pt x="8410" y="13199"/>
                  </a:cubicBezTo>
                  <a:cubicBezTo>
                    <a:pt x="8585" y="12625"/>
                    <a:pt x="8674" y="11842"/>
                    <a:pt x="8417" y="11757"/>
                  </a:cubicBezTo>
                  <a:cubicBezTo>
                    <a:pt x="8220" y="11692"/>
                    <a:pt x="7630" y="13045"/>
                    <a:pt x="7281" y="13980"/>
                  </a:cubicBezTo>
                  <a:cubicBezTo>
                    <a:pt x="6881" y="15058"/>
                    <a:pt x="6364" y="15650"/>
                    <a:pt x="5859" y="15710"/>
                  </a:cubicBezTo>
                  <a:cubicBezTo>
                    <a:pt x="5399" y="15764"/>
                    <a:pt x="4951" y="15612"/>
                    <a:pt x="4607" y="15429"/>
                  </a:cubicBezTo>
                  <a:cubicBezTo>
                    <a:pt x="4213" y="15220"/>
                    <a:pt x="4264" y="15164"/>
                    <a:pt x="4674" y="15295"/>
                  </a:cubicBezTo>
                  <a:cubicBezTo>
                    <a:pt x="5012" y="15402"/>
                    <a:pt x="5434" y="15451"/>
                    <a:pt x="5847" y="15268"/>
                  </a:cubicBezTo>
                  <a:cubicBezTo>
                    <a:pt x="6314" y="15061"/>
                    <a:pt x="6592" y="14291"/>
                    <a:pt x="6808" y="13712"/>
                  </a:cubicBezTo>
                  <a:cubicBezTo>
                    <a:pt x="7118" y="12878"/>
                    <a:pt x="7371" y="12303"/>
                    <a:pt x="7704" y="11857"/>
                  </a:cubicBezTo>
                  <a:cubicBezTo>
                    <a:pt x="7269" y="12019"/>
                    <a:pt x="6804" y="12114"/>
                    <a:pt x="6091" y="12178"/>
                  </a:cubicBezTo>
                  <a:cubicBezTo>
                    <a:pt x="5878" y="12198"/>
                    <a:pt x="4911" y="12194"/>
                    <a:pt x="3968" y="13004"/>
                  </a:cubicBezTo>
                  <a:cubicBezTo>
                    <a:pt x="3760" y="13182"/>
                    <a:pt x="3522" y="13474"/>
                    <a:pt x="3134" y="13753"/>
                  </a:cubicBezTo>
                  <a:cubicBezTo>
                    <a:pt x="2920" y="13906"/>
                    <a:pt x="2752" y="14024"/>
                    <a:pt x="2620" y="14114"/>
                  </a:cubicBezTo>
                  <a:cubicBezTo>
                    <a:pt x="2341" y="14304"/>
                    <a:pt x="2297" y="14219"/>
                    <a:pt x="2543" y="13950"/>
                  </a:cubicBezTo>
                  <a:cubicBezTo>
                    <a:pt x="2656" y="13826"/>
                    <a:pt x="2806" y="13694"/>
                    <a:pt x="2973" y="13516"/>
                  </a:cubicBezTo>
                  <a:cubicBezTo>
                    <a:pt x="3452" y="13004"/>
                    <a:pt x="3717" y="12665"/>
                    <a:pt x="3834" y="12398"/>
                  </a:cubicBezTo>
                  <a:cubicBezTo>
                    <a:pt x="2076" y="12777"/>
                    <a:pt x="875" y="13613"/>
                    <a:pt x="231" y="14190"/>
                  </a:cubicBezTo>
                  <a:cubicBezTo>
                    <a:pt x="-182" y="14560"/>
                    <a:pt x="45" y="14209"/>
                    <a:pt x="250" y="13883"/>
                  </a:cubicBezTo>
                  <a:close/>
                </a:path>
              </a:pathLst>
            </a:custGeom>
            <a:solidFill>
              <a:srgbClr val="B9B9B9"/>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3" name="Circle"/>
            <p:cNvSpPr/>
            <p:nvPr/>
          </p:nvSpPr>
          <p:spPr>
            <a:xfrm>
              <a:off x="5195841" y="6271457"/>
              <a:ext cx="756066" cy="756060"/>
            </a:xfrm>
            <a:prstGeom prst="ellipse">
              <a:avLst/>
            </a:prstGeom>
            <a:solidFill>
              <a:srgbClr val="3197E0"/>
            </a:solidFill>
            <a:ln w="3175" cap="flat">
              <a:noFill/>
              <a:miter lim="400000"/>
            </a:ln>
            <a:effectLst/>
          </p:spPr>
          <p:txBody>
            <a:bodyPr wrap="square" lIns="0" tIns="0" rIns="0" bIns="0"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4" name="t"/>
            <p:cNvSpPr/>
            <p:nvPr/>
          </p:nvSpPr>
          <p:spPr>
            <a:xfrm>
              <a:off x="0" y="4936560"/>
              <a:ext cx="1525720" cy="1525720"/>
            </a:xfrm>
            <a:prstGeom prst="ellipse">
              <a:avLst/>
            </a:prstGeom>
            <a:solidFill>
              <a:srgbClr val="3484C9"/>
            </a:solidFill>
            <a:ln w="3175"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642937">
                <a:lnSpc>
                  <a:spcPct val="80000"/>
                </a:lnSpc>
                <a:spcBef>
                  <a:spcPts val="7700"/>
                </a:spcBef>
                <a:defRPr sz="5600">
                  <a:solidFill>
                    <a:srgbClr val="FFFFFF"/>
                  </a:solidFill>
                  <a:latin typeface="American Typewriter"/>
                  <a:ea typeface="American Typewriter"/>
                  <a:cs typeface="American Typewriter"/>
                  <a:sym typeface="American Typewriter"/>
                </a:defRPr>
              </a:lvl1pPr>
            </a:lstStyle>
            <a:p>
              <a:pPr algn="ctr"/>
              <a:r>
                <a:rPr dirty="0"/>
                <a:t>t</a:t>
              </a:r>
            </a:p>
          </p:txBody>
        </p:sp>
        <p:sp>
          <p:nvSpPr>
            <p:cNvPr id="325" name="Circle"/>
            <p:cNvSpPr/>
            <p:nvPr/>
          </p:nvSpPr>
          <p:spPr>
            <a:xfrm>
              <a:off x="2836566" y="6471078"/>
              <a:ext cx="760657" cy="760657"/>
            </a:xfrm>
            <a:prstGeom prst="ellipse">
              <a:avLst/>
            </a:prstGeom>
            <a:solidFill>
              <a:srgbClr val="945200"/>
            </a:solidFill>
            <a:ln w="12700"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6" name="Circle"/>
            <p:cNvSpPr/>
            <p:nvPr/>
          </p:nvSpPr>
          <p:spPr>
            <a:xfrm>
              <a:off x="11056462" y="5621743"/>
              <a:ext cx="1211458" cy="1211450"/>
            </a:xfrm>
            <a:prstGeom prst="ellipse">
              <a:avLst/>
            </a:prstGeom>
            <a:solidFill>
              <a:srgbClr val="941751"/>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7" name="Circle"/>
            <p:cNvSpPr/>
            <p:nvPr/>
          </p:nvSpPr>
          <p:spPr>
            <a:xfrm>
              <a:off x="5195841" y="8964914"/>
              <a:ext cx="760658" cy="760656"/>
            </a:xfrm>
            <a:prstGeom prst="ellipse">
              <a:avLst/>
            </a:prstGeom>
            <a:solidFill>
              <a:srgbClr val="797979"/>
            </a:solidFill>
            <a:ln w="3175" cap="flat">
              <a:noFill/>
              <a:miter lim="400000"/>
            </a:ln>
            <a:effectLst/>
          </p:spPr>
          <p:txBody>
            <a:bodyPr wrap="square" lIns="0" tIns="0" rIns="0" bIns="0"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8" name="Circle"/>
            <p:cNvSpPr/>
            <p:nvPr/>
          </p:nvSpPr>
          <p:spPr>
            <a:xfrm>
              <a:off x="6481960" y="6851406"/>
              <a:ext cx="909210" cy="909210"/>
            </a:xfrm>
            <a:prstGeom prst="ellipse">
              <a:avLst/>
            </a:prstGeom>
            <a:solidFill>
              <a:srgbClr val="4F8F00"/>
            </a:solidFill>
            <a:ln w="3175" cap="flat">
              <a:noFill/>
              <a:miter lim="400000"/>
            </a:ln>
            <a:effectLst/>
          </p:spPr>
          <p:txBody>
            <a:bodyPr wrap="square" lIns="0" tIns="0" rIns="0" bIns="0" numCol="1" anchor="ctr">
              <a:noAutofit/>
            </a:bodyPr>
            <a:lstStyle/>
            <a:p>
              <a:pPr>
                <a:lnSpc>
                  <a:spcPct val="80000"/>
                </a:lnSpc>
                <a:spcBef>
                  <a:spcPts val="1400"/>
                </a:spcBef>
                <a:defRPr sz="2200">
                  <a:solidFill>
                    <a:srgbClr val="FFFFFF"/>
                  </a:solidFill>
                  <a:latin typeface="Avenir Light"/>
                  <a:ea typeface="Avenir Light"/>
                  <a:cs typeface="Avenir Light"/>
                  <a:sym typeface="Avenir Light"/>
                </a:defRPr>
              </a:pPr>
              <a:endParaRPr/>
            </a:p>
          </p:txBody>
        </p:sp>
        <p:sp>
          <p:nvSpPr>
            <p:cNvPr id="329" name="Circle"/>
            <p:cNvSpPr/>
            <p:nvPr/>
          </p:nvSpPr>
          <p:spPr>
            <a:xfrm>
              <a:off x="9974071" y="6224406"/>
              <a:ext cx="756051" cy="756050"/>
            </a:xfrm>
            <a:prstGeom prst="ellipse">
              <a:avLst/>
            </a:prstGeom>
            <a:solidFill>
              <a:srgbClr val="531B93"/>
            </a:solidFill>
            <a:ln w="12700"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30" name="Circle"/>
            <p:cNvSpPr/>
            <p:nvPr/>
          </p:nvSpPr>
          <p:spPr>
            <a:xfrm>
              <a:off x="3125706" y="7468630"/>
              <a:ext cx="909210" cy="909210"/>
            </a:xfrm>
            <a:prstGeom prst="ellipse">
              <a:avLst/>
            </a:prstGeom>
            <a:solidFill>
              <a:srgbClr val="999999"/>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31" name="c"/>
            <p:cNvSpPr/>
            <p:nvPr/>
          </p:nvSpPr>
          <p:spPr>
            <a:xfrm>
              <a:off x="1503041" y="8463973"/>
              <a:ext cx="1795517" cy="1755392"/>
            </a:xfrm>
            <a:prstGeom prst="ellipse">
              <a:avLst/>
            </a:prstGeom>
            <a:solidFill>
              <a:schemeClr val="accent2"/>
            </a:solidFill>
            <a:ln w="3175"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6400">
                  <a:solidFill>
                    <a:srgbClr val="FFFFFF"/>
                  </a:solidFill>
                  <a:latin typeface="American Typewriter"/>
                  <a:ea typeface="American Typewriter"/>
                  <a:cs typeface="American Typewriter"/>
                  <a:sym typeface="American Typewriter"/>
                </a:defRPr>
              </a:lvl1pPr>
            </a:lstStyle>
            <a:p>
              <a:pPr algn="ctr"/>
              <a:r>
                <a:t>c</a:t>
              </a:r>
            </a:p>
          </p:txBody>
        </p:sp>
        <p:sp>
          <p:nvSpPr>
            <p:cNvPr id="332" name="o"/>
            <p:cNvSpPr/>
            <p:nvPr/>
          </p:nvSpPr>
          <p:spPr>
            <a:xfrm>
              <a:off x="7660519" y="6500475"/>
              <a:ext cx="1360991" cy="1332573"/>
            </a:xfrm>
            <a:prstGeom prst="ellipse">
              <a:avLst/>
            </a:prstGeom>
            <a:solidFill>
              <a:schemeClr val="accent4"/>
            </a:solidFill>
            <a:ln w="3175"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6000">
                  <a:solidFill>
                    <a:srgbClr val="FFFFFF"/>
                  </a:solidFill>
                  <a:latin typeface="American Typewriter"/>
                  <a:ea typeface="American Typewriter"/>
                  <a:cs typeface="American Typewriter"/>
                  <a:sym typeface="American Typewriter"/>
                </a:defRPr>
              </a:lvl1pPr>
            </a:lstStyle>
            <a:p>
              <a:pPr algn="ctr"/>
              <a:r>
                <a:t>o</a:t>
              </a:r>
            </a:p>
          </p:txBody>
        </p:sp>
        <p:sp>
          <p:nvSpPr>
            <p:cNvPr id="333" name="m"/>
            <p:cNvSpPr/>
            <p:nvPr/>
          </p:nvSpPr>
          <p:spPr>
            <a:xfrm>
              <a:off x="9129439" y="8254317"/>
              <a:ext cx="1525721" cy="1525720"/>
            </a:xfrm>
            <a:prstGeom prst="ellipse">
              <a:avLst/>
            </a:prstGeom>
            <a:solidFill>
              <a:srgbClr val="B13B38"/>
            </a:solidFill>
            <a:ln w="12700"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5200">
                  <a:solidFill>
                    <a:srgbClr val="FFFFFF"/>
                  </a:solidFill>
                  <a:latin typeface="American Typewriter"/>
                  <a:ea typeface="American Typewriter"/>
                  <a:cs typeface="American Typewriter"/>
                  <a:sym typeface="American Typewriter"/>
                </a:defRPr>
              </a:lvl1pPr>
            </a:lstStyle>
            <a:p>
              <a:pPr algn="ctr"/>
              <a:r>
                <a:t>m</a:t>
              </a:r>
            </a:p>
          </p:txBody>
        </p:sp>
      </p:grpSp>
      <p:sp>
        <p:nvSpPr>
          <p:cNvPr id="335" name="A Philosophy from Which Change Can Grow"/>
          <p:cNvSpPr txBox="1">
            <a:spLocks noGrp="1"/>
          </p:cNvSpPr>
          <p:nvPr>
            <p:ph type="title"/>
          </p:nvPr>
        </p:nvSpPr>
        <p:spPr>
          <a:xfrm>
            <a:off x="1466564" y="1358627"/>
            <a:ext cx="21450871" cy="2015954"/>
          </a:xfrm>
          <a:prstGeom prst="rect">
            <a:avLst/>
          </a:prstGeom>
        </p:spPr>
        <p:txBody>
          <a:bodyPr>
            <a:normAutofit fontScale="90000"/>
          </a:bodyPr>
          <a:lstStyle/>
          <a:p>
            <a:r>
              <a:rPr sz="8800" b="1" dirty="0">
                <a:solidFill>
                  <a:schemeClr val="accent1">
                    <a:lumMod val="75000"/>
                  </a:schemeClr>
                </a:solidFill>
              </a:rPr>
              <a:t>A Philosophy from Which Change Can Grow</a:t>
            </a:r>
          </a:p>
        </p:txBody>
      </p:sp>
      <p:sp>
        <p:nvSpPr>
          <p:cNvPr id="336" name="Transformational:  Our work is focused on personal change.…"/>
          <p:cNvSpPr txBox="1"/>
          <p:nvPr/>
        </p:nvSpPr>
        <p:spPr>
          <a:xfrm>
            <a:off x="7956611" y="3281691"/>
            <a:ext cx="14793320" cy="589630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lstStyle/>
          <a:p>
            <a:pPr algn="l">
              <a:spcBef>
                <a:spcPts val="1600"/>
              </a:spcBef>
              <a:defRPr sz="3600">
                <a:latin typeface="Avenir Next Demi Bold"/>
                <a:ea typeface="Avenir Next Demi Bold"/>
                <a:cs typeface="Avenir Next Demi Bold"/>
                <a:sym typeface="Avenir Next Demi Bold"/>
              </a:defRPr>
            </a:pPr>
            <a:r>
              <a:rPr sz="4400" b="1" dirty="0">
                <a:solidFill>
                  <a:schemeClr val="accent6">
                    <a:lumMod val="75000"/>
                  </a:schemeClr>
                </a:solidFill>
                <a:latin typeface="+mj-lt"/>
                <a:ea typeface="Calibri" charset="0"/>
                <a:cs typeface="Arial" panose="020B0604020202020204" pitchFamily="34" charset="0"/>
                <a:sym typeface="Avenir Next"/>
              </a:rPr>
              <a:t>Transformational:</a:t>
            </a:r>
            <a:r>
              <a:rPr sz="4400" b="1" dirty="0">
                <a:solidFill>
                  <a:schemeClr val="accent6">
                    <a:lumMod val="75000"/>
                  </a:schemeClr>
                </a:solidFill>
                <a:latin typeface="+mj-lt"/>
                <a:ea typeface="Calibri" charset="0"/>
                <a:cs typeface="Arial" panose="020B0604020202020204" pitchFamily="34" charset="0"/>
              </a:rPr>
              <a:t>  </a:t>
            </a:r>
            <a:r>
              <a:rPr sz="4400" dirty="0">
                <a:latin typeface="+mj-lt"/>
                <a:ea typeface="Calibri" charset="0"/>
                <a:cs typeface="Arial" panose="020B0604020202020204" pitchFamily="34" charset="0"/>
                <a:sym typeface="Helvetica Neue Medium"/>
              </a:rPr>
              <a:t>Our work is focused on personal change.</a:t>
            </a:r>
          </a:p>
          <a:p>
            <a:pPr algn="l">
              <a:spcBef>
                <a:spcPts val="1600"/>
              </a:spcBef>
              <a:defRPr sz="3600">
                <a:latin typeface="Avenir Next Demi Bold"/>
                <a:ea typeface="Avenir Next Demi Bold"/>
                <a:cs typeface="Avenir Next Demi Bold"/>
                <a:sym typeface="Avenir Next Demi Bold"/>
              </a:defRPr>
            </a:pPr>
            <a:r>
              <a:rPr sz="4400" b="1" dirty="0">
                <a:solidFill>
                  <a:schemeClr val="accent6">
                    <a:lumMod val="75000"/>
                  </a:schemeClr>
                </a:solidFill>
                <a:latin typeface="+mj-lt"/>
                <a:ea typeface="Calibri" charset="0"/>
                <a:cs typeface="Arial" panose="020B0604020202020204" pitchFamily="34" charset="0"/>
                <a:sym typeface="Avenir Next"/>
              </a:rPr>
              <a:t>Collaborative:</a:t>
            </a:r>
            <a:r>
              <a:rPr sz="4400" b="1" dirty="0">
                <a:solidFill>
                  <a:schemeClr val="accent6">
                    <a:lumMod val="75000"/>
                  </a:schemeClr>
                </a:solidFill>
                <a:latin typeface="+mj-lt"/>
                <a:ea typeface="Calibri" charset="0"/>
                <a:cs typeface="Arial" panose="020B0604020202020204" pitchFamily="34" charset="0"/>
              </a:rPr>
              <a:t>  </a:t>
            </a:r>
            <a:r>
              <a:rPr sz="4400" dirty="0">
                <a:latin typeface="+mj-lt"/>
                <a:ea typeface="Calibri" charset="0"/>
                <a:cs typeface="Arial" panose="020B0604020202020204" pitchFamily="34" charset="0"/>
                <a:sym typeface="Helvetica Neue Medium"/>
              </a:rPr>
              <a:t>We must develop a shared understanding and vision.</a:t>
            </a:r>
          </a:p>
          <a:p>
            <a:pPr algn="l">
              <a:spcBef>
                <a:spcPts val="1600"/>
              </a:spcBef>
              <a:defRPr sz="3600">
                <a:latin typeface="Avenir Next Demi Bold"/>
                <a:ea typeface="Avenir Next Demi Bold"/>
                <a:cs typeface="Avenir Next Demi Bold"/>
                <a:sym typeface="Avenir Next Demi Bold"/>
              </a:defRPr>
            </a:pPr>
            <a:r>
              <a:rPr sz="4400" b="1" dirty="0">
                <a:solidFill>
                  <a:schemeClr val="accent6">
                    <a:lumMod val="75000"/>
                  </a:schemeClr>
                </a:solidFill>
                <a:latin typeface="+mj-lt"/>
                <a:ea typeface="Calibri" charset="0"/>
                <a:cs typeface="Arial" panose="020B0604020202020204" pitchFamily="34" charset="0"/>
                <a:sym typeface="Avenir Next"/>
              </a:rPr>
              <a:t>Outcomes:</a:t>
            </a:r>
            <a:r>
              <a:rPr sz="4400" b="1" dirty="0">
                <a:solidFill>
                  <a:schemeClr val="accent6">
                    <a:lumMod val="75000"/>
                  </a:schemeClr>
                </a:solidFill>
                <a:latin typeface="+mj-lt"/>
                <a:ea typeface="Calibri" charset="0"/>
                <a:cs typeface="Arial" panose="020B0604020202020204" pitchFamily="34" charset="0"/>
              </a:rPr>
              <a:t>  </a:t>
            </a:r>
            <a:r>
              <a:rPr sz="4400" dirty="0">
                <a:latin typeface="+mj-lt"/>
                <a:ea typeface="Calibri" charset="0"/>
                <a:cs typeface="Arial" panose="020B0604020202020204" pitchFamily="34" charset="0"/>
                <a:sym typeface="Helvetica Neue Medium"/>
              </a:rPr>
              <a:t>What we measure impacts the decisions we make about the strategies and interventions we use. </a:t>
            </a:r>
          </a:p>
          <a:p>
            <a:pPr algn="l">
              <a:spcBef>
                <a:spcPts val="1600"/>
              </a:spcBef>
              <a:defRPr sz="3600">
                <a:latin typeface="Avenir Next Demi Bold"/>
                <a:ea typeface="Avenir Next Demi Bold"/>
                <a:cs typeface="Avenir Next Demi Bold"/>
                <a:sym typeface="Avenir Next Demi Bold"/>
              </a:defRPr>
            </a:pPr>
            <a:r>
              <a:rPr sz="4400" b="1" dirty="0">
                <a:solidFill>
                  <a:schemeClr val="accent6">
                    <a:lumMod val="75000"/>
                  </a:schemeClr>
                </a:solidFill>
                <a:latin typeface="+mj-lt"/>
                <a:ea typeface="Calibri" charset="0"/>
                <a:cs typeface="Arial" panose="020B0604020202020204" pitchFamily="34" charset="0"/>
                <a:sym typeface="Avenir Next"/>
              </a:rPr>
              <a:t>Management:</a:t>
            </a:r>
            <a:r>
              <a:rPr sz="4400" b="1" dirty="0">
                <a:solidFill>
                  <a:schemeClr val="accent6">
                    <a:lumMod val="75000"/>
                  </a:schemeClr>
                </a:solidFill>
                <a:latin typeface="+mj-lt"/>
                <a:ea typeface="Calibri" charset="0"/>
                <a:cs typeface="Arial" panose="020B0604020202020204" pitchFamily="34" charset="0"/>
              </a:rPr>
              <a:t> </a:t>
            </a:r>
            <a:r>
              <a:rPr sz="4400" b="1" dirty="0">
                <a:solidFill>
                  <a:schemeClr val="accent6">
                    <a:lumMod val="75000"/>
                  </a:schemeClr>
                </a:solidFill>
                <a:latin typeface="+mj-lt"/>
                <a:ea typeface="Calibri" charset="0"/>
                <a:cs typeface="Arial" panose="020B0604020202020204" pitchFamily="34" charset="0"/>
                <a:sym typeface="Helvetica Neue Medium"/>
              </a:rPr>
              <a:t> </a:t>
            </a:r>
            <a:r>
              <a:rPr sz="4400" dirty="0">
                <a:latin typeface="+mj-lt"/>
                <a:ea typeface="Calibri" charset="0"/>
                <a:cs typeface="Arial" panose="020B0604020202020204" pitchFamily="34" charset="0"/>
                <a:sym typeface="Helvetica Neue Medium"/>
              </a:rPr>
              <a:t>Information gathered is used in all aspects of </a:t>
            </a:r>
            <a:endParaRPr lang="en-US" sz="4400" dirty="0">
              <a:latin typeface="+mj-lt"/>
              <a:ea typeface="Calibri" charset="0"/>
              <a:cs typeface="Arial" panose="020B0604020202020204" pitchFamily="34" charset="0"/>
              <a:sym typeface="Helvetica Neue Medium"/>
            </a:endParaRPr>
          </a:p>
          <a:p>
            <a:pPr algn="l">
              <a:defRPr sz="3600">
                <a:latin typeface="Avenir Next Demi Bold"/>
                <a:ea typeface="Avenir Next Demi Bold"/>
                <a:cs typeface="Avenir Next Demi Bold"/>
                <a:sym typeface="Avenir Next Demi Bold"/>
              </a:defRPr>
            </a:pPr>
            <a:r>
              <a:rPr lang="en-US" sz="4400" dirty="0">
                <a:latin typeface="+mj-lt"/>
                <a:ea typeface="Calibri" charset="0"/>
                <a:cs typeface="Arial" panose="020B0604020202020204" pitchFamily="34" charset="0"/>
                <a:sym typeface="Helvetica Neue Medium"/>
              </a:rPr>
              <a:t>             </a:t>
            </a:r>
            <a:r>
              <a:rPr sz="4400" dirty="0">
                <a:latin typeface="+mj-lt"/>
                <a:ea typeface="Calibri" charset="0"/>
                <a:cs typeface="Arial" panose="020B0604020202020204" pitchFamily="34" charset="0"/>
                <a:sym typeface="Helvetica Neue Medium"/>
              </a:rPr>
              <a:t>managing the system from planning for individuals and</a:t>
            </a:r>
            <a:endParaRPr lang="en-US" sz="4400" dirty="0">
              <a:latin typeface="+mj-lt"/>
              <a:ea typeface="Calibri" charset="0"/>
              <a:cs typeface="Arial" panose="020B0604020202020204" pitchFamily="34" charset="0"/>
              <a:sym typeface="Helvetica Neue Medium"/>
            </a:endParaRPr>
          </a:p>
          <a:p>
            <a:pPr algn="l">
              <a:defRPr sz="3600">
                <a:latin typeface="Avenir Next Demi Bold"/>
                <a:ea typeface="Avenir Next Demi Bold"/>
                <a:cs typeface="Avenir Next Demi Bold"/>
                <a:sym typeface="Avenir Next Demi Bold"/>
              </a:defRPr>
            </a:pPr>
            <a:r>
              <a:rPr lang="en-US" sz="4400" dirty="0">
                <a:latin typeface="+mj-lt"/>
                <a:ea typeface="Calibri" charset="0"/>
                <a:cs typeface="Arial" panose="020B0604020202020204" pitchFamily="34" charset="0"/>
                <a:sym typeface="Helvetica Neue Medium"/>
              </a:rPr>
              <a:t>                                      </a:t>
            </a:r>
            <a:r>
              <a:rPr sz="4400" dirty="0">
                <a:latin typeface="+mj-lt"/>
                <a:ea typeface="Calibri" charset="0"/>
                <a:cs typeface="Arial" panose="020B0604020202020204" pitchFamily="34" charset="0"/>
                <a:sym typeface="Helvetica Neue Medium"/>
              </a:rPr>
              <a:t> families, to supervision, and program/</a:t>
            </a:r>
            <a:r>
              <a:rPr lang="en-US" sz="4400" dirty="0">
                <a:latin typeface="+mj-lt"/>
                <a:ea typeface="Calibri" charset="0"/>
                <a:cs typeface="Arial" panose="020B0604020202020204" pitchFamily="34" charset="0"/>
                <a:sym typeface="Helvetica Neue Medium"/>
              </a:rPr>
              <a:t> </a:t>
            </a:r>
          </a:p>
          <a:p>
            <a:pPr algn="l">
              <a:defRPr sz="3600">
                <a:latin typeface="Avenir Next Demi Bold"/>
                <a:ea typeface="Avenir Next Demi Bold"/>
                <a:cs typeface="Avenir Next Demi Bold"/>
                <a:sym typeface="Avenir Next Demi Bold"/>
              </a:defRPr>
            </a:pPr>
            <a:r>
              <a:rPr lang="en-US" sz="4400" dirty="0">
                <a:latin typeface="+mj-lt"/>
                <a:ea typeface="Calibri" charset="0"/>
                <a:cs typeface="Arial" panose="020B0604020202020204" pitchFamily="34" charset="0"/>
                <a:sym typeface="Helvetica Neue Medium"/>
              </a:rPr>
              <a:t>                                         </a:t>
            </a:r>
            <a:r>
              <a:rPr sz="4400" dirty="0">
                <a:latin typeface="+mj-lt"/>
                <a:ea typeface="Calibri" charset="0"/>
                <a:cs typeface="Arial" panose="020B0604020202020204" pitchFamily="34" charset="0"/>
                <a:sym typeface="Helvetica Neue Medium"/>
              </a:rPr>
              <a:t>system operations.</a:t>
            </a:r>
          </a:p>
        </p:txBody>
      </p:sp>
    </p:spTree>
    <p:extLst>
      <p:ext uri="{BB962C8B-B14F-4D97-AF65-F5344CB8AC3E}">
        <p14:creationId xmlns:p14="http://schemas.microsoft.com/office/powerpoint/2010/main" val="124122499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70682-3217-E34D-9179-347129CDC20B}"/>
              </a:ext>
            </a:extLst>
          </p:cNvPr>
          <p:cNvSpPr>
            <a:spLocks noGrp="1"/>
          </p:cNvSpPr>
          <p:nvPr>
            <p:ph type="title"/>
          </p:nvPr>
        </p:nvSpPr>
        <p:spPr>
          <a:xfrm>
            <a:off x="1340440" y="436818"/>
            <a:ext cx="21703120" cy="1902970"/>
          </a:xfrm>
        </p:spPr>
        <p:txBody>
          <a:bodyPr>
            <a:normAutofit fontScale="90000"/>
          </a:bodyPr>
          <a:lstStyle/>
          <a:p>
            <a:r>
              <a:rPr lang="en-US" dirty="0"/>
              <a:t>Practice: Potentially Traumatic/Adverse Childhood Experiences</a:t>
            </a:r>
          </a:p>
        </p:txBody>
      </p:sp>
      <p:sp>
        <p:nvSpPr>
          <p:cNvPr id="4" name="Text Placeholder 3">
            <a:extLst>
              <a:ext uri="{FF2B5EF4-FFF2-40B4-BE49-F238E27FC236}">
                <a16:creationId xmlns:a16="http://schemas.microsoft.com/office/drawing/2014/main" id="{6B4A5779-1DB3-FA4D-9014-44D172043AE4}"/>
              </a:ext>
            </a:extLst>
          </p:cNvPr>
          <p:cNvSpPr>
            <a:spLocks noGrp="1"/>
          </p:cNvSpPr>
          <p:nvPr>
            <p:ph type="body" idx="1"/>
          </p:nvPr>
        </p:nvSpPr>
        <p:spPr>
          <a:xfrm>
            <a:off x="699248" y="3312829"/>
            <a:ext cx="17911482" cy="9966353"/>
          </a:xfrm>
        </p:spPr>
        <p:txBody>
          <a:bodyPr>
            <a:normAutofit/>
          </a:bodyPr>
          <a:lstStyle/>
          <a:p>
            <a:pPr marL="0" marR="0" indent="0">
              <a:lnSpc>
                <a:spcPct val="107000"/>
              </a:lnSpc>
              <a:spcBef>
                <a:spcPts val="0"/>
              </a:spcBef>
              <a:spcAft>
                <a:spcPts val="800"/>
              </a:spcAft>
              <a:buNone/>
            </a:pPr>
            <a:r>
              <a:rPr lang="en-US" sz="5400" dirty="0">
                <a:effectLst/>
                <a:latin typeface="Calibri" panose="020F0502020204030204" pitchFamily="34" charset="0"/>
                <a:ea typeface="Calibri" panose="020F0502020204030204" pitchFamily="34" charset="0"/>
                <a:cs typeface="Times New Roman" panose="02020603050405020304" pitchFamily="18" charset="0"/>
              </a:rPr>
              <a:t>Manuel is a 13-year-old Hispanic male currently living in a group home. Manuel is the middle child of 7 siblings, and his parents are married and live together. All 7 children were removed from the home due to allegations of physical abuse from Maria (mother) towards Manuel. The home was reported to have rotten food in the kitchen, piles of dirty clothes, and feces smeared in the bathroom. Manuel was forced to sleep outside on a mat due to his encopresis and enuresis which began after his first removal from the home. CPS is concerned about placing Manuel back in the home due to her inappropriate discipline and negative view of him.</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1800"/>
              </a:spcAft>
              <a:buNone/>
            </a:pPr>
            <a:endParaRPr lang="en-US" sz="5400" dirty="0"/>
          </a:p>
        </p:txBody>
      </p:sp>
      <p:pic>
        <p:nvPicPr>
          <p:cNvPr id="2" name="Picture 1">
            <a:extLst>
              <a:ext uri="{FF2B5EF4-FFF2-40B4-BE49-F238E27FC236}">
                <a16:creationId xmlns:a16="http://schemas.microsoft.com/office/drawing/2014/main" id="{2124CA98-0FCB-4E3F-AB39-BC99B5255B1E}"/>
              </a:ext>
            </a:extLst>
          </p:cNvPr>
          <p:cNvPicPr>
            <a:picLocks noChangeAspect="1"/>
          </p:cNvPicPr>
          <p:nvPr/>
        </p:nvPicPr>
        <p:blipFill rotWithShape="1">
          <a:blip r:embed="rId3"/>
          <a:srcRect t="29330" r="22143"/>
          <a:stretch/>
        </p:blipFill>
        <p:spPr>
          <a:xfrm>
            <a:off x="18610729" y="2838239"/>
            <a:ext cx="5773271" cy="7027050"/>
          </a:xfrm>
          <a:prstGeom prst="rect">
            <a:avLst/>
          </a:prstGeom>
        </p:spPr>
      </p:pic>
      <p:pic>
        <p:nvPicPr>
          <p:cNvPr id="6" name="Graphic 5" descr="Signal with solid fill">
            <a:extLst>
              <a:ext uri="{FF2B5EF4-FFF2-40B4-BE49-F238E27FC236}">
                <a16:creationId xmlns:a16="http://schemas.microsoft.com/office/drawing/2014/main" id="{114D30CD-398D-4AF8-AFD7-C80AA245D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74348965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919143" y="1169730"/>
            <a:ext cx="11012720" cy="4109676"/>
          </a:xfrm>
          <a:prstGeom prst="rect">
            <a:avLst/>
          </a:prstGeom>
        </p:spPr>
        <p:txBody>
          <a:bodyPr>
            <a:normAutofit fontScale="90000"/>
          </a:bodyPr>
          <a:lstStyle/>
          <a:p>
            <a:r>
              <a:rPr lang="en-US">
                <a:latin typeface="Arial"/>
                <a:cs typeface="Arial"/>
              </a:rPr>
              <a:t>Child Behavioral/Emotional Needs</a:t>
            </a:r>
            <a:endParaRPr lang="en-US">
              <a:latin typeface="Arial"/>
            </a:endParaRPr>
          </a:p>
        </p:txBody>
      </p:sp>
      <p:sp>
        <p:nvSpPr>
          <p:cNvPr id="4" name="Text Placeholder 3">
            <a:extLst>
              <a:ext uri="{FF2B5EF4-FFF2-40B4-BE49-F238E27FC236}">
                <a16:creationId xmlns:a16="http://schemas.microsoft.com/office/drawing/2014/main" id="{2E98DDC8-50D9-184C-BE0C-9F3AB1AFC25B}"/>
              </a:ext>
            </a:extLst>
          </p:cNvPr>
          <p:cNvSpPr>
            <a:spLocks noGrp="1"/>
          </p:cNvSpPr>
          <p:nvPr>
            <p:ph type="body" sz="quarter" idx="1"/>
          </p:nvPr>
        </p:nvSpPr>
        <p:spPr>
          <a:xfrm>
            <a:off x="1332429" y="6855534"/>
            <a:ext cx="10082823" cy="5768579"/>
          </a:xfrm>
        </p:spPr>
        <p:txBody>
          <a:bodyPr/>
          <a:lstStyle/>
          <a:p>
            <a:pPr marL="571500" indent="-571500">
              <a:lnSpc>
                <a:spcPct val="110000"/>
              </a:lnSpc>
              <a:spcAft>
                <a:spcPts val="1200"/>
              </a:spcAft>
              <a:buFont typeface="Arial"/>
              <a:buChar char="•"/>
            </a:pPr>
            <a:r>
              <a:rPr lang="en-US" dirty="0">
                <a:latin typeface="Arial"/>
                <a:cs typeface="Arial"/>
              </a:rPr>
              <a:t>This domain identifies the mental health needs of the children.  </a:t>
            </a:r>
            <a:endParaRPr lang="en-US"/>
          </a:p>
          <a:p>
            <a:pPr marL="571500" indent="-571500">
              <a:lnSpc>
                <a:spcPct val="110000"/>
              </a:lnSpc>
              <a:buFont typeface="Arial"/>
              <a:buChar char="•"/>
            </a:pPr>
            <a:r>
              <a:rPr lang="en-US">
                <a:latin typeface="Arial"/>
                <a:cs typeface="Arial"/>
              </a:rPr>
              <a:t>These items suppport a diagnosis but are not diagnostic</a:t>
            </a:r>
          </a:p>
          <a:p>
            <a:pPr marL="571500" indent="-571500">
              <a:lnSpc>
                <a:spcPct val="110000"/>
              </a:lnSpc>
              <a:buFont typeface="Arial"/>
              <a:buChar char="•"/>
            </a:pPr>
            <a:r>
              <a:rPr lang="en-US"/>
              <a:t>Overall question to consider: </a:t>
            </a:r>
            <a:r>
              <a:rPr lang="en-US">
                <a:solidFill>
                  <a:srgbClr val="FF0000"/>
                </a:solidFill>
              </a:rPr>
              <a:t>What are the presenting social, emotional, and behavioral needs of the youth?</a:t>
            </a:r>
            <a:endParaRPr lang="en-US"/>
          </a:p>
          <a:p>
            <a:pPr marL="571500" indent="-571500">
              <a:lnSpc>
                <a:spcPct val="110000"/>
              </a:lnSpc>
              <a:buFont typeface="Arial"/>
              <a:buChar char="•"/>
            </a:pPr>
            <a:endParaRPr lang="en-US" dirty="0"/>
          </a:p>
        </p:txBody>
      </p:sp>
      <p:pic>
        <p:nvPicPr>
          <p:cNvPr id="3" name="Picture 2">
            <a:extLst>
              <a:ext uri="{FF2B5EF4-FFF2-40B4-BE49-F238E27FC236}">
                <a16:creationId xmlns:a16="http://schemas.microsoft.com/office/drawing/2014/main" id="{0EBAB8EF-8A91-E944-8B5E-2FE2E654927E}"/>
              </a:ext>
            </a:extLst>
          </p:cNvPr>
          <p:cNvPicPr>
            <a:picLocks noChangeAspect="1"/>
          </p:cNvPicPr>
          <p:nvPr/>
        </p:nvPicPr>
        <p:blipFill>
          <a:blip r:embed="rId3"/>
          <a:stretch>
            <a:fillRect/>
          </a:stretch>
        </p:blipFill>
        <p:spPr>
          <a:xfrm>
            <a:off x="12329911" y="1844059"/>
            <a:ext cx="10721658" cy="9867032"/>
          </a:xfrm>
          <a:prstGeom prst="rect">
            <a:avLst/>
          </a:prstGeom>
        </p:spPr>
      </p:pic>
    </p:spTree>
    <p:extLst>
      <p:ext uri="{BB962C8B-B14F-4D97-AF65-F5344CB8AC3E}">
        <p14:creationId xmlns:p14="http://schemas.microsoft.com/office/powerpoint/2010/main" val="2065107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70682-3217-E34D-9179-347129CDC20B}"/>
              </a:ext>
            </a:extLst>
          </p:cNvPr>
          <p:cNvSpPr>
            <a:spLocks noGrp="1"/>
          </p:cNvSpPr>
          <p:nvPr>
            <p:ph type="title"/>
          </p:nvPr>
        </p:nvSpPr>
        <p:spPr>
          <a:xfrm>
            <a:off x="1340440" y="625077"/>
            <a:ext cx="21703120" cy="2171912"/>
          </a:xfrm>
        </p:spPr>
        <p:txBody>
          <a:bodyPr/>
          <a:lstStyle/>
          <a:p>
            <a:r>
              <a:rPr lang="en-US" dirty="0"/>
              <a:t>Practice: Behavioral/Emotional Needs</a:t>
            </a:r>
          </a:p>
        </p:txBody>
      </p:sp>
      <p:sp>
        <p:nvSpPr>
          <p:cNvPr id="4" name="Text Placeholder 3">
            <a:extLst>
              <a:ext uri="{FF2B5EF4-FFF2-40B4-BE49-F238E27FC236}">
                <a16:creationId xmlns:a16="http://schemas.microsoft.com/office/drawing/2014/main" id="{6B4A5779-1DB3-FA4D-9014-44D172043AE4}"/>
              </a:ext>
            </a:extLst>
          </p:cNvPr>
          <p:cNvSpPr>
            <a:spLocks noGrp="1"/>
          </p:cNvSpPr>
          <p:nvPr>
            <p:ph type="body" idx="1"/>
          </p:nvPr>
        </p:nvSpPr>
        <p:spPr>
          <a:xfrm>
            <a:off x="753034" y="2366681"/>
            <a:ext cx="14415247" cy="10165978"/>
          </a:xfrm>
        </p:spPr>
        <p:txBody>
          <a:bodyPr/>
          <a:lstStyle/>
          <a:p>
            <a:pPr marL="0" indent="0">
              <a:buNone/>
            </a:pPr>
            <a:r>
              <a:rPr lang="en-US" dirty="0"/>
              <a:t>Manuel has been diagnosed with ADHD and is taking medication that does not seem to help with his impulsivity. Manuel does get into fights at school for being bullied for his accent. He also has a history of stealing from other children in the group home and from his family as retaliation. He has difficulty following the rules, completing chores, and cleaning up after himself when he has soiled himself. Manuel has extreme tantrums when he is told no or asked to do things he doesn't want to when on home visits.</a:t>
            </a:r>
          </a:p>
        </p:txBody>
      </p:sp>
      <p:pic>
        <p:nvPicPr>
          <p:cNvPr id="2" name="Picture 1">
            <a:extLst>
              <a:ext uri="{FF2B5EF4-FFF2-40B4-BE49-F238E27FC236}">
                <a16:creationId xmlns:a16="http://schemas.microsoft.com/office/drawing/2014/main" id="{E695EBAF-0709-4905-83F6-F31CE2C13B6E}"/>
              </a:ext>
            </a:extLst>
          </p:cNvPr>
          <p:cNvPicPr>
            <a:picLocks noChangeAspect="1"/>
          </p:cNvPicPr>
          <p:nvPr/>
        </p:nvPicPr>
        <p:blipFill rotWithShape="1">
          <a:blip r:embed="rId3"/>
          <a:srcRect t="25841" r="36282"/>
          <a:stretch/>
        </p:blipFill>
        <p:spPr>
          <a:xfrm>
            <a:off x="16434351" y="3254188"/>
            <a:ext cx="6829061" cy="7315200"/>
          </a:xfrm>
          <a:prstGeom prst="rect">
            <a:avLst/>
          </a:prstGeom>
        </p:spPr>
      </p:pic>
      <p:pic>
        <p:nvPicPr>
          <p:cNvPr id="5" name="Graphic 4" descr="Signal with solid fill">
            <a:extLst>
              <a:ext uri="{FF2B5EF4-FFF2-40B4-BE49-F238E27FC236}">
                <a16:creationId xmlns:a16="http://schemas.microsoft.com/office/drawing/2014/main" id="{6E3162F8-CA7E-497C-980C-8AB9479001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317110196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1096457" y="1169730"/>
            <a:ext cx="9817350" cy="4032185"/>
          </a:xfrm>
          <a:prstGeom prst="rect">
            <a:avLst/>
          </a:prstGeom>
        </p:spPr>
        <p:txBody>
          <a:bodyPr>
            <a:normAutofit/>
          </a:bodyPr>
          <a:lstStyle/>
          <a:p>
            <a:r>
              <a:rPr lang="en-US">
                <a:ea typeface="Arial Narrow" charset="0"/>
                <a:cs typeface="Arial"/>
              </a:rPr>
              <a:t>Life Functioning Domain</a:t>
            </a:r>
          </a:p>
          <a:p>
            <a:endParaRPr lang="en-US" dirty="0">
              <a:ea typeface="Arial Narrow" charset="0"/>
              <a:cs typeface="Arial Narrow" charset="0"/>
            </a:endParaRPr>
          </a:p>
        </p:txBody>
      </p:sp>
      <p:sp>
        <p:nvSpPr>
          <p:cNvPr id="5" name="Text Placeholder 4">
            <a:extLst>
              <a:ext uri="{FF2B5EF4-FFF2-40B4-BE49-F238E27FC236}">
                <a16:creationId xmlns:a16="http://schemas.microsoft.com/office/drawing/2014/main" id="{4A76BD7D-F42B-304C-B6D1-885EB243A7DE}"/>
              </a:ext>
            </a:extLst>
          </p:cNvPr>
          <p:cNvSpPr>
            <a:spLocks noGrp="1"/>
          </p:cNvSpPr>
          <p:nvPr>
            <p:ph type="body" sz="quarter" idx="1"/>
          </p:nvPr>
        </p:nvSpPr>
        <p:spPr>
          <a:xfrm>
            <a:off x="1096455" y="4737433"/>
            <a:ext cx="9817351" cy="7886680"/>
          </a:xfrm>
        </p:spPr>
        <p:txBody>
          <a:bodyPr>
            <a:normAutofit/>
          </a:bodyPr>
          <a:lstStyle/>
          <a:p>
            <a:pPr marL="571500" indent="-571500">
              <a:buFont typeface="Arial"/>
              <a:buChar char="•"/>
            </a:pPr>
            <a:r>
              <a:rPr lang="en-US">
                <a:latin typeface="Arial"/>
                <a:cs typeface="Arial"/>
              </a:rPr>
              <a:t>This domain rates how the youth is functioning in the </a:t>
            </a:r>
            <a:r>
              <a:rPr lang="en-US" dirty="0">
                <a:latin typeface="Arial"/>
                <a:cs typeface="Arial"/>
              </a:rPr>
              <a:t>individual, family, peer, school, and community realms.</a:t>
            </a:r>
            <a:endParaRPr lang="en-US"/>
          </a:p>
          <a:p>
            <a:pPr marL="571500" indent="-571500">
              <a:lnSpc>
                <a:spcPct val="90000"/>
              </a:lnSpc>
              <a:spcBef>
                <a:spcPts val="1000"/>
              </a:spcBef>
              <a:buFont typeface="Arial"/>
              <a:buChar char="•"/>
            </a:pPr>
            <a:r>
              <a:rPr lang="en-US">
                <a:latin typeface="Arial"/>
                <a:cs typeface="Arial"/>
              </a:rPr>
              <a:t>Highlights any struggles/needs the youth and family are experiencing</a:t>
            </a:r>
            <a:endParaRPr lang="en-US">
              <a:cs typeface="Arial"/>
            </a:endParaRPr>
          </a:p>
          <a:p>
            <a:pPr marL="571500" indent="-571500">
              <a:lnSpc>
                <a:spcPct val="90000"/>
              </a:lnSpc>
              <a:spcBef>
                <a:spcPts val="1000"/>
              </a:spcBef>
              <a:buFont typeface="Arial"/>
              <a:buChar char="•"/>
            </a:pPr>
            <a:endParaRPr lang="en-US" dirty="0">
              <a:cs typeface="Arial"/>
            </a:endParaRPr>
          </a:p>
          <a:p>
            <a:pPr marL="571500" indent="-571500">
              <a:lnSpc>
                <a:spcPct val="90000"/>
              </a:lnSpc>
              <a:spcBef>
                <a:spcPts val="1000"/>
              </a:spcBef>
              <a:buFont typeface="Arial"/>
              <a:buChar char="•"/>
            </a:pPr>
            <a:r>
              <a:rPr lang="en-US">
                <a:latin typeface="Arial"/>
                <a:cs typeface="Arial"/>
              </a:rPr>
              <a:t>Overall question to consider: </a:t>
            </a:r>
            <a:r>
              <a:rPr lang="en-US">
                <a:solidFill>
                  <a:srgbClr val="FF0000"/>
                </a:solidFill>
                <a:latin typeface="Arial"/>
                <a:cs typeface="Arial"/>
              </a:rPr>
              <a:t>How is the youth functioning in the individual, family, peer, school and community realms?</a:t>
            </a:r>
            <a:endParaRPr lang="en-US">
              <a:cs typeface="Arial"/>
            </a:endParaRPr>
          </a:p>
          <a:p>
            <a:pPr marL="571500" indent="-571500">
              <a:buFont typeface="Arial"/>
              <a:buChar char="•"/>
            </a:pPr>
            <a:endParaRPr lang="en-US" dirty="0">
              <a:latin typeface="Arial"/>
              <a:cs typeface="Arial"/>
            </a:endParaRPr>
          </a:p>
          <a:p>
            <a:endParaRPr lang="en-US" dirty="0">
              <a:cs typeface="Arial"/>
            </a:endParaRPr>
          </a:p>
        </p:txBody>
      </p:sp>
      <p:pic>
        <p:nvPicPr>
          <p:cNvPr id="4" name="Picture 3">
            <a:extLst>
              <a:ext uri="{FF2B5EF4-FFF2-40B4-BE49-F238E27FC236}">
                <a16:creationId xmlns:a16="http://schemas.microsoft.com/office/drawing/2014/main" id="{64F1F6F2-6CF6-604D-9C8F-347C21B5F8BE}"/>
              </a:ext>
            </a:extLst>
          </p:cNvPr>
          <p:cNvPicPr>
            <a:picLocks noChangeAspect="1"/>
          </p:cNvPicPr>
          <p:nvPr/>
        </p:nvPicPr>
        <p:blipFill>
          <a:blip r:embed="rId3"/>
          <a:stretch>
            <a:fillRect/>
          </a:stretch>
        </p:blipFill>
        <p:spPr>
          <a:xfrm>
            <a:off x="11513983" y="2863064"/>
            <a:ext cx="12587571" cy="9188008"/>
          </a:xfrm>
          <a:prstGeom prst="rect">
            <a:avLst/>
          </a:prstGeom>
        </p:spPr>
      </p:pic>
    </p:spTree>
    <p:extLst>
      <p:ext uri="{BB962C8B-B14F-4D97-AF65-F5344CB8AC3E}">
        <p14:creationId xmlns:p14="http://schemas.microsoft.com/office/powerpoint/2010/main" val="117026928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40543-46AE-8A4F-AB33-CE350BA01A55}"/>
              </a:ext>
            </a:extLst>
          </p:cNvPr>
          <p:cNvSpPr>
            <a:spLocks noGrp="1"/>
          </p:cNvSpPr>
          <p:nvPr>
            <p:ph type="title"/>
          </p:nvPr>
        </p:nvSpPr>
        <p:spPr>
          <a:xfrm>
            <a:off x="1340440" y="625077"/>
            <a:ext cx="21703120" cy="1902970"/>
          </a:xfrm>
        </p:spPr>
        <p:txBody>
          <a:bodyPr/>
          <a:lstStyle/>
          <a:p>
            <a:r>
              <a:rPr lang="en-US" dirty="0"/>
              <a:t>Practice: Life Functioning</a:t>
            </a:r>
          </a:p>
        </p:txBody>
      </p:sp>
      <p:sp>
        <p:nvSpPr>
          <p:cNvPr id="5" name="Content Placeholder 2">
            <a:extLst>
              <a:ext uri="{FF2B5EF4-FFF2-40B4-BE49-F238E27FC236}">
                <a16:creationId xmlns:a16="http://schemas.microsoft.com/office/drawing/2014/main" id="{5CDAC557-9385-3149-9A45-A82FBDE1D8EC}"/>
              </a:ext>
            </a:extLst>
          </p:cNvPr>
          <p:cNvSpPr>
            <a:spLocks noGrp="1"/>
          </p:cNvSpPr>
          <p:nvPr>
            <p:ph type="body" idx="1"/>
          </p:nvPr>
        </p:nvSpPr>
        <p:spPr>
          <a:xfrm>
            <a:off x="726141" y="2528047"/>
            <a:ext cx="13958047" cy="9274175"/>
          </a:xfrm>
        </p:spPr>
        <p:txBody>
          <a:bodyPr numCol="1">
            <a:normAutofit/>
          </a:bodyPr>
          <a:lstStyle/>
          <a:p>
            <a:pPr marL="0" indent="0">
              <a:lnSpc>
                <a:spcPct val="120000"/>
              </a:lnSpc>
              <a:buNone/>
            </a:pPr>
            <a:r>
              <a:rPr lang="en-US" dirty="0"/>
              <a:t>Manuel has a strained relationship with his mother. She tends to avoid spending time with him and blames him for most of the problems in the home. He currently lives in a group home. Manuel does poorly in school. He often gets into fights due to being bullied for having an accent. He does, however, have some friends and enjoys spending time with them playing video games or going to the park.</a:t>
            </a:r>
            <a:endParaRPr lang="en-US" altLang="en-US" dirty="0">
              <a:solidFill>
                <a:schemeClr val="tx1"/>
              </a:solidFill>
            </a:endParaRPr>
          </a:p>
        </p:txBody>
      </p:sp>
      <p:pic>
        <p:nvPicPr>
          <p:cNvPr id="2" name="Picture 1">
            <a:extLst>
              <a:ext uri="{FF2B5EF4-FFF2-40B4-BE49-F238E27FC236}">
                <a16:creationId xmlns:a16="http://schemas.microsoft.com/office/drawing/2014/main" id="{3768E20A-9A2F-4B5F-B2D3-B6EA7798B438}"/>
              </a:ext>
            </a:extLst>
          </p:cNvPr>
          <p:cNvPicPr>
            <a:picLocks noChangeAspect="1"/>
          </p:cNvPicPr>
          <p:nvPr/>
        </p:nvPicPr>
        <p:blipFill rotWithShape="1">
          <a:blip r:embed="rId3"/>
          <a:srcRect t="28759" r="39603"/>
          <a:stretch/>
        </p:blipFill>
        <p:spPr>
          <a:xfrm>
            <a:off x="15440047" y="3661171"/>
            <a:ext cx="7603513" cy="6545342"/>
          </a:xfrm>
          <a:prstGeom prst="rect">
            <a:avLst/>
          </a:prstGeom>
        </p:spPr>
      </p:pic>
      <p:pic>
        <p:nvPicPr>
          <p:cNvPr id="6" name="Graphic 5" descr="Signal with solid fill">
            <a:extLst>
              <a:ext uri="{FF2B5EF4-FFF2-40B4-BE49-F238E27FC236}">
                <a16:creationId xmlns:a16="http://schemas.microsoft.com/office/drawing/2014/main" id="{526D1749-7811-4D9A-A572-DF9EBBC13E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396804008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62314-995D-4890-B151-1A619FEB243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B4EBB94-D488-45DB-8F9A-6566FE5306DE}"/>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3DD65D31-1E1C-4E3D-822E-9B4B223D49B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70217" y="2455818"/>
            <a:ext cx="18418629" cy="9039496"/>
          </a:xfrm>
          <a:prstGeom prst="rect">
            <a:avLst/>
          </a:prstGeom>
        </p:spPr>
      </p:pic>
      <p:sp>
        <p:nvSpPr>
          <p:cNvPr id="6" name="TextBox 5">
            <a:extLst>
              <a:ext uri="{FF2B5EF4-FFF2-40B4-BE49-F238E27FC236}">
                <a16:creationId xmlns:a16="http://schemas.microsoft.com/office/drawing/2014/main" id="{99FFF726-E9A9-4102-A9E7-2C7E2F82FF82}"/>
              </a:ext>
            </a:extLst>
          </p:cNvPr>
          <p:cNvSpPr txBox="1"/>
          <p:nvPr/>
        </p:nvSpPr>
        <p:spPr>
          <a:xfrm>
            <a:off x="3370217" y="7968807"/>
            <a:ext cx="18418629" cy="282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endParaRPr lang="en-US" sz="900" dirty="0"/>
          </a:p>
        </p:txBody>
      </p:sp>
    </p:spTree>
    <p:extLst>
      <p:ext uri="{BB962C8B-B14F-4D97-AF65-F5344CB8AC3E}">
        <p14:creationId xmlns:p14="http://schemas.microsoft.com/office/powerpoint/2010/main" val="143430704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764852" y="618565"/>
            <a:ext cx="10030966" cy="2895642"/>
          </a:xfrm>
          <a:prstGeom prst="rect">
            <a:avLst/>
          </a:prstGeom>
        </p:spPr>
        <p:txBody>
          <a:bodyPr>
            <a:normAutofit/>
          </a:bodyPr>
          <a:lstStyle/>
          <a:p>
            <a:r>
              <a:rPr lang="en-US" dirty="0">
                <a:latin typeface="Arial"/>
                <a:ea typeface="Arial Narrow" charset="0"/>
                <a:cs typeface="Arial Narrow" charset="0"/>
              </a:rPr>
              <a:t>Risk Factors &amp; Behaviors</a:t>
            </a:r>
            <a:endParaRPr lang="en-US" dirty="0">
              <a:ea typeface="Arial Narrow" charset="0"/>
              <a:cs typeface="Arial Narrow" charset="0"/>
            </a:endParaRPr>
          </a:p>
        </p:txBody>
      </p:sp>
      <p:sp>
        <p:nvSpPr>
          <p:cNvPr id="4" name="Text Placeholder 3">
            <a:extLst>
              <a:ext uri="{FF2B5EF4-FFF2-40B4-BE49-F238E27FC236}">
                <a16:creationId xmlns:a16="http://schemas.microsoft.com/office/drawing/2014/main" id="{DB80DFDB-44E4-4549-B279-130A73010C13}"/>
              </a:ext>
            </a:extLst>
          </p:cNvPr>
          <p:cNvSpPr>
            <a:spLocks noGrp="1"/>
          </p:cNvSpPr>
          <p:nvPr>
            <p:ph type="body" sz="quarter" idx="1"/>
          </p:nvPr>
        </p:nvSpPr>
        <p:spPr>
          <a:xfrm>
            <a:off x="764852" y="3735197"/>
            <a:ext cx="10030967" cy="9362238"/>
          </a:xfrm>
        </p:spPr>
        <p:txBody>
          <a:bodyPr>
            <a:normAutofit/>
          </a:bodyPr>
          <a:lstStyle/>
          <a:p>
            <a:pPr marL="285750" indent="-285750">
              <a:lnSpc>
                <a:spcPct val="90000"/>
              </a:lnSpc>
              <a:spcBef>
                <a:spcPts val="1000"/>
              </a:spcBef>
              <a:buFont typeface="Arial"/>
              <a:buChar char="•"/>
            </a:pPr>
            <a:r>
              <a:rPr lang="en-US" dirty="0">
                <a:latin typeface="Arial"/>
                <a:cs typeface="Arial"/>
              </a:rPr>
              <a:t>Identifies behaviors that may put the youth at risk for serious harm to self or others</a:t>
            </a:r>
          </a:p>
          <a:p>
            <a:pPr marL="285750" indent="-285750">
              <a:lnSpc>
                <a:spcPct val="90000"/>
              </a:lnSpc>
              <a:spcBef>
                <a:spcPts val="1000"/>
              </a:spcBef>
              <a:buFont typeface="Arial"/>
              <a:buChar char="•"/>
            </a:pPr>
            <a:r>
              <a:rPr lang="en-US" dirty="0">
                <a:latin typeface="Arial"/>
                <a:cs typeface="Arial"/>
              </a:rPr>
              <a:t>The time frame in which the youth engaged in the risk behaviors is critical to determining the level of need. </a:t>
            </a:r>
            <a:r>
              <a:rPr lang="en-US" i="1" dirty="0">
                <a:latin typeface="Arial"/>
                <a:cs typeface="Arial"/>
              </a:rPr>
              <a:t>Many items in this domain include specific time frames within the definitions.</a:t>
            </a:r>
          </a:p>
          <a:p>
            <a:pPr marL="285750" indent="-285750">
              <a:lnSpc>
                <a:spcPct val="90000"/>
              </a:lnSpc>
              <a:spcBef>
                <a:spcPts val="1000"/>
              </a:spcBef>
              <a:buFont typeface="Arial"/>
              <a:buChar char="•"/>
            </a:pPr>
            <a:endParaRPr lang="en-US" sz="3200" dirty="0">
              <a:latin typeface="Arial"/>
              <a:cs typeface="Arial"/>
            </a:endParaRPr>
          </a:p>
          <a:p>
            <a:pPr marL="285750" indent="-285750">
              <a:lnSpc>
                <a:spcPct val="90000"/>
              </a:lnSpc>
              <a:spcBef>
                <a:spcPts val="1000"/>
              </a:spcBef>
              <a:buFont typeface="Arial"/>
              <a:buChar char="•"/>
            </a:pPr>
            <a:r>
              <a:rPr lang="en-US" dirty="0"/>
              <a:t>Overall question to consider: </a:t>
            </a:r>
            <a:r>
              <a:rPr lang="en-US" dirty="0">
                <a:solidFill>
                  <a:srgbClr val="FF0000"/>
                </a:solidFill>
              </a:rPr>
              <a:t>Do the youth’s behaviors put him/her at risk for serious harm to self/others?</a:t>
            </a:r>
          </a:p>
          <a:p>
            <a:pPr marL="285750" marR="0" lvl="0" indent="-285750" algn="l" defTabSz="821531"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0" cap="none" spc="0" normalizeH="0" baseline="0" noProof="0" dirty="0">
                <a:ln>
                  <a:noFill/>
                </a:ln>
                <a:solidFill>
                  <a:srgbClr val="000000"/>
                </a:solidFill>
                <a:effectLst/>
                <a:uLnTx/>
                <a:uFillTx/>
                <a:latin typeface="Arial"/>
                <a:cs typeface="Arial"/>
                <a:sym typeface="Helvetica Light"/>
              </a:rPr>
              <a:t>Note: these items do NOT replace a detailed risk assessment</a:t>
            </a:r>
          </a:p>
          <a:p>
            <a:endParaRPr lang="en-US" dirty="0"/>
          </a:p>
        </p:txBody>
      </p:sp>
      <p:pic>
        <p:nvPicPr>
          <p:cNvPr id="3" name="Picture 2">
            <a:extLst>
              <a:ext uri="{FF2B5EF4-FFF2-40B4-BE49-F238E27FC236}">
                <a16:creationId xmlns:a16="http://schemas.microsoft.com/office/drawing/2014/main" id="{44A4C8E2-D35B-B248-AF4B-11EE199C51A9}"/>
              </a:ext>
            </a:extLst>
          </p:cNvPr>
          <p:cNvPicPr>
            <a:picLocks noChangeAspect="1"/>
          </p:cNvPicPr>
          <p:nvPr/>
        </p:nvPicPr>
        <p:blipFill>
          <a:blip r:embed="rId3"/>
          <a:stretch>
            <a:fillRect/>
          </a:stretch>
        </p:blipFill>
        <p:spPr>
          <a:xfrm>
            <a:off x="11049000" y="1739398"/>
            <a:ext cx="12892548" cy="9762835"/>
          </a:xfrm>
          <a:prstGeom prst="rect">
            <a:avLst/>
          </a:prstGeom>
        </p:spPr>
      </p:pic>
    </p:spTree>
    <p:extLst>
      <p:ext uri="{BB962C8B-B14F-4D97-AF65-F5344CB8AC3E}">
        <p14:creationId xmlns:p14="http://schemas.microsoft.com/office/powerpoint/2010/main" val="331290939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40543-46AE-8A4F-AB33-CE350BA01A55}"/>
              </a:ext>
            </a:extLst>
          </p:cNvPr>
          <p:cNvSpPr>
            <a:spLocks noGrp="1"/>
          </p:cNvSpPr>
          <p:nvPr>
            <p:ph type="title"/>
          </p:nvPr>
        </p:nvSpPr>
        <p:spPr>
          <a:xfrm>
            <a:off x="1340440" y="625077"/>
            <a:ext cx="21703120" cy="1660923"/>
          </a:xfrm>
        </p:spPr>
        <p:txBody>
          <a:bodyPr/>
          <a:lstStyle/>
          <a:p>
            <a:r>
              <a:rPr lang="en-US" dirty="0">
                <a:latin typeface="Arial"/>
                <a:cs typeface="Arial"/>
              </a:rPr>
              <a:t>Practice: Risk Factors &amp; Behaviors</a:t>
            </a:r>
            <a:endParaRPr lang="en-US" dirty="0"/>
          </a:p>
        </p:txBody>
      </p:sp>
      <p:sp>
        <p:nvSpPr>
          <p:cNvPr id="5" name="Content Placeholder 2">
            <a:extLst>
              <a:ext uri="{FF2B5EF4-FFF2-40B4-BE49-F238E27FC236}">
                <a16:creationId xmlns:a16="http://schemas.microsoft.com/office/drawing/2014/main" id="{5CDAC557-9385-3149-9A45-A82FBDE1D8EC}"/>
              </a:ext>
            </a:extLst>
          </p:cNvPr>
          <p:cNvSpPr>
            <a:spLocks noGrp="1"/>
          </p:cNvSpPr>
          <p:nvPr>
            <p:ph type="body" idx="1"/>
          </p:nvPr>
        </p:nvSpPr>
        <p:spPr>
          <a:xfrm>
            <a:off x="618565" y="2689413"/>
            <a:ext cx="13689106" cy="9735670"/>
          </a:xfrm>
        </p:spPr>
        <p:txBody>
          <a:bodyPr numCol="1">
            <a:normAutofit/>
          </a:bodyPr>
          <a:lstStyle/>
          <a:p>
            <a:pPr marL="0" indent="0">
              <a:buNone/>
            </a:pPr>
            <a:r>
              <a:rPr lang="en-US" dirty="0"/>
              <a:t>Manuel does not have current or history of suicidal ideation or self-harm behaviors. While Manuel has a history of stealing items from peers when he is angry with him, he has never been arrested for this theft. Manuel does have a history of aggression toward other including fighting with peers at school. After one particularly bad fight with his mother, Manuel left the house and didn’t return for 36 hours.  Sometimes when there are fights, he threatens to runaway again. </a:t>
            </a:r>
          </a:p>
        </p:txBody>
      </p:sp>
      <p:pic>
        <p:nvPicPr>
          <p:cNvPr id="2" name="Picture 1">
            <a:extLst>
              <a:ext uri="{FF2B5EF4-FFF2-40B4-BE49-F238E27FC236}">
                <a16:creationId xmlns:a16="http://schemas.microsoft.com/office/drawing/2014/main" id="{587606F2-8577-4086-B0A7-8E46B765B454}"/>
              </a:ext>
            </a:extLst>
          </p:cNvPr>
          <p:cNvPicPr>
            <a:picLocks noChangeAspect="1"/>
          </p:cNvPicPr>
          <p:nvPr/>
        </p:nvPicPr>
        <p:blipFill rotWithShape="1">
          <a:blip r:embed="rId3"/>
          <a:srcRect t="31667" r="36448"/>
          <a:stretch/>
        </p:blipFill>
        <p:spPr>
          <a:xfrm>
            <a:off x="14534974" y="3661171"/>
            <a:ext cx="8190555" cy="6673814"/>
          </a:xfrm>
          <a:prstGeom prst="rect">
            <a:avLst/>
          </a:prstGeom>
        </p:spPr>
      </p:pic>
      <p:pic>
        <p:nvPicPr>
          <p:cNvPr id="6" name="Graphic 5" descr="Signal with solid fill">
            <a:extLst>
              <a:ext uri="{FF2B5EF4-FFF2-40B4-BE49-F238E27FC236}">
                <a16:creationId xmlns:a16="http://schemas.microsoft.com/office/drawing/2014/main" id="{98F55BEE-243A-45DC-AF9C-5904ED6AF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387689601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764853" y="1071562"/>
            <a:ext cx="9912979" cy="1784931"/>
          </a:xfrm>
          <a:prstGeom prst="rect">
            <a:avLst/>
          </a:prstGeom>
        </p:spPr>
        <p:txBody>
          <a:bodyPr>
            <a:normAutofit/>
          </a:bodyPr>
          <a:lstStyle/>
          <a:p>
            <a:r>
              <a:rPr lang="en-US">
                <a:latin typeface="Arial"/>
                <a:ea typeface="Arial Narrow" charset="0"/>
                <a:cs typeface="Arial Narrow" charset="0"/>
              </a:rPr>
              <a:t>Cultural Factors</a:t>
            </a:r>
            <a:endParaRPr lang="en-US" dirty="0">
              <a:ea typeface="Arial Narrow" charset="0"/>
              <a:cs typeface="Arial Narrow" charset="0"/>
            </a:endParaRPr>
          </a:p>
        </p:txBody>
      </p:sp>
      <p:sp>
        <p:nvSpPr>
          <p:cNvPr id="4" name="Text Placeholder 3">
            <a:extLst>
              <a:ext uri="{FF2B5EF4-FFF2-40B4-BE49-F238E27FC236}">
                <a16:creationId xmlns:a16="http://schemas.microsoft.com/office/drawing/2014/main" id="{F72AD488-A29A-B246-BC27-A12AC7CCC050}"/>
              </a:ext>
            </a:extLst>
          </p:cNvPr>
          <p:cNvSpPr>
            <a:spLocks noGrp="1"/>
          </p:cNvSpPr>
          <p:nvPr>
            <p:ph type="body" sz="quarter" idx="1"/>
          </p:nvPr>
        </p:nvSpPr>
        <p:spPr>
          <a:xfrm>
            <a:off x="764852" y="4122655"/>
            <a:ext cx="9912980" cy="8403290"/>
          </a:xfrm>
        </p:spPr>
        <p:txBody>
          <a:bodyPr>
            <a:normAutofit/>
          </a:bodyPr>
          <a:lstStyle/>
          <a:p>
            <a:pPr marL="285750" indent="-285750">
              <a:lnSpc>
                <a:spcPct val="90000"/>
              </a:lnSpc>
              <a:spcBef>
                <a:spcPts val="1000"/>
              </a:spcBef>
              <a:buFont typeface="Arial"/>
              <a:buChar char="•"/>
            </a:pPr>
            <a:r>
              <a:rPr lang="en-US"/>
              <a:t>These items are designed to understand various cultural and acculturation aspects from the youth’s perspective to ensure meaningful communication and service planning</a:t>
            </a:r>
          </a:p>
          <a:p>
            <a:pPr marL="285750" indent="-285750">
              <a:lnSpc>
                <a:spcPct val="90000"/>
              </a:lnSpc>
              <a:spcBef>
                <a:spcPts val="1000"/>
              </a:spcBef>
              <a:buFont typeface="Arial"/>
              <a:buChar char="•"/>
            </a:pPr>
            <a:endParaRPr lang="en-US">
              <a:latin typeface="Arial"/>
              <a:cs typeface="Arial"/>
            </a:endParaRPr>
          </a:p>
          <a:p>
            <a:pPr marL="285750" indent="-285750">
              <a:lnSpc>
                <a:spcPct val="90000"/>
              </a:lnSpc>
              <a:spcBef>
                <a:spcPts val="1000"/>
              </a:spcBef>
              <a:buFont typeface="Arial"/>
              <a:buChar char="•"/>
            </a:pPr>
            <a:r>
              <a:rPr lang="en-US">
                <a:latin typeface="Arial"/>
                <a:cs typeface="Arial"/>
              </a:rPr>
              <a:t>Overall question to consider: </a:t>
            </a:r>
            <a:r>
              <a:rPr lang="en-US">
                <a:solidFill>
                  <a:srgbClr val="FF0000"/>
                </a:solidFill>
                <a:latin typeface="Arial"/>
                <a:cs typeface="Arial"/>
              </a:rPr>
              <a:t>How does the youth’s membership to a particular cultural group impact his or her stress and well-being?</a:t>
            </a:r>
            <a:endParaRPr lang="en-US" dirty="0">
              <a:latin typeface="Arial"/>
              <a:cs typeface="Arial"/>
            </a:endParaRPr>
          </a:p>
          <a:p>
            <a:endParaRPr lang="en-US" dirty="0"/>
          </a:p>
        </p:txBody>
      </p:sp>
      <p:pic>
        <p:nvPicPr>
          <p:cNvPr id="2" name="Picture 1">
            <a:extLst>
              <a:ext uri="{FF2B5EF4-FFF2-40B4-BE49-F238E27FC236}">
                <a16:creationId xmlns:a16="http://schemas.microsoft.com/office/drawing/2014/main" id="{F2CF075A-FBEA-834E-9C67-9CD3594F1C51}"/>
              </a:ext>
            </a:extLst>
          </p:cNvPr>
          <p:cNvPicPr>
            <a:picLocks noChangeAspect="1"/>
          </p:cNvPicPr>
          <p:nvPr/>
        </p:nvPicPr>
        <p:blipFill>
          <a:blip r:embed="rId3"/>
          <a:stretch>
            <a:fillRect/>
          </a:stretch>
        </p:blipFill>
        <p:spPr>
          <a:xfrm>
            <a:off x="10967337" y="4336026"/>
            <a:ext cx="13416663" cy="5973842"/>
          </a:xfrm>
          <a:prstGeom prst="rect">
            <a:avLst/>
          </a:prstGeom>
        </p:spPr>
      </p:pic>
    </p:spTree>
    <p:extLst>
      <p:ext uri="{BB962C8B-B14F-4D97-AF65-F5344CB8AC3E}">
        <p14:creationId xmlns:p14="http://schemas.microsoft.com/office/powerpoint/2010/main" val="16982123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40543-46AE-8A4F-AB33-CE350BA01A55}"/>
              </a:ext>
            </a:extLst>
          </p:cNvPr>
          <p:cNvSpPr>
            <a:spLocks noGrp="1"/>
          </p:cNvSpPr>
          <p:nvPr>
            <p:ph type="title"/>
          </p:nvPr>
        </p:nvSpPr>
        <p:spPr>
          <a:xfrm>
            <a:off x="1340440" y="625077"/>
            <a:ext cx="21703120" cy="2548429"/>
          </a:xfrm>
        </p:spPr>
        <p:txBody>
          <a:bodyPr/>
          <a:lstStyle/>
          <a:p>
            <a:r>
              <a:rPr lang="en-US" dirty="0"/>
              <a:t>Practice: Cultural Factors</a:t>
            </a:r>
          </a:p>
        </p:txBody>
      </p:sp>
      <p:sp>
        <p:nvSpPr>
          <p:cNvPr id="5" name="Content Placeholder 2">
            <a:extLst>
              <a:ext uri="{FF2B5EF4-FFF2-40B4-BE49-F238E27FC236}">
                <a16:creationId xmlns:a16="http://schemas.microsoft.com/office/drawing/2014/main" id="{5CDAC557-9385-3149-9A45-A82FBDE1D8EC}"/>
              </a:ext>
            </a:extLst>
          </p:cNvPr>
          <p:cNvSpPr>
            <a:spLocks noGrp="1"/>
          </p:cNvSpPr>
          <p:nvPr>
            <p:ph type="body" idx="1"/>
          </p:nvPr>
        </p:nvSpPr>
        <p:spPr>
          <a:xfrm>
            <a:off x="564777" y="2877671"/>
            <a:ext cx="13231906" cy="8924551"/>
          </a:xfrm>
        </p:spPr>
        <p:txBody>
          <a:bodyPr numCol="1">
            <a:normAutofit/>
          </a:bodyPr>
          <a:lstStyle/>
          <a:p>
            <a:pPr marL="0" indent="0">
              <a:buNone/>
            </a:pPr>
            <a:r>
              <a:rPr lang="en-US" dirty="0"/>
              <a:t>Manuel's father requires an interpreter and has difficulty finding a job due to being solely Spanish-speaking.  Manuel has been bullied at school for having an accent.  Manuel has home visits on all holidays and is able to participate in family rituals and traditions.</a:t>
            </a:r>
            <a:endParaRPr lang="en-US" dirty="0">
              <a:solidFill>
                <a:schemeClr val="tx1"/>
              </a:solidFill>
            </a:endParaRPr>
          </a:p>
        </p:txBody>
      </p:sp>
      <p:pic>
        <p:nvPicPr>
          <p:cNvPr id="4" name="Picture 3">
            <a:extLst>
              <a:ext uri="{FF2B5EF4-FFF2-40B4-BE49-F238E27FC236}">
                <a16:creationId xmlns:a16="http://schemas.microsoft.com/office/drawing/2014/main" id="{30D3B680-7301-43E5-BFF1-332050D5901E}"/>
              </a:ext>
            </a:extLst>
          </p:cNvPr>
          <p:cNvPicPr>
            <a:picLocks noChangeAspect="1"/>
          </p:cNvPicPr>
          <p:nvPr/>
        </p:nvPicPr>
        <p:blipFill rotWithShape="1">
          <a:blip r:embed="rId3"/>
          <a:srcRect t="54051" r="46259"/>
          <a:stretch/>
        </p:blipFill>
        <p:spPr>
          <a:xfrm>
            <a:off x="14198280" y="5513294"/>
            <a:ext cx="7211254" cy="2745252"/>
          </a:xfrm>
          <a:prstGeom prst="rect">
            <a:avLst/>
          </a:prstGeom>
        </p:spPr>
      </p:pic>
      <p:pic>
        <p:nvPicPr>
          <p:cNvPr id="6" name="Graphic 5" descr="Signal with solid fill">
            <a:extLst>
              <a:ext uri="{FF2B5EF4-FFF2-40B4-BE49-F238E27FC236}">
                <a16:creationId xmlns:a16="http://schemas.microsoft.com/office/drawing/2014/main" id="{37E09340-8BF3-4C67-BD7F-6585F7BC4F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19215762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Group"/>
          <p:cNvGrpSpPr/>
          <p:nvPr/>
        </p:nvGrpSpPr>
        <p:grpSpPr>
          <a:xfrm>
            <a:off x="296091" y="3340996"/>
            <a:ext cx="12423262" cy="10219366"/>
            <a:chOff x="0" y="0"/>
            <a:chExt cx="12423261" cy="10219364"/>
          </a:xfrm>
        </p:grpSpPr>
        <p:sp>
          <p:nvSpPr>
            <p:cNvPr id="322" name="Shape"/>
            <p:cNvSpPr/>
            <p:nvPr/>
          </p:nvSpPr>
          <p:spPr>
            <a:xfrm>
              <a:off x="32709" y="0"/>
              <a:ext cx="12390553" cy="9666265"/>
            </a:xfrm>
            <a:custGeom>
              <a:avLst/>
              <a:gdLst/>
              <a:ahLst/>
              <a:cxnLst>
                <a:cxn ang="0">
                  <a:pos x="wd2" y="hd2"/>
                </a:cxn>
                <a:cxn ang="5400000">
                  <a:pos x="wd2" y="hd2"/>
                </a:cxn>
                <a:cxn ang="10800000">
                  <a:pos x="wd2" y="hd2"/>
                </a:cxn>
                <a:cxn ang="16200000">
                  <a:pos x="wd2" y="hd2"/>
                </a:cxn>
              </a:cxnLst>
              <a:rect l="0" t="0" r="r" b="b"/>
              <a:pathLst>
                <a:path w="21302" h="21401" extrusionOk="0">
                  <a:moveTo>
                    <a:pt x="250" y="13883"/>
                  </a:moveTo>
                  <a:cubicBezTo>
                    <a:pt x="1813" y="11394"/>
                    <a:pt x="5538" y="11448"/>
                    <a:pt x="7415" y="11246"/>
                  </a:cubicBezTo>
                  <a:cubicBezTo>
                    <a:pt x="8005" y="11182"/>
                    <a:pt x="8461" y="10871"/>
                    <a:pt x="8735" y="10365"/>
                  </a:cubicBezTo>
                  <a:cubicBezTo>
                    <a:pt x="8991" y="9893"/>
                    <a:pt x="9028" y="9300"/>
                    <a:pt x="9051" y="8726"/>
                  </a:cubicBezTo>
                  <a:cubicBezTo>
                    <a:pt x="9170" y="5819"/>
                    <a:pt x="9170" y="2907"/>
                    <a:pt x="9051" y="0"/>
                  </a:cubicBezTo>
                  <a:lnTo>
                    <a:pt x="9834" y="0"/>
                  </a:lnTo>
                  <a:lnTo>
                    <a:pt x="10283" y="0"/>
                  </a:lnTo>
                  <a:lnTo>
                    <a:pt x="10706" y="0"/>
                  </a:lnTo>
                  <a:lnTo>
                    <a:pt x="11113" y="0"/>
                  </a:lnTo>
                  <a:lnTo>
                    <a:pt x="11113" y="8835"/>
                  </a:lnTo>
                  <a:cubicBezTo>
                    <a:pt x="11152" y="9942"/>
                    <a:pt x="11588" y="11303"/>
                    <a:pt x="12775" y="11664"/>
                  </a:cubicBezTo>
                  <a:cubicBezTo>
                    <a:pt x="13847" y="11991"/>
                    <a:pt x="15621" y="12188"/>
                    <a:pt x="17295" y="12630"/>
                  </a:cubicBezTo>
                  <a:cubicBezTo>
                    <a:pt x="18107" y="12845"/>
                    <a:pt x="18884" y="13118"/>
                    <a:pt x="19548" y="13527"/>
                  </a:cubicBezTo>
                  <a:cubicBezTo>
                    <a:pt x="19902" y="13745"/>
                    <a:pt x="20216" y="13992"/>
                    <a:pt x="20500" y="14265"/>
                  </a:cubicBezTo>
                  <a:cubicBezTo>
                    <a:pt x="20635" y="14395"/>
                    <a:pt x="20756" y="14536"/>
                    <a:pt x="20879" y="14668"/>
                  </a:cubicBezTo>
                  <a:cubicBezTo>
                    <a:pt x="20941" y="14734"/>
                    <a:pt x="21000" y="14800"/>
                    <a:pt x="21058" y="14865"/>
                  </a:cubicBezTo>
                  <a:cubicBezTo>
                    <a:pt x="21111" y="14924"/>
                    <a:pt x="21161" y="14986"/>
                    <a:pt x="21195" y="15062"/>
                  </a:cubicBezTo>
                  <a:cubicBezTo>
                    <a:pt x="21306" y="15305"/>
                    <a:pt x="21418" y="15494"/>
                    <a:pt x="21043" y="15156"/>
                  </a:cubicBezTo>
                  <a:cubicBezTo>
                    <a:pt x="20303" y="14487"/>
                    <a:pt x="18807" y="13388"/>
                    <a:pt x="16761" y="13012"/>
                  </a:cubicBezTo>
                  <a:cubicBezTo>
                    <a:pt x="16859" y="13349"/>
                    <a:pt x="17120" y="13929"/>
                    <a:pt x="17805" y="14771"/>
                  </a:cubicBezTo>
                  <a:cubicBezTo>
                    <a:pt x="18019" y="15035"/>
                    <a:pt x="18189" y="15261"/>
                    <a:pt x="18322" y="15447"/>
                  </a:cubicBezTo>
                  <a:cubicBezTo>
                    <a:pt x="18586" y="15818"/>
                    <a:pt x="18528" y="15891"/>
                    <a:pt x="18211" y="15586"/>
                  </a:cubicBezTo>
                  <a:cubicBezTo>
                    <a:pt x="18058" y="15439"/>
                    <a:pt x="17862" y="15248"/>
                    <a:pt x="17614" y="14998"/>
                  </a:cubicBezTo>
                  <a:cubicBezTo>
                    <a:pt x="16816" y="14192"/>
                    <a:pt x="16528" y="13574"/>
                    <a:pt x="16329" y="13232"/>
                  </a:cubicBezTo>
                  <a:cubicBezTo>
                    <a:pt x="16248" y="13093"/>
                    <a:pt x="16093" y="12915"/>
                    <a:pt x="15905" y="12868"/>
                  </a:cubicBezTo>
                  <a:cubicBezTo>
                    <a:pt x="15514" y="12768"/>
                    <a:pt x="15205" y="12735"/>
                    <a:pt x="14766" y="12690"/>
                  </a:cubicBezTo>
                  <a:cubicBezTo>
                    <a:pt x="14432" y="12656"/>
                    <a:pt x="13636" y="12482"/>
                    <a:pt x="13689" y="12816"/>
                  </a:cubicBezTo>
                  <a:cubicBezTo>
                    <a:pt x="13795" y="13488"/>
                    <a:pt x="14157" y="13923"/>
                    <a:pt x="14168" y="15355"/>
                  </a:cubicBezTo>
                  <a:cubicBezTo>
                    <a:pt x="14171" y="15828"/>
                    <a:pt x="14393" y="16721"/>
                    <a:pt x="14657" y="17019"/>
                  </a:cubicBezTo>
                  <a:cubicBezTo>
                    <a:pt x="14969" y="17372"/>
                    <a:pt x="15365" y="17550"/>
                    <a:pt x="15681" y="17666"/>
                  </a:cubicBezTo>
                  <a:cubicBezTo>
                    <a:pt x="16103" y="17821"/>
                    <a:pt x="16110" y="17866"/>
                    <a:pt x="15663" y="17837"/>
                  </a:cubicBezTo>
                  <a:cubicBezTo>
                    <a:pt x="15314" y="17813"/>
                    <a:pt x="14864" y="17634"/>
                    <a:pt x="14486" y="17336"/>
                  </a:cubicBezTo>
                  <a:cubicBezTo>
                    <a:pt x="14095" y="17028"/>
                    <a:pt x="13692" y="16244"/>
                    <a:pt x="13648" y="15335"/>
                  </a:cubicBezTo>
                  <a:cubicBezTo>
                    <a:pt x="13583" y="13975"/>
                    <a:pt x="13327" y="13485"/>
                    <a:pt x="12885" y="12913"/>
                  </a:cubicBezTo>
                  <a:cubicBezTo>
                    <a:pt x="12708" y="12684"/>
                    <a:pt x="12170" y="12374"/>
                    <a:pt x="12048" y="12323"/>
                  </a:cubicBezTo>
                  <a:cubicBezTo>
                    <a:pt x="11605" y="12139"/>
                    <a:pt x="11243" y="11961"/>
                    <a:pt x="10956" y="11756"/>
                  </a:cubicBezTo>
                  <a:cubicBezTo>
                    <a:pt x="11095" y="12569"/>
                    <a:pt x="11149" y="13609"/>
                    <a:pt x="10975" y="14783"/>
                  </a:cubicBezTo>
                  <a:cubicBezTo>
                    <a:pt x="10934" y="15060"/>
                    <a:pt x="10935" y="15266"/>
                    <a:pt x="11054" y="15459"/>
                  </a:cubicBezTo>
                  <a:cubicBezTo>
                    <a:pt x="11229" y="15743"/>
                    <a:pt x="11531" y="16080"/>
                    <a:pt x="12018" y="16444"/>
                  </a:cubicBezTo>
                  <a:cubicBezTo>
                    <a:pt x="12228" y="16601"/>
                    <a:pt x="12399" y="16751"/>
                    <a:pt x="12532" y="16877"/>
                  </a:cubicBezTo>
                  <a:cubicBezTo>
                    <a:pt x="12828" y="17160"/>
                    <a:pt x="12794" y="17248"/>
                    <a:pt x="12471" y="17069"/>
                  </a:cubicBezTo>
                  <a:cubicBezTo>
                    <a:pt x="12316" y="16983"/>
                    <a:pt x="12113" y="16879"/>
                    <a:pt x="11864" y="16716"/>
                  </a:cubicBezTo>
                  <a:cubicBezTo>
                    <a:pt x="11387" y="16403"/>
                    <a:pt x="11082" y="16110"/>
                    <a:pt x="10831" y="15888"/>
                  </a:cubicBezTo>
                  <a:cubicBezTo>
                    <a:pt x="10661" y="17003"/>
                    <a:pt x="10847" y="17881"/>
                    <a:pt x="11435" y="18603"/>
                  </a:cubicBezTo>
                  <a:cubicBezTo>
                    <a:pt x="11542" y="18733"/>
                    <a:pt x="11642" y="18852"/>
                    <a:pt x="11745" y="18962"/>
                  </a:cubicBezTo>
                  <a:cubicBezTo>
                    <a:pt x="12189" y="19441"/>
                    <a:pt x="12694" y="19736"/>
                    <a:pt x="14250" y="19847"/>
                  </a:cubicBezTo>
                  <a:cubicBezTo>
                    <a:pt x="17149" y="20052"/>
                    <a:pt x="17712" y="20328"/>
                    <a:pt x="18404" y="20760"/>
                  </a:cubicBezTo>
                  <a:cubicBezTo>
                    <a:pt x="18899" y="21070"/>
                    <a:pt x="18813" y="21216"/>
                    <a:pt x="18161" y="20924"/>
                  </a:cubicBezTo>
                  <a:cubicBezTo>
                    <a:pt x="17516" y="20634"/>
                    <a:pt x="16861" y="20457"/>
                    <a:pt x="14222" y="20319"/>
                  </a:cubicBezTo>
                  <a:cubicBezTo>
                    <a:pt x="12083" y="20207"/>
                    <a:pt x="11682" y="19791"/>
                    <a:pt x="10975" y="18949"/>
                  </a:cubicBezTo>
                  <a:cubicBezTo>
                    <a:pt x="10935" y="18901"/>
                    <a:pt x="10897" y="18853"/>
                    <a:pt x="10860" y="18805"/>
                  </a:cubicBezTo>
                  <a:cubicBezTo>
                    <a:pt x="10543" y="19174"/>
                    <a:pt x="10280" y="19546"/>
                    <a:pt x="10089" y="20245"/>
                  </a:cubicBezTo>
                  <a:cubicBezTo>
                    <a:pt x="9897" y="20951"/>
                    <a:pt x="9521" y="21315"/>
                    <a:pt x="9172" y="21380"/>
                  </a:cubicBezTo>
                  <a:cubicBezTo>
                    <a:pt x="9045" y="21403"/>
                    <a:pt x="8916" y="21406"/>
                    <a:pt x="8791" y="21394"/>
                  </a:cubicBezTo>
                  <a:cubicBezTo>
                    <a:pt x="8248" y="21342"/>
                    <a:pt x="8337" y="21301"/>
                    <a:pt x="8874" y="21188"/>
                  </a:cubicBezTo>
                  <a:cubicBezTo>
                    <a:pt x="8960" y="21170"/>
                    <a:pt x="9045" y="21142"/>
                    <a:pt x="9127" y="21100"/>
                  </a:cubicBezTo>
                  <a:cubicBezTo>
                    <a:pt x="9438" y="20945"/>
                    <a:pt x="9636" y="20483"/>
                    <a:pt x="9736" y="20100"/>
                  </a:cubicBezTo>
                  <a:cubicBezTo>
                    <a:pt x="9885" y="19535"/>
                    <a:pt x="10028" y="19077"/>
                    <a:pt x="10229" y="18767"/>
                  </a:cubicBezTo>
                  <a:cubicBezTo>
                    <a:pt x="10531" y="18303"/>
                    <a:pt x="10500" y="17963"/>
                    <a:pt x="10470" y="17732"/>
                  </a:cubicBezTo>
                  <a:cubicBezTo>
                    <a:pt x="10352" y="16841"/>
                    <a:pt x="10193" y="16251"/>
                    <a:pt x="10375" y="15215"/>
                  </a:cubicBezTo>
                  <a:cubicBezTo>
                    <a:pt x="10410" y="15019"/>
                    <a:pt x="10449" y="14817"/>
                    <a:pt x="10483" y="14617"/>
                  </a:cubicBezTo>
                  <a:cubicBezTo>
                    <a:pt x="10694" y="13384"/>
                    <a:pt x="10273" y="11455"/>
                    <a:pt x="9856" y="11259"/>
                  </a:cubicBezTo>
                  <a:cubicBezTo>
                    <a:pt x="9424" y="11055"/>
                    <a:pt x="9821" y="13002"/>
                    <a:pt x="9577" y="15102"/>
                  </a:cubicBezTo>
                  <a:cubicBezTo>
                    <a:pt x="9523" y="15568"/>
                    <a:pt x="9474" y="15923"/>
                    <a:pt x="9437" y="16194"/>
                  </a:cubicBezTo>
                  <a:cubicBezTo>
                    <a:pt x="9366" y="16707"/>
                    <a:pt x="9292" y="16703"/>
                    <a:pt x="9293" y="16185"/>
                  </a:cubicBezTo>
                  <a:cubicBezTo>
                    <a:pt x="9294" y="15896"/>
                    <a:pt x="9302" y="15529"/>
                    <a:pt x="9325" y="15080"/>
                  </a:cubicBezTo>
                  <a:cubicBezTo>
                    <a:pt x="9390" y="13801"/>
                    <a:pt x="9212" y="12901"/>
                    <a:pt x="9117" y="12509"/>
                  </a:cubicBezTo>
                  <a:cubicBezTo>
                    <a:pt x="8838" y="14130"/>
                    <a:pt x="8570" y="13954"/>
                    <a:pt x="8224" y="16315"/>
                  </a:cubicBezTo>
                  <a:cubicBezTo>
                    <a:pt x="7532" y="21047"/>
                    <a:pt x="5307" y="21600"/>
                    <a:pt x="2304" y="20783"/>
                  </a:cubicBezTo>
                  <a:cubicBezTo>
                    <a:pt x="1885" y="20669"/>
                    <a:pt x="1507" y="20473"/>
                    <a:pt x="2261" y="20581"/>
                  </a:cubicBezTo>
                  <a:cubicBezTo>
                    <a:pt x="3691" y="20784"/>
                    <a:pt x="5915" y="20813"/>
                    <a:pt x="6779" y="19212"/>
                  </a:cubicBezTo>
                  <a:cubicBezTo>
                    <a:pt x="7068" y="18677"/>
                    <a:pt x="7352" y="18024"/>
                    <a:pt x="7509" y="17203"/>
                  </a:cubicBezTo>
                  <a:cubicBezTo>
                    <a:pt x="7224" y="17288"/>
                    <a:pt x="6604" y="17499"/>
                    <a:pt x="5783" y="18387"/>
                  </a:cubicBezTo>
                  <a:cubicBezTo>
                    <a:pt x="5496" y="18698"/>
                    <a:pt x="5258" y="18931"/>
                    <a:pt x="5074" y="19100"/>
                  </a:cubicBezTo>
                  <a:cubicBezTo>
                    <a:pt x="4797" y="19354"/>
                    <a:pt x="4756" y="19275"/>
                    <a:pt x="4989" y="18952"/>
                  </a:cubicBezTo>
                  <a:cubicBezTo>
                    <a:pt x="5133" y="18751"/>
                    <a:pt x="5330" y="18483"/>
                    <a:pt x="5600" y="18124"/>
                  </a:cubicBezTo>
                  <a:cubicBezTo>
                    <a:pt x="6261" y="17246"/>
                    <a:pt x="7115" y="16816"/>
                    <a:pt x="7429" y="16578"/>
                  </a:cubicBezTo>
                  <a:cubicBezTo>
                    <a:pt x="7875" y="16239"/>
                    <a:pt x="7510" y="16140"/>
                    <a:pt x="8410" y="13199"/>
                  </a:cubicBezTo>
                  <a:cubicBezTo>
                    <a:pt x="8585" y="12625"/>
                    <a:pt x="8674" y="11842"/>
                    <a:pt x="8417" y="11757"/>
                  </a:cubicBezTo>
                  <a:cubicBezTo>
                    <a:pt x="8220" y="11692"/>
                    <a:pt x="7630" y="13045"/>
                    <a:pt x="7281" y="13980"/>
                  </a:cubicBezTo>
                  <a:cubicBezTo>
                    <a:pt x="6881" y="15058"/>
                    <a:pt x="6364" y="15650"/>
                    <a:pt x="5859" y="15710"/>
                  </a:cubicBezTo>
                  <a:cubicBezTo>
                    <a:pt x="5399" y="15764"/>
                    <a:pt x="4951" y="15612"/>
                    <a:pt x="4607" y="15429"/>
                  </a:cubicBezTo>
                  <a:cubicBezTo>
                    <a:pt x="4213" y="15220"/>
                    <a:pt x="4264" y="15164"/>
                    <a:pt x="4674" y="15295"/>
                  </a:cubicBezTo>
                  <a:cubicBezTo>
                    <a:pt x="5012" y="15402"/>
                    <a:pt x="5434" y="15451"/>
                    <a:pt x="5847" y="15268"/>
                  </a:cubicBezTo>
                  <a:cubicBezTo>
                    <a:pt x="6314" y="15061"/>
                    <a:pt x="6592" y="14291"/>
                    <a:pt x="6808" y="13712"/>
                  </a:cubicBezTo>
                  <a:cubicBezTo>
                    <a:pt x="7118" y="12878"/>
                    <a:pt x="7371" y="12303"/>
                    <a:pt x="7704" y="11857"/>
                  </a:cubicBezTo>
                  <a:cubicBezTo>
                    <a:pt x="7269" y="12019"/>
                    <a:pt x="6804" y="12114"/>
                    <a:pt x="6091" y="12178"/>
                  </a:cubicBezTo>
                  <a:cubicBezTo>
                    <a:pt x="5878" y="12198"/>
                    <a:pt x="4911" y="12194"/>
                    <a:pt x="3968" y="13004"/>
                  </a:cubicBezTo>
                  <a:cubicBezTo>
                    <a:pt x="3760" y="13182"/>
                    <a:pt x="3522" y="13474"/>
                    <a:pt x="3134" y="13753"/>
                  </a:cubicBezTo>
                  <a:cubicBezTo>
                    <a:pt x="2920" y="13906"/>
                    <a:pt x="2752" y="14024"/>
                    <a:pt x="2620" y="14114"/>
                  </a:cubicBezTo>
                  <a:cubicBezTo>
                    <a:pt x="2341" y="14304"/>
                    <a:pt x="2297" y="14219"/>
                    <a:pt x="2543" y="13950"/>
                  </a:cubicBezTo>
                  <a:cubicBezTo>
                    <a:pt x="2656" y="13826"/>
                    <a:pt x="2806" y="13694"/>
                    <a:pt x="2973" y="13516"/>
                  </a:cubicBezTo>
                  <a:cubicBezTo>
                    <a:pt x="3452" y="13004"/>
                    <a:pt x="3717" y="12665"/>
                    <a:pt x="3834" y="12398"/>
                  </a:cubicBezTo>
                  <a:cubicBezTo>
                    <a:pt x="2076" y="12777"/>
                    <a:pt x="875" y="13613"/>
                    <a:pt x="231" y="14190"/>
                  </a:cubicBezTo>
                  <a:cubicBezTo>
                    <a:pt x="-182" y="14560"/>
                    <a:pt x="45" y="14209"/>
                    <a:pt x="250" y="13883"/>
                  </a:cubicBezTo>
                  <a:close/>
                </a:path>
              </a:pathLst>
            </a:custGeom>
            <a:solidFill>
              <a:srgbClr val="B9B9B9"/>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3" name="Circle"/>
            <p:cNvSpPr/>
            <p:nvPr/>
          </p:nvSpPr>
          <p:spPr>
            <a:xfrm>
              <a:off x="5195841" y="6271457"/>
              <a:ext cx="756066" cy="756060"/>
            </a:xfrm>
            <a:prstGeom prst="ellipse">
              <a:avLst/>
            </a:prstGeom>
            <a:solidFill>
              <a:srgbClr val="3197E0"/>
            </a:solidFill>
            <a:ln w="3175" cap="flat">
              <a:noFill/>
              <a:miter lim="400000"/>
            </a:ln>
            <a:effectLst/>
          </p:spPr>
          <p:txBody>
            <a:bodyPr wrap="square" lIns="0" tIns="0" rIns="0" bIns="0"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4" name="t"/>
            <p:cNvSpPr/>
            <p:nvPr/>
          </p:nvSpPr>
          <p:spPr>
            <a:xfrm>
              <a:off x="0" y="4936560"/>
              <a:ext cx="1525720" cy="1525720"/>
            </a:xfrm>
            <a:prstGeom prst="ellipse">
              <a:avLst/>
            </a:prstGeom>
            <a:solidFill>
              <a:srgbClr val="3484C9"/>
            </a:solidFill>
            <a:ln w="3175"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642937">
                <a:lnSpc>
                  <a:spcPct val="80000"/>
                </a:lnSpc>
                <a:spcBef>
                  <a:spcPts val="7700"/>
                </a:spcBef>
                <a:defRPr sz="5600">
                  <a:solidFill>
                    <a:srgbClr val="FFFFFF"/>
                  </a:solidFill>
                  <a:latin typeface="American Typewriter"/>
                  <a:ea typeface="American Typewriter"/>
                  <a:cs typeface="American Typewriter"/>
                  <a:sym typeface="American Typewriter"/>
                </a:defRPr>
              </a:lvl1pPr>
            </a:lstStyle>
            <a:p>
              <a:pPr algn="ctr"/>
              <a:r>
                <a:rPr dirty="0"/>
                <a:t>t</a:t>
              </a:r>
            </a:p>
          </p:txBody>
        </p:sp>
        <p:sp>
          <p:nvSpPr>
            <p:cNvPr id="325" name="Circle"/>
            <p:cNvSpPr/>
            <p:nvPr/>
          </p:nvSpPr>
          <p:spPr>
            <a:xfrm>
              <a:off x="2836566" y="6471078"/>
              <a:ext cx="760657" cy="760657"/>
            </a:xfrm>
            <a:prstGeom prst="ellipse">
              <a:avLst/>
            </a:prstGeom>
            <a:solidFill>
              <a:srgbClr val="945200"/>
            </a:solidFill>
            <a:ln w="12700"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6" name="Circle"/>
            <p:cNvSpPr/>
            <p:nvPr/>
          </p:nvSpPr>
          <p:spPr>
            <a:xfrm>
              <a:off x="11056462" y="5621743"/>
              <a:ext cx="1211458" cy="1211450"/>
            </a:xfrm>
            <a:prstGeom prst="ellipse">
              <a:avLst/>
            </a:prstGeom>
            <a:solidFill>
              <a:srgbClr val="941751"/>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7" name="Circle"/>
            <p:cNvSpPr/>
            <p:nvPr/>
          </p:nvSpPr>
          <p:spPr>
            <a:xfrm>
              <a:off x="5195841" y="8964914"/>
              <a:ext cx="760658" cy="760656"/>
            </a:xfrm>
            <a:prstGeom prst="ellipse">
              <a:avLst/>
            </a:prstGeom>
            <a:solidFill>
              <a:srgbClr val="797979"/>
            </a:solidFill>
            <a:ln w="3175" cap="flat">
              <a:noFill/>
              <a:miter lim="400000"/>
            </a:ln>
            <a:effectLst/>
          </p:spPr>
          <p:txBody>
            <a:bodyPr wrap="square" lIns="0" tIns="0" rIns="0" bIns="0"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8" name="Circle"/>
            <p:cNvSpPr/>
            <p:nvPr/>
          </p:nvSpPr>
          <p:spPr>
            <a:xfrm>
              <a:off x="6481960" y="6851406"/>
              <a:ext cx="909210" cy="909210"/>
            </a:xfrm>
            <a:prstGeom prst="ellipse">
              <a:avLst/>
            </a:prstGeom>
            <a:solidFill>
              <a:srgbClr val="4F8F00"/>
            </a:solidFill>
            <a:ln w="3175" cap="flat">
              <a:noFill/>
              <a:miter lim="400000"/>
            </a:ln>
            <a:effectLst/>
          </p:spPr>
          <p:txBody>
            <a:bodyPr wrap="square" lIns="0" tIns="0" rIns="0" bIns="0" numCol="1" anchor="ctr">
              <a:noAutofit/>
            </a:bodyPr>
            <a:lstStyle/>
            <a:p>
              <a:pPr>
                <a:lnSpc>
                  <a:spcPct val="80000"/>
                </a:lnSpc>
                <a:spcBef>
                  <a:spcPts val="1400"/>
                </a:spcBef>
                <a:defRPr sz="2200">
                  <a:solidFill>
                    <a:srgbClr val="FFFFFF"/>
                  </a:solidFill>
                  <a:latin typeface="Avenir Light"/>
                  <a:ea typeface="Avenir Light"/>
                  <a:cs typeface="Avenir Light"/>
                  <a:sym typeface="Avenir Light"/>
                </a:defRPr>
              </a:pPr>
              <a:endParaRPr/>
            </a:p>
          </p:txBody>
        </p:sp>
        <p:sp>
          <p:nvSpPr>
            <p:cNvPr id="329" name="Circle"/>
            <p:cNvSpPr/>
            <p:nvPr/>
          </p:nvSpPr>
          <p:spPr>
            <a:xfrm>
              <a:off x="9974071" y="6224406"/>
              <a:ext cx="756051" cy="756050"/>
            </a:xfrm>
            <a:prstGeom prst="ellipse">
              <a:avLst/>
            </a:prstGeom>
            <a:solidFill>
              <a:srgbClr val="531B93"/>
            </a:solidFill>
            <a:ln w="12700"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30" name="Circle"/>
            <p:cNvSpPr/>
            <p:nvPr/>
          </p:nvSpPr>
          <p:spPr>
            <a:xfrm>
              <a:off x="3125706" y="7468630"/>
              <a:ext cx="909210" cy="909210"/>
            </a:xfrm>
            <a:prstGeom prst="ellipse">
              <a:avLst/>
            </a:prstGeom>
            <a:solidFill>
              <a:srgbClr val="999999"/>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31" name="c"/>
            <p:cNvSpPr/>
            <p:nvPr/>
          </p:nvSpPr>
          <p:spPr>
            <a:xfrm>
              <a:off x="1503041" y="8463973"/>
              <a:ext cx="1795517" cy="1755392"/>
            </a:xfrm>
            <a:prstGeom prst="ellipse">
              <a:avLst/>
            </a:prstGeom>
            <a:solidFill>
              <a:schemeClr val="accent2"/>
            </a:solidFill>
            <a:ln w="3175"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6400">
                  <a:solidFill>
                    <a:srgbClr val="FFFFFF"/>
                  </a:solidFill>
                  <a:latin typeface="American Typewriter"/>
                  <a:ea typeface="American Typewriter"/>
                  <a:cs typeface="American Typewriter"/>
                  <a:sym typeface="American Typewriter"/>
                </a:defRPr>
              </a:lvl1pPr>
            </a:lstStyle>
            <a:p>
              <a:pPr algn="ctr"/>
              <a:r>
                <a:t>c</a:t>
              </a:r>
            </a:p>
          </p:txBody>
        </p:sp>
        <p:sp>
          <p:nvSpPr>
            <p:cNvPr id="332" name="o"/>
            <p:cNvSpPr/>
            <p:nvPr/>
          </p:nvSpPr>
          <p:spPr>
            <a:xfrm>
              <a:off x="7660519" y="6500475"/>
              <a:ext cx="1360991" cy="1332573"/>
            </a:xfrm>
            <a:prstGeom prst="ellipse">
              <a:avLst/>
            </a:prstGeom>
            <a:solidFill>
              <a:schemeClr val="accent4"/>
            </a:solidFill>
            <a:ln w="3175"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6000">
                  <a:solidFill>
                    <a:srgbClr val="FFFFFF"/>
                  </a:solidFill>
                  <a:latin typeface="American Typewriter"/>
                  <a:ea typeface="American Typewriter"/>
                  <a:cs typeface="American Typewriter"/>
                  <a:sym typeface="American Typewriter"/>
                </a:defRPr>
              </a:lvl1pPr>
            </a:lstStyle>
            <a:p>
              <a:pPr algn="ctr"/>
              <a:r>
                <a:t>o</a:t>
              </a:r>
            </a:p>
          </p:txBody>
        </p:sp>
        <p:sp>
          <p:nvSpPr>
            <p:cNvPr id="333" name="m"/>
            <p:cNvSpPr/>
            <p:nvPr/>
          </p:nvSpPr>
          <p:spPr>
            <a:xfrm>
              <a:off x="9129439" y="8254317"/>
              <a:ext cx="1525721" cy="1525720"/>
            </a:xfrm>
            <a:prstGeom prst="ellipse">
              <a:avLst/>
            </a:prstGeom>
            <a:solidFill>
              <a:srgbClr val="B13B38"/>
            </a:solidFill>
            <a:ln w="12700"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5200">
                  <a:solidFill>
                    <a:srgbClr val="FFFFFF"/>
                  </a:solidFill>
                  <a:latin typeface="American Typewriter"/>
                  <a:ea typeface="American Typewriter"/>
                  <a:cs typeface="American Typewriter"/>
                  <a:sym typeface="American Typewriter"/>
                </a:defRPr>
              </a:lvl1pPr>
            </a:lstStyle>
            <a:p>
              <a:pPr algn="ctr"/>
              <a:r>
                <a:t>m</a:t>
              </a:r>
            </a:p>
          </p:txBody>
        </p:sp>
      </p:grpSp>
      <p:sp>
        <p:nvSpPr>
          <p:cNvPr id="335" name="A Philosophy from Which Change Can Grow"/>
          <p:cNvSpPr txBox="1">
            <a:spLocks noGrp="1"/>
          </p:cNvSpPr>
          <p:nvPr>
            <p:ph type="title"/>
          </p:nvPr>
        </p:nvSpPr>
        <p:spPr>
          <a:xfrm>
            <a:off x="1466564" y="1358627"/>
            <a:ext cx="21450871" cy="2015954"/>
          </a:xfrm>
          <a:prstGeom prst="rect">
            <a:avLst/>
          </a:prstGeom>
        </p:spPr>
        <p:txBody>
          <a:bodyPr>
            <a:normAutofit/>
          </a:bodyPr>
          <a:lstStyle/>
          <a:p>
            <a:r>
              <a:rPr lang="en-US" sz="8800" b="1" dirty="0">
                <a:solidFill>
                  <a:schemeClr val="accent1">
                    <a:lumMod val="75000"/>
                  </a:schemeClr>
                </a:solidFill>
              </a:rPr>
              <a:t>TCOM Guiding Values</a:t>
            </a:r>
            <a:endParaRPr sz="8800" b="1" dirty="0">
              <a:solidFill>
                <a:schemeClr val="accent1">
                  <a:lumMod val="75000"/>
                </a:schemeClr>
              </a:solidFill>
            </a:endParaRPr>
          </a:p>
        </p:txBody>
      </p:sp>
      <p:sp>
        <p:nvSpPr>
          <p:cNvPr id="336" name="Transformational:  Our work is focused on personal change.…"/>
          <p:cNvSpPr txBox="1"/>
          <p:nvPr/>
        </p:nvSpPr>
        <p:spPr>
          <a:xfrm>
            <a:off x="7232657" y="1293654"/>
            <a:ext cx="15964903" cy="9214104"/>
          </a:xfrm>
          <a:prstGeom prst="rect">
            <a:avLst/>
          </a:prstGeom>
          <a:noFill/>
          <a:ln w="12700">
            <a:noFill/>
            <a:miter lim="400000"/>
          </a:ln>
          <a:extLst>
            <a:ext uri="{C572A759-6A51-4108-AA02-DFA0A04FC94B}">
              <ma14:wrappingTextBoxFlag xmlns="" xmlns:ma14="http://schemas.microsoft.com/office/mac/drawingml/2011/main" val="1"/>
            </a:ext>
          </a:extLst>
        </p:spPr>
        <p:txBody>
          <a:bodyPr lIns="71437" tIns="71437" rIns="71437" bIns="71437" anchor="ctr"/>
          <a:lstStyle/>
          <a:p>
            <a:pPr marL="601980" lvl="1" indent="-342900">
              <a:spcAft>
                <a:spcPts val="1200"/>
              </a:spcAft>
              <a:buClr>
                <a:schemeClr val="accent2"/>
              </a:buClr>
              <a:buFont typeface="Wingdings" pitchFamily="2" charset="2"/>
              <a:buChar char="§"/>
            </a:pPr>
            <a:r>
              <a:rPr lang="en-US" sz="4400" dirty="0">
                <a:solidFill>
                  <a:schemeClr val="tx1">
                    <a:lumMod val="75000"/>
                    <a:lumOff val="25000"/>
                  </a:schemeClr>
                </a:solidFill>
              </a:rPr>
              <a:t>All assessments and interventions should be culturally responsive and respectful.</a:t>
            </a:r>
          </a:p>
          <a:p>
            <a:pPr marL="601980" lvl="1" indent="-342900">
              <a:spcAft>
                <a:spcPts val="1200"/>
              </a:spcAft>
              <a:buClr>
                <a:schemeClr val="accent2"/>
              </a:buClr>
              <a:buFont typeface="Wingdings" pitchFamily="2" charset="2"/>
              <a:buChar char="§"/>
            </a:pPr>
            <a:r>
              <a:rPr lang="en-US" sz="4400" dirty="0">
                <a:solidFill>
                  <a:schemeClr val="tx1">
                    <a:lumMod val="75000"/>
                    <a:lumOff val="25000"/>
                  </a:schemeClr>
                </a:solidFill>
              </a:rPr>
              <a:t>People should have voice and choice regarding their participation in any assessments and interventions.</a:t>
            </a:r>
          </a:p>
          <a:p>
            <a:pPr marL="601980" lvl="1" indent="-342900">
              <a:spcAft>
                <a:spcPts val="1200"/>
              </a:spcAft>
              <a:buClr>
                <a:schemeClr val="accent2"/>
              </a:buClr>
              <a:buFont typeface="Wingdings" pitchFamily="2" charset="2"/>
              <a:buChar char="§"/>
            </a:pPr>
            <a:r>
              <a:rPr lang="en-US" sz="4400" dirty="0">
                <a:solidFill>
                  <a:schemeClr val="tx1">
                    <a:lumMod val="75000"/>
                    <a:lumOff val="25000"/>
                  </a:schemeClr>
                </a:solidFill>
              </a:rPr>
              <a:t>All interventions should be personalized, respectful and have demonstrable value to the people they serve.</a:t>
            </a:r>
          </a:p>
        </p:txBody>
      </p:sp>
    </p:spTree>
    <p:extLst>
      <p:ext uri="{BB962C8B-B14F-4D97-AF65-F5344CB8AC3E}">
        <p14:creationId xmlns:p14="http://schemas.microsoft.com/office/powerpoint/2010/main" val="350762200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1111046" y="1169225"/>
            <a:ext cx="9878345" cy="2165646"/>
          </a:xfrm>
          <a:prstGeom prst="rect">
            <a:avLst/>
          </a:prstGeom>
        </p:spPr>
        <p:txBody>
          <a:bodyPr>
            <a:normAutofit/>
          </a:bodyPr>
          <a:lstStyle/>
          <a:p>
            <a:r>
              <a:rPr lang="en-US" dirty="0">
                <a:ea typeface="Arial Narrow" charset="0"/>
                <a:cs typeface="Arial Narrow" charset="0"/>
              </a:rPr>
              <a:t>Youth Strengths</a:t>
            </a:r>
            <a:endParaRPr dirty="0">
              <a:ea typeface="Arial Narrow" charset="0"/>
              <a:cs typeface="Arial Narrow" charset="0"/>
            </a:endParaRPr>
          </a:p>
        </p:txBody>
      </p:sp>
      <p:sp>
        <p:nvSpPr>
          <p:cNvPr id="4" name="Text Placeholder 3">
            <a:extLst>
              <a:ext uri="{FF2B5EF4-FFF2-40B4-BE49-F238E27FC236}">
                <a16:creationId xmlns:a16="http://schemas.microsoft.com/office/drawing/2014/main" id="{9DB45FA3-E15B-4745-B43A-2771316EEBF6}"/>
              </a:ext>
            </a:extLst>
          </p:cNvPr>
          <p:cNvSpPr>
            <a:spLocks noGrp="1"/>
          </p:cNvSpPr>
          <p:nvPr>
            <p:ph type="body" sz="quarter" idx="1"/>
          </p:nvPr>
        </p:nvSpPr>
        <p:spPr>
          <a:xfrm>
            <a:off x="1111045" y="4061012"/>
            <a:ext cx="9878346" cy="8458891"/>
          </a:xfrm>
        </p:spPr>
        <p:txBody>
          <a:bodyPr/>
          <a:lstStyle/>
          <a:p>
            <a:r>
              <a:rPr lang="en-US" dirty="0">
                <a:latin typeface="Arial" panose="020B0604020202020204" pitchFamily="34" charset="0"/>
                <a:cs typeface="Arial" panose="020B0604020202020204" pitchFamily="34" charset="0"/>
              </a:rPr>
              <a:t>Two types of positive, contextual, social and individual variables or strengths are identified that support the youth’s development: assets and resources.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a:cs typeface="Arial"/>
              </a:rPr>
              <a:t>Overall question to consider: </a:t>
            </a:r>
            <a:r>
              <a:rPr lang="en-US" dirty="0">
                <a:solidFill>
                  <a:srgbClr val="FF0000"/>
                </a:solidFill>
                <a:latin typeface="Arial"/>
                <a:cs typeface="Arial"/>
              </a:rPr>
              <a:t>What strengths does the youth have that can be used as a resource and what strengths can be identified to build?</a:t>
            </a:r>
            <a:endParaRPr lang="en-US" dirty="0">
              <a:latin typeface="Arial"/>
              <a:cs typeface="Arial"/>
            </a:endParaRPr>
          </a:p>
          <a:p>
            <a:endParaRPr lang="en-US" dirty="0"/>
          </a:p>
        </p:txBody>
      </p:sp>
      <p:pic>
        <p:nvPicPr>
          <p:cNvPr id="2" name="Picture 1">
            <a:extLst>
              <a:ext uri="{FF2B5EF4-FFF2-40B4-BE49-F238E27FC236}">
                <a16:creationId xmlns:a16="http://schemas.microsoft.com/office/drawing/2014/main" id="{DFF2035E-2E3D-5042-8C39-CAF5462C9796}"/>
              </a:ext>
            </a:extLst>
          </p:cNvPr>
          <p:cNvPicPr>
            <a:picLocks noChangeAspect="1"/>
          </p:cNvPicPr>
          <p:nvPr/>
        </p:nvPicPr>
        <p:blipFill>
          <a:blip r:embed="rId3"/>
          <a:stretch>
            <a:fillRect/>
          </a:stretch>
        </p:blipFill>
        <p:spPr>
          <a:xfrm>
            <a:off x="11638320" y="2163201"/>
            <a:ext cx="12283564" cy="9808853"/>
          </a:xfrm>
          <a:prstGeom prst="rect">
            <a:avLst/>
          </a:prstGeom>
        </p:spPr>
      </p:pic>
    </p:spTree>
    <p:extLst>
      <p:ext uri="{BB962C8B-B14F-4D97-AF65-F5344CB8AC3E}">
        <p14:creationId xmlns:p14="http://schemas.microsoft.com/office/powerpoint/2010/main" val="76764547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40543-46AE-8A4F-AB33-CE350BA01A55}"/>
              </a:ext>
            </a:extLst>
          </p:cNvPr>
          <p:cNvSpPr>
            <a:spLocks noGrp="1"/>
          </p:cNvSpPr>
          <p:nvPr>
            <p:ph type="title"/>
          </p:nvPr>
        </p:nvSpPr>
        <p:spPr>
          <a:xfrm>
            <a:off x="1340440" y="625077"/>
            <a:ext cx="21703120" cy="2252594"/>
          </a:xfrm>
        </p:spPr>
        <p:txBody>
          <a:bodyPr/>
          <a:lstStyle/>
          <a:p>
            <a:r>
              <a:rPr lang="en-US" dirty="0"/>
              <a:t>Practice: Youth Strengths</a:t>
            </a:r>
          </a:p>
        </p:txBody>
      </p:sp>
      <p:sp>
        <p:nvSpPr>
          <p:cNvPr id="5" name="Content Placeholder 2">
            <a:extLst>
              <a:ext uri="{FF2B5EF4-FFF2-40B4-BE49-F238E27FC236}">
                <a16:creationId xmlns:a16="http://schemas.microsoft.com/office/drawing/2014/main" id="{5CDAC557-9385-3149-9A45-A82FBDE1D8EC}"/>
              </a:ext>
            </a:extLst>
          </p:cNvPr>
          <p:cNvSpPr>
            <a:spLocks noGrp="1"/>
          </p:cNvSpPr>
          <p:nvPr>
            <p:ph type="body" idx="1"/>
          </p:nvPr>
        </p:nvSpPr>
        <p:spPr>
          <a:xfrm>
            <a:off x="564776" y="3254188"/>
            <a:ext cx="15033812" cy="9305365"/>
          </a:xfrm>
        </p:spPr>
        <p:txBody>
          <a:bodyPr numCol="1">
            <a:normAutofit/>
          </a:bodyPr>
          <a:lstStyle/>
          <a:p>
            <a:pPr marL="0" indent="0">
              <a:buNone/>
            </a:pPr>
            <a:r>
              <a:rPr lang="en-US" dirty="0"/>
              <a:t>The school seems ill-equipped to handle Manuel's behaviors and often suspends him for several days at a time after getting into fights. Manuel is close to his father, who will often take him out for rides while he is home on visits.  His father is more lenient than his mother and Manuel knows his father will always "save him." Manuel has played soccer in the past and is involved in the Big Brothers Big Sisters program.  His big brother has been a support for the family.  Manuel enjoys video games and thinks working with computers when he gets older would be a good career.</a:t>
            </a:r>
            <a:endParaRPr lang="en-US" sz="5400" dirty="0">
              <a:solidFill>
                <a:schemeClr val="tx1"/>
              </a:solidFill>
            </a:endParaRPr>
          </a:p>
        </p:txBody>
      </p:sp>
      <p:pic>
        <p:nvPicPr>
          <p:cNvPr id="2" name="Picture 1">
            <a:extLst>
              <a:ext uri="{FF2B5EF4-FFF2-40B4-BE49-F238E27FC236}">
                <a16:creationId xmlns:a16="http://schemas.microsoft.com/office/drawing/2014/main" id="{3344CDD0-9299-4D27-9C76-146FFFF0C19A}"/>
              </a:ext>
            </a:extLst>
          </p:cNvPr>
          <p:cNvPicPr>
            <a:picLocks noChangeAspect="1"/>
          </p:cNvPicPr>
          <p:nvPr/>
        </p:nvPicPr>
        <p:blipFill rotWithShape="1">
          <a:blip r:embed="rId3"/>
          <a:srcRect t="23825" r="40429"/>
          <a:stretch/>
        </p:blipFill>
        <p:spPr>
          <a:xfrm>
            <a:off x="16297835" y="3661171"/>
            <a:ext cx="7318058" cy="7472269"/>
          </a:xfrm>
          <a:prstGeom prst="rect">
            <a:avLst/>
          </a:prstGeom>
        </p:spPr>
      </p:pic>
      <p:pic>
        <p:nvPicPr>
          <p:cNvPr id="6" name="Graphic 5" descr="Signal with solid fill">
            <a:extLst>
              <a:ext uri="{FF2B5EF4-FFF2-40B4-BE49-F238E27FC236}">
                <a16:creationId xmlns:a16="http://schemas.microsoft.com/office/drawing/2014/main" id="{0D9A3A88-D3CA-4A32-A2FA-41E279874D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407836081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1347020" y="1013961"/>
            <a:ext cx="11427147" cy="2792320"/>
          </a:xfrm>
          <a:prstGeom prst="rect">
            <a:avLst/>
          </a:prstGeom>
        </p:spPr>
        <p:txBody>
          <a:bodyPr>
            <a:normAutofit fontScale="90000"/>
          </a:bodyPr>
          <a:lstStyle/>
          <a:p>
            <a:r>
              <a:rPr lang="en-US">
                <a:cs typeface="Arial"/>
              </a:rPr>
              <a:t>Caregiver Resources &amp; Needs</a:t>
            </a:r>
            <a:endParaRPr lang="en-US"/>
          </a:p>
        </p:txBody>
      </p:sp>
      <p:sp>
        <p:nvSpPr>
          <p:cNvPr id="4" name="Text Placeholder 3">
            <a:extLst>
              <a:ext uri="{FF2B5EF4-FFF2-40B4-BE49-F238E27FC236}">
                <a16:creationId xmlns:a16="http://schemas.microsoft.com/office/drawing/2014/main" id="{C8A01006-C56F-8846-BBA0-487EEFA2B644}"/>
              </a:ext>
            </a:extLst>
          </p:cNvPr>
          <p:cNvSpPr>
            <a:spLocks noGrp="1"/>
          </p:cNvSpPr>
          <p:nvPr>
            <p:ph type="body" sz="quarter" idx="1"/>
          </p:nvPr>
        </p:nvSpPr>
        <p:spPr>
          <a:xfrm>
            <a:off x="1347019" y="4581664"/>
            <a:ext cx="11427148" cy="7886680"/>
          </a:xfrm>
        </p:spPr>
        <p:txBody>
          <a:bodyPr/>
          <a:lstStyle/>
          <a:p>
            <a:pPr marL="285750" indent="-285750">
              <a:lnSpc>
                <a:spcPct val="90000"/>
              </a:lnSpc>
              <a:spcBef>
                <a:spcPts val="1000"/>
              </a:spcBef>
              <a:buFont typeface="Arial"/>
              <a:buChar char="•"/>
            </a:pPr>
            <a:r>
              <a:rPr lang="en-US"/>
              <a:t>Potential areas of need for caregivers AND areas in which the caregivers can be resources for the youth</a:t>
            </a:r>
          </a:p>
          <a:p>
            <a:pPr marL="285750" indent="-285750">
              <a:lnSpc>
                <a:spcPct val="90000"/>
              </a:lnSpc>
              <a:spcBef>
                <a:spcPts val="1000"/>
              </a:spcBef>
              <a:buFont typeface="Arial"/>
              <a:buChar char="•"/>
            </a:pPr>
            <a:endParaRPr lang="en-US" dirty="0">
              <a:latin typeface="Arial"/>
              <a:cs typeface="Arial"/>
            </a:endParaRPr>
          </a:p>
          <a:p>
            <a:pPr marL="285750" indent="-285750">
              <a:lnSpc>
                <a:spcPct val="90000"/>
              </a:lnSpc>
              <a:spcBef>
                <a:spcPts val="1000"/>
              </a:spcBef>
              <a:buFont typeface="Arial"/>
              <a:buChar char="•"/>
            </a:pPr>
            <a:r>
              <a:rPr lang="en-US"/>
              <a:t>Caregiver(s) with whom the youth is currently living are rated</a:t>
            </a:r>
          </a:p>
          <a:p>
            <a:pPr>
              <a:lnSpc>
                <a:spcPct val="90000"/>
              </a:lnSpc>
              <a:spcBef>
                <a:spcPts val="1000"/>
              </a:spcBef>
            </a:pPr>
            <a:endParaRPr lang="en-US" dirty="0">
              <a:cs typeface="Arial"/>
            </a:endParaRPr>
          </a:p>
          <a:p>
            <a:pPr marL="285750" indent="-285750">
              <a:lnSpc>
                <a:spcPct val="90000"/>
              </a:lnSpc>
              <a:spcBef>
                <a:spcPts val="1000"/>
              </a:spcBef>
              <a:buFont typeface="Arial"/>
              <a:buChar char="•"/>
            </a:pPr>
            <a:r>
              <a:rPr lang="en-US"/>
              <a:t>Overall question to consider: </a:t>
            </a:r>
            <a:r>
              <a:rPr lang="en-US">
                <a:solidFill>
                  <a:srgbClr val="FF0000"/>
                </a:solidFill>
              </a:rPr>
              <a:t>What are the needs of the youth’s caregiver? </a:t>
            </a:r>
            <a:endParaRPr lang="en-US"/>
          </a:p>
          <a:p>
            <a:endParaRPr lang="en-US" dirty="0"/>
          </a:p>
        </p:txBody>
      </p:sp>
      <p:pic>
        <p:nvPicPr>
          <p:cNvPr id="3" name="Picture 2">
            <a:extLst>
              <a:ext uri="{FF2B5EF4-FFF2-40B4-BE49-F238E27FC236}">
                <a16:creationId xmlns:a16="http://schemas.microsoft.com/office/drawing/2014/main" id="{3AFF3BD2-A06C-354C-9FF0-FBCA1FCD9EB1}"/>
              </a:ext>
            </a:extLst>
          </p:cNvPr>
          <p:cNvPicPr>
            <a:picLocks noChangeAspect="1"/>
          </p:cNvPicPr>
          <p:nvPr/>
        </p:nvPicPr>
        <p:blipFill>
          <a:blip r:embed="rId3"/>
          <a:stretch>
            <a:fillRect/>
          </a:stretch>
        </p:blipFill>
        <p:spPr>
          <a:xfrm>
            <a:off x="13384980" y="1535206"/>
            <a:ext cx="9652000" cy="10645588"/>
          </a:xfrm>
          <a:prstGeom prst="rect">
            <a:avLst/>
          </a:prstGeom>
        </p:spPr>
      </p:pic>
    </p:spTree>
    <p:extLst>
      <p:ext uri="{BB962C8B-B14F-4D97-AF65-F5344CB8AC3E}">
        <p14:creationId xmlns:p14="http://schemas.microsoft.com/office/powerpoint/2010/main" val="427689688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40543-46AE-8A4F-AB33-CE350BA01A55}"/>
              </a:ext>
            </a:extLst>
          </p:cNvPr>
          <p:cNvSpPr>
            <a:spLocks noGrp="1"/>
          </p:cNvSpPr>
          <p:nvPr>
            <p:ph type="title"/>
          </p:nvPr>
        </p:nvSpPr>
        <p:spPr/>
        <p:txBody>
          <a:bodyPr/>
          <a:lstStyle/>
          <a:p>
            <a:r>
              <a:rPr lang="en-US" dirty="0"/>
              <a:t>Practice: Caregiver Resources &amp; Needs</a:t>
            </a:r>
          </a:p>
        </p:txBody>
      </p:sp>
      <p:sp>
        <p:nvSpPr>
          <p:cNvPr id="5" name="Content Placeholder 2">
            <a:extLst>
              <a:ext uri="{FF2B5EF4-FFF2-40B4-BE49-F238E27FC236}">
                <a16:creationId xmlns:a16="http://schemas.microsoft.com/office/drawing/2014/main" id="{5CDAC557-9385-3149-9A45-A82FBDE1D8EC}"/>
              </a:ext>
            </a:extLst>
          </p:cNvPr>
          <p:cNvSpPr>
            <a:spLocks noGrp="1"/>
          </p:cNvSpPr>
          <p:nvPr>
            <p:ph type="body" idx="1"/>
          </p:nvPr>
        </p:nvSpPr>
        <p:spPr>
          <a:xfrm>
            <a:off x="672353" y="2823883"/>
            <a:ext cx="16055787" cy="8978340"/>
          </a:xfrm>
        </p:spPr>
        <p:txBody>
          <a:bodyPr numCol="1">
            <a:normAutofit/>
          </a:bodyPr>
          <a:lstStyle/>
          <a:p>
            <a:pPr marL="0" indent="0" defTabSz="650230">
              <a:lnSpc>
                <a:spcPct val="120000"/>
              </a:lnSpc>
              <a:spcBef>
                <a:spcPts val="0"/>
              </a:spcBef>
              <a:buClr>
                <a:srgbClr val="6F6F74"/>
              </a:buClr>
              <a:buSzPct val="80000"/>
              <a:buNone/>
              <a:defRPr/>
            </a:pPr>
            <a:r>
              <a:rPr lang="en-US" dirty="0"/>
              <a:t>Both of Manuel's parents are involved in his care and are participating in family therapy.  Manuel's mother has expressed hesitancy about Manuel being back in the home due to her ability to supervise and discipline Manuel effectively. Manuel's mother blames him for the problems in the household and for the removal of all the children. Manuel was forced to sleep outside on a nap mat due to his toileting issues.</a:t>
            </a:r>
            <a:endParaRPr lang="en-US" altLang="en-US" sz="5400" kern="1200" spc="7"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30270CA-4C1E-4772-829F-1E2FE56083A8}"/>
              </a:ext>
            </a:extLst>
          </p:cNvPr>
          <p:cNvPicPr>
            <a:picLocks noChangeAspect="1"/>
          </p:cNvPicPr>
          <p:nvPr/>
        </p:nvPicPr>
        <p:blipFill rotWithShape="1">
          <a:blip r:embed="rId3"/>
          <a:srcRect t="24867" r="35942"/>
          <a:stretch/>
        </p:blipFill>
        <p:spPr>
          <a:xfrm>
            <a:off x="17481177" y="3727250"/>
            <a:ext cx="5298142" cy="7257117"/>
          </a:xfrm>
          <a:prstGeom prst="rect">
            <a:avLst/>
          </a:prstGeom>
        </p:spPr>
      </p:pic>
      <p:pic>
        <p:nvPicPr>
          <p:cNvPr id="6" name="Graphic 5" descr="Signal with solid fill">
            <a:extLst>
              <a:ext uri="{FF2B5EF4-FFF2-40B4-BE49-F238E27FC236}">
                <a16:creationId xmlns:a16="http://schemas.microsoft.com/office/drawing/2014/main" id="{0D7CA8E5-1C13-4F2A-BD90-AA7D606433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2595" y="12310994"/>
            <a:ext cx="914400" cy="914400"/>
          </a:xfrm>
          <a:prstGeom prst="rect">
            <a:avLst/>
          </a:prstGeom>
        </p:spPr>
      </p:pic>
    </p:spTree>
    <p:extLst>
      <p:ext uri="{BB962C8B-B14F-4D97-AF65-F5344CB8AC3E}">
        <p14:creationId xmlns:p14="http://schemas.microsoft.com/office/powerpoint/2010/main" val="181699763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1555010" y="1065520"/>
            <a:ext cx="21452473" cy="2190354"/>
          </a:xfrm>
          <a:prstGeom prst="rect">
            <a:avLst/>
          </a:prstGeom>
        </p:spPr>
        <p:txBody>
          <a:bodyPr>
            <a:normAutofit/>
          </a:bodyPr>
          <a:lstStyle/>
          <a:p>
            <a:r>
              <a:rPr lang="en-US" dirty="0">
                <a:ea typeface="Arial Narrow" charset="0"/>
                <a:cs typeface="Arial Narrow" charset="0"/>
              </a:rPr>
              <a:t>Nevada CANS 2.0 – Transition to Adulthood</a:t>
            </a:r>
            <a:endParaRPr dirty="0">
              <a:ea typeface="Arial Narrow" charset="0"/>
              <a:cs typeface="Arial Narrow" charset="0"/>
            </a:endParaRPr>
          </a:p>
        </p:txBody>
      </p:sp>
      <p:sp>
        <p:nvSpPr>
          <p:cNvPr id="6" name="TextBox 5">
            <a:extLst>
              <a:ext uri="{FF2B5EF4-FFF2-40B4-BE49-F238E27FC236}">
                <a16:creationId xmlns:a16="http://schemas.microsoft.com/office/drawing/2014/main" id="{83DEFCAE-C33A-F84A-879F-E2ADD0A66EA6}"/>
              </a:ext>
            </a:extLst>
          </p:cNvPr>
          <p:cNvSpPr txBox="1"/>
          <p:nvPr/>
        </p:nvSpPr>
        <p:spPr>
          <a:xfrm>
            <a:off x="1555010" y="3015820"/>
            <a:ext cx="17835649"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en-US" sz="4000" dirty="0">
                <a:latin typeface="Arial" panose="020B0604020202020204" pitchFamily="34" charset="0"/>
                <a:cs typeface="Arial" panose="020B0604020202020204" pitchFamily="34" charset="0"/>
              </a:rPr>
              <a:t>Additional items specific to youth transitioning to adulthood: Youth ages 14+</a:t>
            </a:r>
          </a:p>
        </p:txBody>
      </p:sp>
      <p:pic>
        <p:nvPicPr>
          <p:cNvPr id="2" name="Picture 1">
            <a:extLst>
              <a:ext uri="{FF2B5EF4-FFF2-40B4-BE49-F238E27FC236}">
                <a16:creationId xmlns:a16="http://schemas.microsoft.com/office/drawing/2014/main" id="{F29862F7-E4FF-0E40-9AE1-CB8573A57F65}"/>
              </a:ext>
            </a:extLst>
          </p:cNvPr>
          <p:cNvPicPr>
            <a:picLocks noChangeAspect="1"/>
          </p:cNvPicPr>
          <p:nvPr/>
        </p:nvPicPr>
        <p:blipFill>
          <a:blip r:embed="rId3"/>
          <a:stretch>
            <a:fillRect/>
          </a:stretch>
        </p:blipFill>
        <p:spPr>
          <a:xfrm>
            <a:off x="1154957" y="4537684"/>
            <a:ext cx="22074086" cy="6672658"/>
          </a:xfrm>
          <a:prstGeom prst="rect">
            <a:avLst/>
          </a:prstGeom>
        </p:spPr>
      </p:pic>
    </p:spTree>
    <p:extLst>
      <p:ext uri="{BB962C8B-B14F-4D97-AF65-F5344CB8AC3E}">
        <p14:creationId xmlns:p14="http://schemas.microsoft.com/office/powerpoint/2010/main" val="41776431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70682-3217-E34D-9179-347129CDC20B}"/>
              </a:ext>
            </a:extLst>
          </p:cNvPr>
          <p:cNvSpPr>
            <a:spLocks noGrp="1"/>
          </p:cNvSpPr>
          <p:nvPr>
            <p:ph type="title"/>
          </p:nvPr>
        </p:nvSpPr>
        <p:spPr/>
        <p:txBody>
          <a:bodyPr/>
          <a:lstStyle/>
          <a:p>
            <a:r>
              <a:rPr lang="en-US" dirty="0"/>
              <a:t>Practice: Transition Age Youth</a:t>
            </a:r>
          </a:p>
        </p:txBody>
      </p:sp>
      <p:sp>
        <p:nvSpPr>
          <p:cNvPr id="4" name="Text Placeholder 3">
            <a:extLst>
              <a:ext uri="{FF2B5EF4-FFF2-40B4-BE49-F238E27FC236}">
                <a16:creationId xmlns:a16="http://schemas.microsoft.com/office/drawing/2014/main" id="{6B4A5779-1DB3-FA4D-9014-44D172043AE4}"/>
              </a:ext>
            </a:extLst>
          </p:cNvPr>
          <p:cNvSpPr>
            <a:spLocks noGrp="1"/>
          </p:cNvSpPr>
          <p:nvPr>
            <p:ph type="body" idx="1"/>
          </p:nvPr>
        </p:nvSpPr>
        <p:spPr>
          <a:xfrm>
            <a:off x="1645240" y="3312829"/>
            <a:ext cx="21703120" cy="9227515"/>
          </a:xfrm>
        </p:spPr>
        <p:txBody>
          <a:bodyPr>
            <a:normAutofit/>
          </a:bodyPr>
          <a:lstStyle/>
          <a:p>
            <a:pPr marL="0" indent="0">
              <a:spcBef>
                <a:spcPts val="0"/>
              </a:spcBef>
              <a:spcAft>
                <a:spcPts val="1800"/>
              </a:spcAft>
              <a:buNone/>
            </a:pPr>
            <a:r>
              <a:rPr lang="en-US" sz="5400" dirty="0"/>
              <a:t>Tracey is a seventeen-year-old living with her mother after running away and being sexually exploited for the past few years. Her mother recently lost her job and has no income. She recently had a baby girl and is very focused on caring for her, despite her admission that it is difficult.  Tracey is also trying to get back into school as she sees her high school diploma as the first step in pursuing her dreams of becoming a medical professional and providing a better life for her daughter.  She is, however, 2 years behind her peers in school, and is worried about how she will be treated given her recent life on the streets.</a:t>
            </a:r>
          </a:p>
        </p:txBody>
      </p:sp>
    </p:spTree>
    <p:extLst>
      <p:ext uri="{BB962C8B-B14F-4D97-AF65-F5344CB8AC3E}">
        <p14:creationId xmlns:p14="http://schemas.microsoft.com/office/powerpoint/2010/main" val="379958828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an Mateo County CANS JJ Domains"/>
          <p:cNvSpPr txBox="1">
            <a:spLocks noGrp="1"/>
          </p:cNvSpPr>
          <p:nvPr>
            <p:ph type="title"/>
          </p:nvPr>
        </p:nvSpPr>
        <p:spPr>
          <a:xfrm>
            <a:off x="1361927" y="1250155"/>
            <a:ext cx="11427147" cy="5607845"/>
          </a:xfrm>
          <a:prstGeom prst="rect">
            <a:avLst/>
          </a:prstGeom>
        </p:spPr>
        <p:txBody>
          <a:bodyPr>
            <a:normAutofit/>
          </a:bodyPr>
          <a:lstStyle/>
          <a:p>
            <a:r>
              <a:rPr lang="en-US" dirty="0">
                <a:ea typeface="Arial Narrow" charset="0"/>
                <a:cs typeface="Arial Narrow" charset="0"/>
              </a:rPr>
              <a:t>Nevada CANS 2.0 – Early Childhood</a:t>
            </a:r>
            <a:endParaRPr dirty="0">
              <a:ea typeface="Arial Narrow" charset="0"/>
              <a:cs typeface="Arial Narrow" charset="0"/>
            </a:endParaRPr>
          </a:p>
        </p:txBody>
      </p:sp>
      <p:sp>
        <p:nvSpPr>
          <p:cNvPr id="3" name="Text Placeholder 2">
            <a:extLst>
              <a:ext uri="{FF2B5EF4-FFF2-40B4-BE49-F238E27FC236}">
                <a16:creationId xmlns:a16="http://schemas.microsoft.com/office/drawing/2014/main" id="{2B662DC6-1A02-4549-AD80-A9F5196A5138}"/>
              </a:ext>
            </a:extLst>
          </p:cNvPr>
          <p:cNvSpPr>
            <a:spLocks noGrp="1"/>
          </p:cNvSpPr>
          <p:nvPr>
            <p:ph type="body" sz="quarter" idx="1"/>
          </p:nvPr>
        </p:nvSpPr>
        <p:spPr>
          <a:xfrm>
            <a:off x="1361926" y="6935959"/>
            <a:ext cx="11427148" cy="5768579"/>
          </a:xfrm>
        </p:spPr>
        <p:txBody>
          <a:bodyPr/>
          <a:lstStyle/>
          <a:p>
            <a:r>
              <a:rPr lang="en-US" dirty="0"/>
              <a:t>For children birth thru age five </a:t>
            </a:r>
            <a:r>
              <a:rPr lang="en-US" sz="3600" dirty="0"/>
              <a:t>(until child turns 6 years old.</a:t>
            </a:r>
          </a:p>
        </p:txBody>
      </p:sp>
      <p:pic>
        <p:nvPicPr>
          <p:cNvPr id="2" name="Picture 1">
            <a:extLst>
              <a:ext uri="{FF2B5EF4-FFF2-40B4-BE49-F238E27FC236}">
                <a16:creationId xmlns:a16="http://schemas.microsoft.com/office/drawing/2014/main" id="{A1215351-3511-9E40-B6E7-9988E06C19E8}"/>
              </a:ext>
            </a:extLst>
          </p:cNvPr>
          <p:cNvPicPr>
            <a:picLocks noChangeAspect="1"/>
          </p:cNvPicPr>
          <p:nvPr/>
        </p:nvPicPr>
        <p:blipFill>
          <a:blip r:embed="rId3"/>
          <a:stretch>
            <a:fillRect/>
          </a:stretch>
        </p:blipFill>
        <p:spPr>
          <a:xfrm>
            <a:off x="12398477" y="651028"/>
            <a:ext cx="11427147" cy="12569862"/>
          </a:xfrm>
          <a:prstGeom prst="rect">
            <a:avLst/>
          </a:prstGeom>
        </p:spPr>
      </p:pic>
    </p:spTree>
    <p:extLst>
      <p:ext uri="{BB962C8B-B14F-4D97-AF65-F5344CB8AC3E}">
        <p14:creationId xmlns:p14="http://schemas.microsoft.com/office/powerpoint/2010/main" val="429459279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70682-3217-E34D-9179-347129CDC20B}"/>
              </a:ext>
            </a:extLst>
          </p:cNvPr>
          <p:cNvSpPr>
            <a:spLocks noGrp="1"/>
          </p:cNvSpPr>
          <p:nvPr>
            <p:ph type="title"/>
          </p:nvPr>
        </p:nvSpPr>
        <p:spPr>
          <a:xfrm>
            <a:off x="1340440" y="625077"/>
            <a:ext cx="21703120" cy="1768499"/>
          </a:xfrm>
        </p:spPr>
        <p:txBody>
          <a:bodyPr/>
          <a:lstStyle/>
          <a:p>
            <a:r>
              <a:rPr lang="en-US" dirty="0"/>
              <a:t>Practice: Early Childhood</a:t>
            </a:r>
          </a:p>
        </p:txBody>
      </p:sp>
      <p:sp>
        <p:nvSpPr>
          <p:cNvPr id="4" name="Text Placeholder 3">
            <a:extLst>
              <a:ext uri="{FF2B5EF4-FFF2-40B4-BE49-F238E27FC236}">
                <a16:creationId xmlns:a16="http://schemas.microsoft.com/office/drawing/2014/main" id="{6B4A5779-1DB3-FA4D-9014-44D172043AE4}"/>
              </a:ext>
            </a:extLst>
          </p:cNvPr>
          <p:cNvSpPr>
            <a:spLocks noGrp="1"/>
          </p:cNvSpPr>
          <p:nvPr>
            <p:ph type="body" idx="1"/>
          </p:nvPr>
        </p:nvSpPr>
        <p:spPr>
          <a:xfrm>
            <a:off x="645459" y="2716306"/>
            <a:ext cx="22673404" cy="10374617"/>
          </a:xfrm>
        </p:spPr>
        <p:txBody>
          <a:bodyPr>
            <a:normAutofit/>
          </a:bodyPr>
          <a:lstStyle/>
          <a:p>
            <a:pPr marL="0" indent="0">
              <a:buNone/>
            </a:pPr>
            <a:r>
              <a:rPr lang="en-US" sz="4000" dirty="0"/>
              <a:t>Joey is a 27-month-old boy living with his mother, Lillian who is hearing-impaired. He is involved with Early Intervention (EI) services, and receives in home resource teaching, occupational therapy, and speech and language services.  He has functional physical skills, but his physical therapy evaluation resulted in a recommendation that his mother involve him in community activities (playground play, local early years programs) to increase physical gross motor play opportunities and to give him experience with peers.</a:t>
            </a:r>
          </a:p>
          <a:p>
            <a:pPr marL="0" indent="0">
              <a:buNone/>
            </a:pPr>
            <a:r>
              <a:rPr lang="en-US" sz="4000" dirty="0"/>
              <a:t>Joey is demonstrating moderate difficulty with self-regulation, moderate fine motor delays and moderate sensory sensitivities to tactile input affecting food preferences. Mom reports that Joey tantrums at meals sometimes (about 3 times a week) and that his tantrum can last up to 2 hours before he can calm down and be ready to play.  When having a tantrum Joey becomes very aggressive and tries to bite, hit and/or kick Mom or other people around him.  Joey’s OT and the resource teacher have taught Lilian calming strategies to help Joey with self-regulation, but report that Lillian has not been able to integrate them into her day-to-day routine and is not effectively able to reduce his tantrums. </a:t>
            </a:r>
          </a:p>
        </p:txBody>
      </p:sp>
    </p:spTree>
    <p:extLst>
      <p:ext uri="{BB962C8B-B14F-4D97-AF65-F5344CB8AC3E}">
        <p14:creationId xmlns:p14="http://schemas.microsoft.com/office/powerpoint/2010/main" val="59390450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p:cNvSpPr>
          <p:nvPr>
            <p:ph type="title"/>
          </p:nvPr>
        </p:nvSpPr>
        <p:spPr>
          <a:xfrm>
            <a:off x="15355277" y="5547995"/>
            <a:ext cx="8390548" cy="2000251"/>
          </a:xfrm>
          <a:prstGeom prst="rect">
            <a:avLst/>
          </a:prstGeom>
        </p:spPr>
        <p:txBody>
          <a:bodyPr>
            <a:normAutofit/>
          </a:bodyPr>
          <a:lstStyle/>
          <a:p>
            <a:r>
              <a:rPr sz="6000" dirty="0">
                <a:latin typeface="Arial" panose="020B0604020202020204" pitchFamily="34" charset="0"/>
                <a:cs typeface="Arial" panose="020B0604020202020204" pitchFamily="34" charset="0"/>
              </a:rPr>
              <a:t>Practice Vignette</a:t>
            </a:r>
          </a:p>
        </p:txBody>
      </p:sp>
      <p:sp>
        <p:nvSpPr>
          <p:cNvPr id="926" name="Shape 926"/>
          <p:cNvSpPr>
            <a:spLocks noGrp="1"/>
          </p:cNvSpPr>
          <p:nvPr>
            <p:ph type="body" sz="quarter" idx="1"/>
          </p:nvPr>
        </p:nvSpPr>
        <p:spPr>
          <a:xfrm>
            <a:off x="15355277" y="7548246"/>
            <a:ext cx="8390548" cy="1589485"/>
          </a:xfrm>
          <a:prstGeom prst="rect">
            <a:avLst/>
          </a:prstGeom>
        </p:spPr>
        <p:txBody>
          <a:bodyPr>
            <a:normAutofit/>
          </a:bodyPr>
          <a:lstStyle/>
          <a:p>
            <a:pPr algn="l"/>
            <a:r>
              <a:rPr sz="4000" dirty="0">
                <a:solidFill>
                  <a:schemeClr val="tx1">
                    <a:lumMod val="65000"/>
                    <a:lumOff val="35000"/>
                  </a:schemeClr>
                </a:solidFill>
                <a:ea typeface="Calibri" charset="0"/>
              </a:rPr>
              <a:t>Understanding the link between ratings, rationale and reliability</a:t>
            </a:r>
          </a:p>
        </p:txBody>
      </p:sp>
      <p:pic>
        <p:nvPicPr>
          <p:cNvPr id="3" name="Picture Placeholder 2"/>
          <p:cNvPicPr>
            <a:picLocks noGrp="1" noChangeAspect="1"/>
          </p:cNvPicPr>
          <p:nvPr>
            <p:ph type="pic" sz="half" idx="13"/>
          </p:nvPr>
        </p:nvPicPr>
        <p:blipFill>
          <a:blip r:embed="rId3">
            <a:extLst>
              <a:ext uri="{28A0092B-C50C-407E-A947-70E740481C1C}">
                <a14:useLocalDpi xmlns:a14="http://schemas.microsoft.com/office/drawing/2010/main" val="0"/>
              </a:ext>
            </a:extLst>
          </a:blip>
          <a:srcRect l="25208" r="25208"/>
          <a:stretch>
            <a:fillRect/>
          </a:stretch>
        </p:blipFill>
        <p:spPr>
          <a:xfrm>
            <a:off x="0" y="2914650"/>
            <a:ext cx="14896712" cy="9015413"/>
          </a:xfrm>
        </p:spPr>
      </p:pic>
    </p:spTree>
    <p:extLst>
      <p:ext uri="{BB962C8B-B14F-4D97-AF65-F5344CB8AC3E}">
        <p14:creationId xmlns:p14="http://schemas.microsoft.com/office/powerpoint/2010/main" val="44384441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1F06-47D4-432E-A1A7-CBE86C171EA4}"/>
              </a:ext>
            </a:extLst>
          </p:cNvPr>
          <p:cNvSpPr>
            <a:spLocks noGrp="1"/>
          </p:cNvSpPr>
          <p:nvPr>
            <p:ph type="title"/>
          </p:nvPr>
        </p:nvSpPr>
        <p:spPr>
          <a:xfrm>
            <a:off x="656596" y="767885"/>
            <a:ext cx="6207616" cy="8843752"/>
          </a:xfrm>
        </p:spPr>
        <p:txBody>
          <a:bodyPr anchor="t">
            <a:normAutofit/>
          </a:bodyPr>
          <a:lstStyle/>
          <a:p>
            <a:pPr algn="ctr"/>
            <a:r>
              <a:rPr lang="en-US" dirty="0"/>
              <a:t>Collaborative Ratings</a:t>
            </a:r>
            <a:br>
              <a:rPr lang="en-US" dirty="0"/>
            </a:br>
            <a:endParaRPr lang="en-US" dirty="0"/>
          </a:p>
        </p:txBody>
      </p:sp>
      <p:sp>
        <p:nvSpPr>
          <p:cNvPr id="3" name="Content Placeholder 2">
            <a:extLst>
              <a:ext uri="{FF2B5EF4-FFF2-40B4-BE49-F238E27FC236}">
                <a16:creationId xmlns:a16="http://schemas.microsoft.com/office/drawing/2014/main" id="{EB4D3681-BB9C-45EA-9B79-7A2332B69101}"/>
              </a:ext>
            </a:extLst>
          </p:cNvPr>
          <p:cNvSpPr>
            <a:spLocks noGrp="1"/>
          </p:cNvSpPr>
          <p:nvPr>
            <p:ph idx="1"/>
          </p:nvPr>
        </p:nvSpPr>
        <p:spPr>
          <a:xfrm>
            <a:off x="7207623" y="188259"/>
            <a:ext cx="16755035" cy="12613339"/>
          </a:xfrm>
        </p:spPr>
        <p:txBody>
          <a:bodyPr anchor="t">
            <a:noAutofit/>
          </a:bodyPr>
          <a:lstStyle/>
          <a:p>
            <a:pPr>
              <a:lnSpc>
                <a:spcPct val="90000"/>
              </a:lnSpc>
            </a:pPr>
            <a:r>
              <a:rPr lang="en-US" sz="4000" dirty="0"/>
              <a:t>Before rating an item, consider the following questions:</a:t>
            </a:r>
          </a:p>
          <a:p>
            <a:pPr>
              <a:lnSpc>
                <a:spcPct val="90000"/>
              </a:lnSpc>
              <a:buFont typeface="Arial" panose="020B0604020202020204" pitchFamily="34" charset="0"/>
              <a:buChar char="•"/>
            </a:pPr>
            <a:r>
              <a:rPr lang="en-US" sz="4000" dirty="0"/>
              <a:t>Is there any evidence of a need or strength?</a:t>
            </a:r>
          </a:p>
          <a:p>
            <a:pPr>
              <a:lnSpc>
                <a:spcPct val="90000"/>
              </a:lnSpc>
              <a:buFont typeface="Arial" panose="020B0604020202020204" pitchFamily="34" charset="0"/>
              <a:buChar char="•"/>
            </a:pPr>
            <a:r>
              <a:rPr lang="en-US" sz="4000" dirty="0"/>
              <a:t>Are you understanding the youth’s behavior within normal development given his/her age?</a:t>
            </a:r>
          </a:p>
          <a:p>
            <a:pPr>
              <a:lnSpc>
                <a:spcPct val="90000"/>
              </a:lnSpc>
              <a:buFont typeface="Arial" panose="020B0604020202020204" pitchFamily="34" charset="0"/>
              <a:buChar char="•"/>
            </a:pPr>
            <a:r>
              <a:rPr lang="en-US" sz="4000" dirty="0"/>
              <a:t>Have you considered the youth and family’s culture?  Does your approach to assessment and engagement communicate respect for the youth and family’s culture? </a:t>
            </a:r>
          </a:p>
          <a:p>
            <a:pPr>
              <a:lnSpc>
                <a:spcPct val="90000"/>
              </a:lnSpc>
              <a:buFont typeface="Arial" panose="020B0604020202020204" pitchFamily="34" charset="0"/>
              <a:buChar char="•"/>
            </a:pPr>
            <a:r>
              <a:rPr lang="en-US" sz="4000" dirty="0"/>
              <a:t>Is the need impacting the youth’s functioning?</a:t>
            </a:r>
          </a:p>
          <a:p>
            <a:pPr>
              <a:lnSpc>
                <a:spcPct val="90000"/>
              </a:lnSpc>
              <a:buFont typeface="Arial" panose="020B0604020202020204" pitchFamily="34" charset="0"/>
              <a:buChar char="•"/>
            </a:pPr>
            <a:r>
              <a:rPr lang="en-US" sz="4000" dirty="0"/>
              <a:t>How urgently is action required on a need?  How useful is the youth/family strength in achieving targeted outcomes?</a:t>
            </a:r>
          </a:p>
          <a:p>
            <a:pPr>
              <a:lnSpc>
                <a:spcPct val="90000"/>
              </a:lnSpc>
              <a:buFont typeface="Arial" panose="020B0604020202020204" pitchFamily="34" charset="0"/>
              <a:buChar char="•"/>
            </a:pPr>
            <a:r>
              <a:rPr lang="en-US" sz="4000" dirty="0"/>
              <a:t>Are you focused on describing the need and strength, and not the underlying cause?</a:t>
            </a:r>
          </a:p>
          <a:p>
            <a:pPr>
              <a:lnSpc>
                <a:spcPct val="90000"/>
              </a:lnSpc>
              <a:buFont typeface="Arial" panose="020B0604020202020204" pitchFamily="34" charset="0"/>
              <a:buChar char="•"/>
            </a:pPr>
            <a:r>
              <a:rPr lang="en-US" sz="4000" dirty="0"/>
              <a:t>What services are already in place for the youth and/or family?</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12801598"/>
            <a:ext cx="24384000" cy="913546"/>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7200" y="12801598"/>
            <a:ext cx="16306796" cy="913544"/>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48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Group"/>
          <p:cNvGrpSpPr/>
          <p:nvPr/>
        </p:nvGrpSpPr>
        <p:grpSpPr>
          <a:xfrm>
            <a:off x="296091" y="3340996"/>
            <a:ext cx="12423262" cy="10219366"/>
            <a:chOff x="0" y="0"/>
            <a:chExt cx="12423261" cy="10219364"/>
          </a:xfrm>
        </p:grpSpPr>
        <p:sp>
          <p:nvSpPr>
            <p:cNvPr id="322" name="Shape"/>
            <p:cNvSpPr/>
            <p:nvPr/>
          </p:nvSpPr>
          <p:spPr>
            <a:xfrm>
              <a:off x="32709" y="0"/>
              <a:ext cx="12390553" cy="9666265"/>
            </a:xfrm>
            <a:custGeom>
              <a:avLst/>
              <a:gdLst/>
              <a:ahLst/>
              <a:cxnLst>
                <a:cxn ang="0">
                  <a:pos x="wd2" y="hd2"/>
                </a:cxn>
                <a:cxn ang="5400000">
                  <a:pos x="wd2" y="hd2"/>
                </a:cxn>
                <a:cxn ang="10800000">
                  <a:pos x="wd2" y="hd2"/>
                </a:cxn>
                <a:cxn ang="16200000">
                  <a:pos x="wd2" y="hd2"/>
                </a:cxn>
              </a:cxnLst>
              <a:rect l="0" t="0" r="r" b="b"/>
              <a:pathLst>
                <a:path w="21302" h="21401" extrusionOk="0">
                  <a:moveTo>
                    <a:pt x="250" y="13883"/>
                  </a:moveTo>
                  <a:cubicBezTo>
                    <a:pt x="1813" y="11394"/>
                    <a:pt x="5538" y="11448"/>
                    <a:pt x="7415" y="11246"/>
                  </a:cubicBezTo>
                  <a:cubicBezTo>
                    <a:pt x="8005" y="11182"/>
                    <a:pt x="8461" y="10871"/>
                    <a:pt x="8735" y="10365"/>
                  </a:cubicBezTo>
                  <a:cubicBezTo>
                    <a:pt x="8991" y="9893"/>
                    <a:pt x="9028" y="9300"/>
                    <a:pt x="9051" y="8726"/>
                  </a:cubicBezTo>
                  <a:cubicBezTo>
                    <a:pt x="9170" y="5819"/>
                    <a:pt x="9170" y="2907"/>
                    <a:pt x="9051" y="0"/>
                  </a:cubicBezTo>
                  <a:lnTo>
                    <a:pt x="9834" y="0"/>
                  </a:lnTo>
                  <a:lnTo>
                    <a:pt x="10283" y="0"/>
                  </a:lnTo>
                  <a:lnTo>
                    <a:pt x="10706" y="0"/>
                  </a:lnTo>
                  <a:lnTo>
                    <a:pt x="11113" y="0"/>
                  </a:lnTo>
                  <a:lnTo>
                    <a:pt x="11113" y="8835"/>
                  </a:lnTo>
                  <a:cubicBezTo>
                    <a:pt x="11152" y="9942"/>
                    <a:pt x="11588" y="11303"/>
                    <a:pt x="12775" y="11664"/>
                  </a:cubicBezTo>
                  <a:cubicBezTo>
                    <a:pt x="13847" y="11991"/>
                    <a:pt x="15621" y="12188"/>
                    <a:pt x="17295" y="12630"/>
                  </a:cubicBezTo>
                  <a:cubicBezTo>
                    <a:pt x="18107" y="12845"/>
                    <a:pt x="18884" y="13118"/>
                    <a:pt x="19548" y="13527"/>
                  </a:cubicBezTo>
                  <a:cubicBezTo>
                    <a:pt x="19902" y="13745"/>
                    <a:pt x="20216" y="13992"/>
                    <a:pt x="20500" y="14265"/>
                  </a:cubicBezTo>
                  <a:cubicBezTo>
                    <a:pt x="20635" y="14395"/>
                    <a:pt x="20756" y="14536"/>
                    <a:pt x="20879" y="14668"/>
                  </a:cubicBezTo>
                  <a:cubicBezTo>
                    <a:pt x="20941" y="14734"/>
                    <a:pt x="21000" y="14800"/>
                    <a:pt x="21058" y="14865"/>
                  </a:cubicBezTo>
                  <a:cubicBezTo>
                    <a:pt x="21111" y="14924"/>
                    <a:pt x="21161" y="14986"/>
                    <a:pt x="21195" y="15062"/>
                  </a:cubicBezTo>
                  <a:cubicBezTo>
                    <a:pt x="21306" y="15305"/>
                    <a:pt x="21418" y="15494"/>
                    <a:pt x="21043" y="15156"/>
                  </a:cubicBezTo>
                  <a:cubicBezTo>
                    <a:pt x="20303" y="14487"/>
                    <a:pt x="18807" y="13388"/>
                    <a:pt x="16761" y="13012"/>
                  </a:cubicBezTo>
                  <a:cubicBezTo>
                    <a:pt x="16859" y="13349"/>
                    <a:pt x="17120" y="13929"/>
                    <a:pt x="17805" y="14771"/>
                  </a:cubicBezTo>
                  <a:cubicBezTo>
                    <a:pt x="18019" y="15035"/>
                    <a:pt x="18189" y="15261"/>
                    <a:pt x="18322" y="15447"/>
                  </a:cubicBezTo>
                  <a:cubicBezTo>
                    <a:pt x="18586" y="15818"/>
                    <a:pt x="18528" y="15891"/>
                    <a:pt x="18211" y="15586"/>
                  </a:cubicBezTo>
                  <a:cubicBezTo>
                    <a:pt x="18058" y="15439"/>
                    <a:pt x="17862" y="15248"/>
                    <a:pt x="17614" y="14998"/>
                  </a:cubicBezTo>
                  <a:cubicBezTo>
                    <a:pt x="16816" y="14192"/>
                    <a:pt x="16528" y="13574"/>
                    <a:pt x="16329" y="13232"/>
                  </a:cubicBezTo>
                  <a:cubicBezTo>
                    <a:pt x="16248" y="13093"/>
                    <a:pt x="16093" y="12915"/>
                    <a:pt x="15905" y="12868"/>
                  </a:cubicBezTo>
                  <a:cubicBezTo>
                    <a:pt x="15514" y="12768"/>
                    <a:pt x="15205" y="12735"/>
                    <a:pt x="14766" y="12690"/>
                  </a:cubicBezTo>
                  <a:cubicBezTo>
                    <a:pt x="14432" y="12656"/>
                    <a:pt x="13636" y="12482"/>
                    <a:pt x="13689" y="12816"/>
                  </a:cubicBezTo>
                  <a:cubicBezTo>
                    <a:pt x="13795" y="13488"/>
                    <a:pt x="14157" y="13923"/>
                    <a:pt x="14168" y="15355"/>
                  </a:cubicBezTo>
                  <a:cubicBezTo>
                    <a:pt x="14171" y="15828"/>
                    <a:pt x="14393" y="16721"/>
                    <a:pt x="14657" y="17019"/>
                  </a:cubicBezTo>
                  <a:cubicBezTo>
                    <a:pt x="14969" y="17372"/>
                    <a:pt x="15365" y="17550"/>
                    <a:pt x="15681" y="17666"/>
                  </a:cubicBezTo>
                  <a:cubicBezTo>
                    <a:pt x="16103" y="17821"/>
                    <a:pt x="16110" y="17866"/>
                    <a:pt x="15663" y="17837"/>
                  </a:cubicBezTo>
                  <a:cubicBezTo>
                    <a:pt x="15314" y="17813"/>
                    <a:pt x="14864" y="17634"/>
                    <a:pt x="14486" y="17336"/>
                  </a:cubicBezTo>
                  <a:cubicBezTo>
                    <a:pt x="14095" y="17028"/>
                    <a:pt x="13692" y="16244"/>
                    <a:pt x="13648" y="15335"/>
                  </a:cubicBezTo>
                  <a:cubicBezTo>
                    <a:pt x="13583" y="13975"/>
                    <a:pt x="13327" y="13485"/>
                    <a:pt x="12885" y="12913"/>
                  </a:cubicBezTo>
                  <a:cubicBezTo>
                    <a:pt x="12708" y="12684"/>
                    <a:pt x="12170" y="12374"/>
                    <a:pt x="12048" y="12323"/>
                  </a:cubicBezTo>
                  <a:cubicBezTo>
                    <a:pt x="11605" y="12139"/>
                    <a:pt x="11243" y="11961"/>
                    <a:pt x="10956" y="11756"/>
                  </a:cubicBezTo>
                  <a:cubicBezTo>
                    <a:pt x="11095" y="12569"/>
                    <a:pt x="11149" y="13609"/>
                    <a:pt x="10975" y="14783"/>
                  </a:cubicBezTo>
                  <a:cubicBezTo>
                    <a:pt x="10934" y="15060"/>
                    <a:pt x="10935" y="15266"/>
                    <a:pt x="11054" y="15459"/>
                  </a:cubicBezTo>
                  <a:cubicBezTo>
                    <a:pt x="11229" y="15743"/>
                    <a:pt x="11531" y="16080"/>
                    <a:pt x="12018" y="16444"/>
                  </a:cubicBezTo>
                  <a:cubicBezTo>
                    <a:pt x="12228" y="16601"/>
                    <a:pt x="12399" y="16751"/>
                    <a:pt x="12532" y="16877"/>
                  </a:cubicBezTo>
                  <a:cubicBezTo>
                    <a:pt x="12828" y="17160"/>
                    <a:pt x="12794" y="17248"/>
                    <a:pt x="12471" y="17069"/>
                  </a:cubicBezTo>
                  <a:cubicBezTo>
                    <a:pt x="12316" y="16983"/>
                    <a:pt x="12113" y="16879"/>
                    <a:pt x="11864" y="16716"/>
                  </a:cubicBezTo>
                  <a:cubicBezTo>
                    <a:pt x="11387" y="16403"/>
                    <a:pt x="11082" y="16110"/>
                    <a:pt x="10831" y="15888"/>
                  </a:cubicBezTo>
                  <a:cubicBezTo>
                    <a:pt x="10661" y="17003"/>
                    <a:pt x="10847" y="17881"/>
                    <a:pt x="11435" y="18603"/>
                  </a:cubicBezTo>
                  <a:cubicBezTo>
                    <a:pt x="11542" y="18733"/>
                    <a:pt x="11642" y="18852"/>
                    <a:pt x="11745" y="18962"/>
                  </a:cubicBezTo>
                  <a:cubicBezTo>
                    <a:pt x="12189" y="19441"/>
                    <a:pt x="12694" y="19736"/>
                    <a:pt x="14250" y="19847"/>
                  </a:cubicBezTo>
                  <a:cubicBezTo>
                    <a:pt x="17149" y="20052"/>
                    <a:pt x="17712" y="20328"/>
                    <a:pt x="18404" y="20760"/>
                  </a:cubicBezTo>
                  <a:cubicBezTo>
                    <a:pt x="18899" y="21070"/>
                    <a:pt x="18813" y="21216"/>
                    <a:pt x="18161" y="20924"/>
                  </a:cubicBezTo>
                  <a:cubicBezTo>
                    <a:pt x="17516" y="20634"/>
                    <a:pt x="16861" y="20457"/>
                    <a:pt x="14222" y="20319"/>
                  </a:cubicBezTo>
                  <a:cubicBezTo>
                    <a:pt x="12083" y="20207"/>
                    <a:pt x="11682" y="19791"/>
                    <a:pt x="10975" y="18949"/>
                  </a:cubicBezTo>
                  <a:cubicBezTo>
                    <a:pt x="10935" y="18901"/>
                    <a:pt x="10897" y="18853"/>
                    <a:pt x="10860" y="18805"/>
                  </a:cubicBezTo>
                  <a:cubicBezTo>
                    <a:pt x="10543" y="19174"/>
                    <a:pt x="10280" y="19546"/>
                    <a:pt x="10089" y="20245"/>
                  </a:cubicBezTo>
                  <a:cubicBezTo>
                    <a:pt x="9897" y="20951"/>
                    <a:pt x="9521" y="21315"/>
                    <a:pt x="9172" y="21380"/>
                  </a:cubicBezTo>
                  <a:cubicBezTo>
                    <a:pt x="9045" y="21403"/>
                    <a:pt x="8916" y="21406"/>
                    <a:pt x="8791" y="21394"/>
                  </a:cubicBezTo>
                  <a:cubicBezTo>
                    <a:pt x="8248" y="21342"/>
                    <a:pt x="8337" y="21301"/>
                    <a:pt x="8874" y="21188"/>
                  </a:cubicBezTo>
                  <a:cubicBezTo>
                    <a:pt x="8960" y="21170"/>
                    <a:pt x="9045" y="21142"/>
                    <a:pt x="9127" y="21100"/>
                  </a:cubicBezTo>
                  <a:cubicBezTo>
                    <a:pt x="9438" y="20945"/>
                    <a:pt x="9636" y="20483"/>
                    <a:pt x="9736" y="20100"/>
                  </a:cubicBezTo>
                  <a:cubicBezTo>
                    <a:pt x="9885" y="19535"/>
                    <a:pt x="10028" y="19077"/>
                    <a:pt x="10229" y="18767"/>
                  </a:cubicBezTo>
                  <a:cubicBezTo>
                    <a:pt x="10531" y="18303"/>
                    <a:pt x="10500" y="17963"/>
                    <a:pt x="10470" y="17732"/>
                  </a:cubicBezTo>
                  <a:cubicBezTo>
                    <a:pt x="10352" y="16841"/>
                    <a:pt x="10193" y="16251"/>
                    <a:pt x="10375" y="15215"/>
                  </a:cubicBezTo>
                  <a:cubicBezTo>
                    <a:pt x="10410" y="15019"/>
                    <a:pt x="10449" y="14817"/>
                    <a:pt x="10483" y="14617"/>
                  </a:cubicBezTo>
                  <a:cubicBezTo>
                    <a:pt x="10694" y="13384"/>
                    <a:pt x="10273" y="11455"/>
                    <a:pt x="9856" y="11259"/>
                  </a:cubicBezTo>
                  <a:cubicBezTo>
                    <a:pt x="9424" y="11055"/>
                    <a:pt x="9821" y="13002"/>
                    <a:pt x="9577" y="15102"/>
                  </a:cubicBezTo>
                  <a:cubicBezTo>
                    <a:pt x="9523" y="15568"/>
                    <a:pt x="9474" y="15923"/>
                    <a:pt x="9437" y="16194"/>
                  </a:cubicBezTo>
                  <a:cubicBezTo>
                    <a:pt x="9366" y="16707"/>
                    <a:pt x="9292" y="16703"/>
                    <a:pt x="9293" y="16185"/>
                  </a:cubicBezTo>
                  <a:cubicBezTo>
                    <a:pt x="9294" y="15896"/>
                    <a:pt x="9302" y="15529"/>
                    <a:pt x="9325" y="15080"/>
                  </a:cubicBezTo>
                  <a:cubicBezTo>
                    <a:pt x="9390" y="13801"/>
                    <a:pt x="9212" y="12901"/>
                    <a:pt x="9117" y="12509"/>
                  </a:cubicBezTo>
                  <a:cubicBezTo>
                    <a:pt x="8838" y="14130"/>
                    <a:pt x="8570" y="13954"/>
                    <a:pt x="8224" y="16315"/>
                  </a:cubicBezTo>
                  <a:cubicBezTo>
                    <a:pt x="7532" y="21047"/>
                    <a:pt x="5307" y="21600"/>
                    <a:pt x="2304" y="20783"/>
                  </a:cubicBezTo>
                  <a:cubicBezTo>
                    <a:pt x="1885" y="20669"/>
                    <a:pt x="1507" y="20473"/>
                    <a:pt x="2261" y="20581"/>
                  </a:cubicBezTo>
                  <a:cubicBezTo>
                    <a:pt x="3691" y="20784"/>
                    <a:pt x="5915" y="20813"/>
                    <a:pt x="6779" y="19212"/>
                  </a:cubicBezTo>
                  <a:cubicBezTo>
                    <a:pt x="7068" y="18677"/>
                    <a:pt x="7352" y="18024"/>
                    <a:pt x="7509" y="17203"/>
                  </a:cubicBezTo>
                  <a:cubicBezTo>
                    <a:pt x="7224" y="17288"/>
                    <a:pt x="6604" y="17499"/>
                    <a:pt x="5783" y="18387"/>
                  </a:cubicBezTo>
                  <a:cubicBezTo>
                    <a:pt x="5496" y="18698"/>
                    <a:pt x="5258" y="18931"/>
                    <a:pt x="5074" y="19100"/>
                  </a:cubicBezTo>
                  <a:cubicBezTo>
                    <a:pt x="4797" y="19354"/>
                    <a:pt x="4756" y="19275"/>
                    <a:pt x="4989" y="18952"/>
                  </a:cubicBezTo>
                  <a:cubicBezTo>
                    <a:pt x="5133" y="18751"/>
                    <a:pt x="5330" y="18483"/>
                    <a:pt x="5600" y="18124"/>
                  </a:cubicBezTo>
                  <a:cubicBezTo>
                    <a:pt x="6261" y="17246"/>
                    <a:pt x="7115" y="16816"/>
                    <a:pt x="7429" y="16578"/>
                  </a:cubicBezTo>
                  <a:cubicBezTo>
                    <a:pt x="7875" y="16239"/>
                    <a:pt x="7510" y="16140"/>
                    <a:pt x="8410" y="13199"/>
                  </a:cubicBezTo>
                  <a:cubicBezTo>
                    <a:pt x="8585" y="12625"/>
                    <a:pt x="8674" y="11842"/>
                    <a:pt x="8417" y="11757"/>
                  </a:cubicBezTo>
                  <a:cubicBezTo>
                    <a:pt x="8220" y="11692"/>
                    <a:pt x="7630" y="13045"/>
                    <a:pt x="7281" y="13980"/>
                  </a:cubicBezTo>
                  <a:cubicBezTo>
                    <a:pt x="6881" y="15058"/>
                    <a:pt x="6364" y="15650"/>
                    <a:pt x="5859" y="15710"/>
                  </a:cubicBezTo>
                  <a:cubicBezTo>
                    <a:pt x="5399" y="15764"/>
                    <a:pt x="4951" y="15612"/>
                    <a:pt x="4607" y="15429"/>
                  </a:cubicBezTo>
                  <a:cubicBezTo>
                    <a:pt x="4213" y="15220"/>
                    <a:pt x="4264" y="15164"/>
                    <a:pt x="4674" y="15295"/>
                  </a:cubicBezTo>
                  <a:cubicBezTo>
                    <a:pt x="5012" y="15402"/>
                    <a:pt x="5434" y="15451"/>
                    <a:pt x="5847" y="15268"/>
                  </a:cubicBezTo>
                  <a:cubicBezTo>
                    <a:pt x="6314" y="15061"/>
                    <a:pt x="6592" y="14291"/>
                    <a:pt x="6808" y="13712"/>
                  </a:cubicBezTo>
                  <a:cubicBezTo>
                    <a:pt x="7118" y="12878"/>
                    <a:pt x="7371" y="12303"/>
                    <a:pt x="7704" y="11857"/>
                  </a:cubicBezTo>
                  <a:cubicBezTo>
                    <a:pt x="7269" y="12019"/>
                    <a:pt x="6804" y="12114"/>
                    <a:pt x="6091" y="12178"/>
                  </a:cubicBezTo>
                  <a:cubicBezTo>
                    <a:pt x="5878" y="12198"/>
                    <a:pt x="4911" y="12194"/>
                    <a:pt x="3968" y="13004"/>
                  </a:cubicBezTo>
                  <a:cubicBezTo>
                    <a:pt x="3760" y="13182"/>
                    <a:pt x="3522" y="13474"/>
                    <a:pt x="3134" y="13753"/>
                  </a:cubicBezTo>
                  <a:cubicBezTo>
                    <a:pt x="2920" y="13906"/>
                    <a:pt x="2752" y="14024"/>
                    <a:pt x="2620" y="14114"/>
                  </a:cubicBezTo>
                  <a:cubicBezTo>
                    <a:pt x="2341" y="14304"/>
                    <a:pt x="2297" y="14219"/>
                    <a:pt x="2543" y="13950"/>
                  </a:cubicBezTo>
                  <a:cubicBezTo>
                    <a:pt x="2656" y="13826"/>
                    <a:pt x="2806" y="13694"/>
                    <a:pt x="2973" y="13516"/>
                  </a:cubicBezTo>
                  <a:cubicBezTo>
                    <a:pt x="3452" y="13004"/>
                    <a:pt x="3717" y="12665"/>
                    <a:pt x="3834" y="12398"/>
                  </a:cubicBezTo>
                  <a:cubicBezTo>
                    <a:pt x="2076" y="12777"/>
                    <a:pt x="875" y="13613"/>
                    <a:pt x="231" y="14190"/>
                  </a:cubicBezTo>
                  <a:cubicBezTo>
                    <a:pt x="-182" y="14560"/>
                    <a:pt x="45" y="14209"/>
                    <a:pt x="250" y="13883"/>
                  </a:cubicBezTo>
                  <a:close/>
                </a:path>
              </a:pathLst>
            </a:custGeom>
            <a:solidFill>
              <a:srgbClr val="B9B9B9"/>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3" name="Circle"/>
            <p:cNvSpPr/>
            <p:nvPr/>
          </p:nvSpPr>
          <p:spPr>
            <a:xfrm>
              <a:off x="5195841" y="6271457"/>
              <a:ext cx="756066" cy="756060"/>
            </a:xfrm>
            <a:prstGeom prst="ellipse">
              <a:avLst/>
            </a:prstGeom>
            <a:solidFill>
              <a:srgbClr val="3197E0"/>
            </a:solidFill>
            <a:ln w="3175" cap="flat">
              <a:noFill/>
              <a:miter lim="400000"/>
            </a:ln>
            <a:effectLst/>
          </p:spPr>
          <p:txBody>
            <a:bodyPr wrap="square" lIns="0" tIns="0" rIns="0" bIns="0"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4" name="t"/>
            <p:cNvSpPr/>
            <p:nvPr/>
          </p:nvSpPr>
          <p:spPr>
            <a:xfrm>
              <a:off x="0" y="4936560"/>
              <a:ext cx="1525720" cy="1525720"/>
            </a:xfrm>
            <a:prstGeom prst="ellipse">
              <a:avLst/>
            </a:prstGeom>
            <a:solidFill>
              <a:srgbClr val="3484C9"/>
            </a:solidFill>
            <a:ln w="3175"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642937">
                <a:lnSpc>
                  <a:spcPct val="80000"/>
                </a:lnSpc>
                <a:spcBef>
                  <a:spcPts val="7700"/>
                </a:spcBef>
                <a:defRPr sz="5600">
                  <a:solidFill>
                    <a:srgbClr val="FFFFFF"/>
                  </a:solidFill>
                  <a:latin typeface="American Typewriter"/>
                  <a:ea typeface="American Typewriter"/>
                  <a:cs typeface="American Typewriter"/>
                  <a:sym typeface="American Typewriter"/>
                </a:defRPr>
              </a:lvl1pPr>
            </a:lstStyle>
            <a:p>
              <a:pPr algn="ctr"/>
              <a:r>
                <a:rPr dirty="0"/>
                <a:t>t</a:t>
              </a:r>
            </a:p>
          </p:txBody>
        </p:sp>
        <p:sp>
          <p:nvSpPr>
            <p:cNvPr id="325" name="Circle"/>
            <p:cNvSpPr/>
            <p:nvPr/>
          </p:nvSpPr>
          <p:spPr>
            <a:xfrm>
              <a:off x="2836566" y="6471078"/>
              <a:ext cx="760657" cy="760657"/>
            </a:xfrm>
            <a:prstGeom prst="ellipse">
              <a:avLst/>
            </a:prstGeom>
            <a:solidFill>
              <a:srgbClr val="945200"/>
            </a:solidFill>
            <a:ln w="12700"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6" name="Circle"/>
            <p:cNvSpPr/>
            <p:nvPr/>
          </p:nvSpPr>
          <p:spPr>
            <a:xfrm>
              <a:off x="11056462" y="5621743"/>
              <a:ext cx="1211458" cy="1211450"/>
            </a:xfrm>
            <a:prstGeom prst="ellipse">
              <a:avLst/>
            </a:prstGeom>
            <a:solidFill>
              <a:srgbClr val="941751"/>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7" name="Circle"/>
            <p:cNvSpPr/>
            <p:nvPr/>
          </p:nvSpPr>
          <p:spPr>
            <a:xfrm>
              <a:off x="5195841" y="8964914"/>
              <a:ext cx="760658" cy="760656"/>
            </a:xfrm>
            <a:prstGeom prst="ellipse">
              <a:avLst/>
            </a:prstGeom>
            <a:solidFill>
              <a:srgbClr val="797979"/>
            </a:solidFill>
            <a:ln w="3175" cap="flat">
              <a:noFill/>
              <a:miter lim="400000"/>
            </a:ln>
            <a:effectLst/>
          </p:spPr>
          <p:txBody>
            <a:bodyPr wrap="square" lIns="0" tIns="0" rIns="0" bIns="0"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28" name="Circle"/>
            <p:cNvSpPr/>
            <p:nvPr/>
          </p:nvSpPr>
          <p:spPr>
            <a:xfrm>
              <a:off x="6481960" y="6851406"/>
              <a:ext cx="909210" cy="909210"/>
            </a:xfrm>
            <a:prstGeom prst="ellipse">
              <a:avLst/>
            </a:prstGeom>
            <a:solidFill>
              <a:srgbClr val="4F8F00"/>
            </a:solidFill>
            <a:ln w="3175" cap="flat">
              <a:noFill/>
              <a:miter lim="400000"/>
            </a:ln>
            <a:effectLst/>
          </p:spPr>
          <p:txBody>
            <a:bodyPr wrap="square" lIns="0" tIns="0" rIns="0" bIns="0" numCol="1" anchor="ctr">
              <a:noAutofit/>
            </a:bodyPr>
            <a:lstStyle/>
            <a:p>
              <a:pPr>
                <a:lnSpc>
                  <a:spcPct val="80000"/>
                </a:lnSpc>
                <a:spcBef>
                  <a:spcPts val="1400"/>
                </a:spcBef>
                <a:defRPr sz="2200">
                  <a:solidFill>
                    <a:srgbClr val="FFFFFF"/>
                  </a:solidFill>
                  <a:latin typeface="Avenir Light"/>
                  <a:ea typeface="Avenir Light"/>
                  <a:cs typeface="Avenir Light"/>
                  <a:sym typeface="Avenir Light"/>
                </a:defRPr>
              </a:pPr>
              <a:endParaRPr/>
            </a:p>
          </p:txBody>
        </p:sp>
        <p:sp>
          <p:nvSpPr>
            <p:cNvPr id="329" name="Circle"/>
            <p:cNvSpPr/>
            <p:nvPr/>
          </p:nvSpPr>
          <p:spPr>
            <a:xfrm>
              <a:off x="9974071" y="6224406"/>
              <a:ext cx="756051" cy="756050"/>
            </a:xfrm>
            <a:prstGeom prst="ellipse">
              <a:avLst/>
            </a:prstGeom>
            <a:solidFill>
              <a:srgbClr val="531B93"/>
            </a:solidFill>
            <a:ln w="12700"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30" name="Circle"/>
            <p:cNvSpPr/>
            <p:nvPr/>
          </p:nvSpPr>
          <p:spPr>
            <a:xfrm>
              <a:off x="3125706" y="7468630"/>
              <a:ext cx="909210" cy="909210"/>
            </a:xfrm>
            <a:prstGeom prst="ellipse">
              <a:avLst/>
            </a:prstGeom>
            <a:solidFill>
              <a:srgbClr val="999999"/>
            </a:solidFill>
            <a:ln w="3175" cap="flat">
              <a:noFill/>
              <a:miter lim="400000"/>
            </a:ln>
            <a:effectLst/>
          </p:spPr>
          <p:txBody>
            <a:bodyPr wrap="square" lIns="40183" tIns="40183" rIns="40183" bIns="40183" numCol="1" anchor="ctr">
              <a:noAutofit/>
            </a:bodyPr>
            <a:lstStyle/>
            <a:p>
              <a:pPr defTabSz="642937">
                <a:lnSpc>
                  <a:spcPct val="80000"/>
                </a:lnSpc>
                <a:spcBef>
                  <a:spcPts val="7700"/>
                </a:spcBef>
                <a:defRPr sz="6600">
                  <a:solidFill>
                    <a:srgbClr val="333333"/>
                  </a:solidFill>
                  <a:latin typeface="Helvetica Neue Thin"/>
                  <a:ea typeface="Helvetica Neue Thin"/>
                  <a:cs typeface="Helvetica Neue Thin"/>
                  <a:sym typeface="Helvetica Neue Thin"/>
                </a:defRPr>
              </a:pPr>
              <a:endParaRPr/>
            </a:p>
          </p:txBody>
        </p:sp>
        <p:sp>
          <p:nvSpPr>
            <p:cNvPr id="331" name="c"/>
            <p:cNvSpPr/>
            <p:nvPr/>
          </p:nvSpPr>
          <p:spPr>
            <a:xfrm>
              <a:off x="1503041" y="8463973"/>
              <a:ext cx="1795517" cy="1755392"/>
            </a:xfrm>
            <a:prstGeom prst="ellipse">
              <a:avLst/>
            </a:prstGeom>
            <a:solidFill>
              <a:schemeClr val="accent2"/>
            </a:solidFill>
            <a:ln w="3175"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6400">
                  <a:solidFill>
                    <a:srgbClr val="FFFFFF"/>
                  </a:solidFill>
                  <a:latin typeface="American Typewriter"/>
                  <a:ea typeface="American Typewriter"/>
                  <a:cs typeface="American Typewriter"/>
                  <a:sym typeface="American Typewriter"/>
                </a:defRPr>
              </a:lvl1pPr>
            </a:lstStyle>
            <a:p>
              <a:pPr algn="ctr"/>
              <a:r>
                <a:t>c</a:t>
              </a:r>
            </a:p>
          </p:txBody>
        </p:sp>
        <p:sp>
          <p:nvSpPr>
            <p:cNvPr id="332" name="o"/>
            <p:cNvSpPr/>
            <p:nvPr/>
          </p:nvSpPr>
          <p:spPr>
            <a:xfrm>
              <a:off x="7660519" y="6500475"/>
              <a:ext cx="1360991" cy="1332573"/>
            </a:xfrm>
            <a:prstGeom prst="ellipse">
              <a:avLst/>
            </a:prstGeom>
            <a:solidFill>
              <a:schemeClr val="accent4"/>
            </a:solidFill>
            <a:ln w="3175"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6000">
                  <a:solidFill>
                    <a:srgbClr val="FFFFFF"/>
                  </a:solidFill>
                  <a:latin typeface="American Typewriter"/>
                  <a:ea typeface="American Typewriter"/>
                  <a:cs typeface="American Typewriter"/>
                  <a:sym typeface="American Typewriter"/>
                </a:defRPr>
              </a:lvl1pPr>
            </a:lstStyle>
            <a:p>
              <a:pPr algn="ctr"/>
              <a:r>
                <a:t>o</a:t>
              </a:r>
            </a:p>
          </p:txBody>
        </p:sp>
        <p:sp>
          <p:nvSpPr>
            <p:cNvPr id="333" name="m"/>
            <p:cNvSpPr/>
            <p:nvPr/>
          </p:nvSpPr>
          <p:spPr>
            <a:xfrm>
              <a:off x="9129439" y="8254317"/>
              <a:ext cx="1525721" cy="1525720"/>
            </a:xfrm>
            <a:prstGeom prst="ellipse">
              <a:avLst/>
            </a:prstGeom>
            <a:solidFill>
              <a:srgbClr val="B13B38"/>
            </a:solidFill>
            <a:ln w="12700" cap="flat">
              <a:noFill/>
              <a:miter lim="400000"/>
            </a:ln>
            <a:effectLst/>
            <a:extLst>
              <a:ext uri="{C572A759-6A51-4108-AA02-DFA0A04FC94B}">
                <ma14:wrappingTextBoxFlag xmlns="" xmlns:ma14="http://schemas.microsoft.com/office/mac/drawingml/2011/main" val="1"/>
              </a:ext>
            </a:extLst>
          </p:spPr>
          <p:txBody>
            <a:bodyPr wrap="square" lIns="40183" tIns="40183" rIns="40183" bIns="40183" numCol="1" anchor="ctr">
              <a:noAutofit/>
            </a:bodyPr>
            <a:lstStyle>
              <a:lvl1pPr>
                <a:lnSpc>
                  <a:spcPct val="80000"/>
                </a:lnSpc>
                <a:spcBef>
                  <a:spcPts val="1400"/>
                </a:spcBef>
                <a:defRPr sz="5200">
                  <a:solidFill>
                    <a:srgbClr val="FFFFFF"/>
                  </a:solidFill>
                  <a:latin typeface="American Typewriter"/>
                  <a:ea typeface="American Typewriter"/>
                  <a:cs typeface="American Typewriter"/>
                  <a:sym typeface="American Typewriter"/>
                </a:defRPr>
              </a:lvl1pPr>
            </a:lstStyle>
            <a:p>
              <a:pPr algn="ctr"/>
              <a:r>
                <a:t>m</a:t>
              </a:r>
            </a:p>
          </p:txBody>
        </p:sp>
      </p:grpSp>
      <p:sp>
        <p:nvSpPr>
          <p:cNvPr id="335" name="A Philosophy from Which Change Can Grow"/>
          <p:cNvSpPr txBox="1">
            <a:spLocks noGrp="1"/>
          </p:cNvSpPr>
          <p:nvPr>
            <p:ph type="title"/>
          </p:nvPr>
        </p:nvSpPr>
        <p:spPr>
          <a:xfrm>
            <a:off x="1466564" y="1358627"/>
            <a:ext cx="21450871" cy="2015954"/>
          </a:xfrm>
          <a:prstGeom prst="rect">
            <a:avLst/>
          </a:prstGeom>
        </p:spPr>
        <p:txBody>
          <a:bodyPr>
            <a:normAutofit/>
          </a:bodyPr>
          <a:lstStyle/>
          <a:p>
            <a:r>
              <a:rPr lang="en-US" sz="8800" b="1" dirty="0">
                <a:solidFill>
                  <a:schemeClr val="accent1">
                    <a:lumMod val="75000"/>
                  </a:schemeClr>
                </a:solidFill>
              </a:rPr>
              <a:t>TCOM Guiding Values</a:t>
            </a:r>
            <a:endParaRPr sz="8800" b="1" dirty="0">
              <a:solidFill>
                <a:schemeClr val="accent1">
                  <a:lumMod val="75000"/>
                </a:schemeClr>
              </a:solidFill>
            </a:endParaRPr>
          </a:p>
        </p:txBody>
      </p:sp>
      <p:sp>
        <p:nvSpPr>
          <p:cNvPr id="336" name="Transformational:  Our work is focused on personal change.…"/>
          <p:cNvSpPr txBox="1"/>
          <p:nvPr/>
        </p:nvSpPr>
        <p:spPr>
          <a:xfrm>
            <a:off x="7482586" y="1160900"/>
            <a:ext cx="15964903" cy="9214104"/>
          </a:xfrm>
          <a:prstGeom prst="rect">
            <a:avLst/>
          </a:prstGeom>
          <a:noFill/>
          <a:ln w="12700">
            <a:miter lim="400000"/>
          </a:ln>
          <a:extLst>
            <a:ext uri="{C572A759-6A51-4108-AA02-DFA0A04FC94B}">
              <ma14:wrappingTextBoxFlag xmlns="" xmlns:ma14="http://schemas.microsoft.com/office/mac/drawingml/2011/main" val="1"/>
            </a:ext>
          </a:extLst>
        </p:spPr>
        <p:txBody>
          <a:bodyPr lIns="71437" tIns="71437" rIns="71437" bIns="71437" anchor="ctr"/>
          <a:lstStyle/>
          <a:p>
            <a:pPr marL="601980" lvl="1" indent="-342900">
              <a:spcAft>
                <a:spcPts val="1200"/>
              </a:spcAft>
              <a:buClr>
                <a:schemeClr val="accent2"/>
              </a:buClr>
              <a:buFont typeface="Wingdings" pitchFamily="2" charset="2"/>
              <a:buChar char="§"/>
            </a:pPr>
            <a:r>
              <a:rPr lang="en-US" sz="4400" dirty="0">
                <a:solidFill>
                  <a:schemeClr val="tx1">
                    <a:lumMod val="75000"/>
                    <a:lumOff val="25000"/>
                  </a:schemeClr>
                </a:solidFill>
              </a:rPr>
              <a:t>Collaborative processes, inclusive of children and families, should be used for all decisions at all levels of the system.</a:t>
            </a:r>
          </a:p>
          <a:p>
            <a:pPr marL="601980" lvl="1" indent="-342900">
              <a:spcAft>
                <a:spcPts val="1200"/>
              </a:spcAft>
              <a:buClr>
                <a:schemeClr val="accent2"/>
              </a:buClr>
              <a:buFont typeface="Wingdings" pitchFamily="2" charset="2"/>
              <a:buChar char="§"/>
            </a:pPr>
            <a:r>
              <a:rPr lang="en-US" sz="4400" dirty="0">
                <a:solidFill>
                  <a:schemeClr val="tx1">
                    <a:lumMod val="75000"/>
                    <a:lumOff val="25000"/>
                  </a:schemeClr>
                </a:solidFill>
              </a:rPr>
              <a:t>Consensus on action is the primary outcome of collaborative processes.</a:t>
            </a:r>
          </a:p>
          <a:p>
            <a:pPr marL="601980" lvl="1" indent="-342900">
              <a:spcAft>
                <a:spcPts val="1200"/>
              </a:spcAft>
              <a:buClr>
                <a:schemeClr val="accent2"/>
              </a:buClr>
              <a:buFont typeface="Wingdings" pitchFamily="2" charset="2"/>
              <a:buChar char="§"/>
            </a:pPr>
            <a:r>
              <a:rPr lang="en-US" sz="4400" dirty="0">
                <a:solidFill>
                  <a:schemeClr val="tx1">
                    <a:lumMod val="75000"/>
                    <a:lumOff val="25000"/>
                  </a:schemeClr>
                </a:solidFill>
              </a:rPr>
              <a:t>Information about the people served and their personal change should always inform decision making all levels of the system. </a:t>
            </a:r>
          </a:p>
        </p:txBody>
      </p:sp>
    </p:spTree>
    <p:extLst>
      <p:ext uri="{BB962C8B-B14F-4D97-AF65-F5344CB8AC3E}">
        <p14:creationId xmlns:p14="http://schemas.microsoft.com/office/powerpoint/2010/main" val="4138734695"/>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1F06-47D4-432E-A1A7-CBE86C171EA4}"/>
              </a:ext>
            </a:extLst>
          </p:cNvPr>
          <p:cNvSpPr>
            <a:spLocks noGrp="1"/>
          </p:cNvSpPr>
          <p:nvPr>
            <p:ph type="title"/>
          </p:nvPr>
        </p:nvSpPr>
        <p:spPr>
          <a:xfrm>
            <a:off x="643217" y="822478"/>
            <a:ext cx="4760259" cy="8843752"/>
          </a:xfrm>
        </p:spPr>
        <p:txBody>
          <a:bodyPr anchor="t">
            <a:normAutofit/>
          </a:bodyPr>
          <a:lstStyle/>
          <a:p>
            <a:pPr algn="ctr"/>
            <a:r>
              <a:rPr lang="en-US" dirty="0">
                <a:ea typeface="Arial Narrow" charset="0"/>
                <a:cs typeface="Arial Narrow" charset="0"/>
              </a:rPr>
              <a:t>Tips: Rating CANS Items</a:t>
            </a:r>
            <a:endParaRPr lang="en-US"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12801598"/>
            <a:ext cx="24384000" cy="913546"/>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7200" y="12801598"/>
            <a:ext cx="16306796" cy="913544"/>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279BD83-755A-4FAF-976D-2B5BA360FB0F}"/>
              </a:ext>
            </a:extLst>
          </p:cNvPr>
          <p:cNvSpPr>
            <a:spLocks noGrp="1"/>
          </p:cNvSpPr>
          <p:nvPr>
            <p:ph idx="1"/>
          </p:nvPr>
        </p:nvSpPr>
        <p:spPr>
          <a:xfrm>
            <a:off x="6046693" y="726142"/>
            <a:ext cx="17750118" cy="11802222"/>
          </a:xfrm>
        </p:spPr>
        <p:txBody>
          <a:bodyPr/>
          <a:lstStyle/>
          <a:p>
            <a:pPr marL="0" indent="0" defTabSz="617219">
              <a:lnSpc>
                <a:spcPct val="96000"/>
              </a:lnSpc>
              <a:spcBef>
                <a:spcPts val="2100"/>
              </a:spcBef>
              <a:buSzTx/>
              <a:buNone/>
              <a:defRPr sz="3839" b="1">
                <a:latin typeface="Helvetica"/>
                <a:ea typeface="Helvetica"/>
                <a:cs typeface="Helvetica"/>
                <a:sym typeface="Helvetica"/>
              </a:defRPr>
            </a:pPr>
            <a:endParaRPr lang="en-US" sz="4000" dirty="0">
              <a:ea typeface="Calibri" charset="0"/>
              <a:cs typeface="Calibri" charset="0"/>
            </a:endParaRPr>
          </a:p>
          <a:p>
            <a:pPr marL="0" indent="0" defTabSz="617219">
              <a:lnSpc>
                <a:spcPct val="96000"/>
              </a:lnSpc>
              <a:spcBef>
                <a:spcPts val="2100"/>
              </a:spcBef>
              <a:buSzTx/>
              <a:buNone/>
              <a:defRPr sz="3839" b="1">
                <a:latin typeface="Helvetica"/>
                <a:ea typeface="Helvetica"/>
                <a:cs typeface="Helvetica"/>
                <a:sym typeface="Helvetica"/>
              </a:defRPr>
            </a:pPr>
            <a:r>
              <a:rPr lang="en-US" sz="4800" dirty="0">
                <a:ea typeface="Calibri" charset="0"/>
              </a:rPr>
              <a:t>When you are having trouble rating items:</a:t>
            </a:r>
          </a:p>
          <a:p>
            <a:pPr marL="0" indent="0" defTabSz="617219">
              <a:lnSpc>
                <a:spcPct val="96000"/>
              </a:lnSpc>
              <a:spcBef>
                <a:spcPts val="2100"/>
              </a:spcBef>
              <a:buSzTx/>
              <a:buNone/>
              <a:defRPr sz="3839" b="1">
                <a:latin typeface="Helvetica"/>
                <a:ea typeface="Helvetica"/>
                <a:cs typeface="Helvetica"/>
                <a:sym typeface="Helvetica"/>
              </a:defRPr>
            </a:pPr>
            <a:endParaRPr lang="en-US" sz="1050" dirty="0">
              <a:ea typeface="Calibri" charset="0"/>
            </a:endParaRPr>
          </a:p>
          <a:p>
            <a:pPr marL="451104" indent="-438911" defTabSz="617219">
              <a:lnSpc>
                <a:spcPct val="96000"/>
              </a:lnSpc>
              <a:spcBef>
                <a:spcPts val="1200"/>
              </a:spcBef>
              <a:buSzPct val="100000"/>
              <a:defRPr sz="3839">
                <a:latin typeface="Helvetica"/>
                <a:ea typeface="Helvetica"/>
                <a:cs typeface="Helvetica"/>
                <a:sym typeface="Helvetica"/>
              </a:defRPr>
            </a:pPr>
            <a:r>
              <a:rPr lang="en-US" sz="4000" dirty="0">
                <a:ea typeface="Calibri" charset="0"/>
              </a:rPr>
              <a:t>Read the description of the item to make sure you understand it. </a:t>
            </a:r>
          </a:p>
          <a:p>
            <a:pPr marL="12193" indent="0" defTabSz="617219">
              <a:lnSpc>
                <a:spcPct val="96000"/>
              </a:lnSpc>
              <a:spcBef>
                <a:spcPts val="1200"/>
              </a:spcBef>
              <a:buSzPct val="100000"/>
              <a:buNone/>
              <a:defRPr sz="3839">
                <a:latin typeface="Helvetica"/>
                <a:ea typeface="Helvetica"/>
                <a:cs typeface="Helvetica"/>
                <a:sym typeface="Helvetica"/>
              </a:defRPr>
            </a:pPr>
            <a:endParaRPr lang="en-US" sz="4000" dirty="0">
              <a:ea typeface="Calibri" charset="0"/>
            </a:endParaRPr>
          </a:p>
          <a:p>
            <a:pPr marL="451104" indent="-438911" defTabSz="617219">
              <a:lnSpc>
                <a:spcPct val="96000"/>
              </a:lnSpc>
              <a:spcBef>
                <a:spcPts val="1200"/>
              </a:spcBef>
              <a:buSzPct val="100000"/>
              <a:defRPr sz="3839">
                <a:latin typeface="Helvetica"/>
                <a:ea typeface="Helvetica"/>
                <a:cs typeface="Helvetica"/>
                <a:sym typeface="Helvetica"/>
              </a:defRPr>
            </a:pPr>
            <a:r>
              <a:rPr lang="en-US" sz="4000" dirty="0">
                <a:ea typeface="Calibri" charset="0"/>
              </a:rPr>
              <a:t>Get more information – talk to the client, caregiver or other providers; review records and charts.</a:t>
            </a:r>
          </a:p>
          <a:p>
            <a:pPr marL="12193" indent="0" defTabSz="617219">
              <a:lnSpc>
                <a:spcPct val="96000"/>
              </a:lnSpc>
              <a:spcBef>
                <a:spcPts val="1200"/>
              </a:spcBef>
              <a:buSzPct val="100000"/>
              <a:buNone/>
              <a:defRPr sz="3839">
                <a:latin typeface="Helvetica"/>
                <a:ea typeface="Helvetica"/>
                <a:cs typeface="Helvetica"/>
                <a:sym typeface="Helvetica"/>
              </a:defRPr>
            </a:pPr>
            <a:endParaRPr lang="en-US" sz="4000" dirty="0">
              <a:ea typeface="Calibri" charset="0"/>
            </a:endParaRPr>
          </a:p>
          <a:p>
            <a:pPr marL="451104" indent="-438911" defTabSz="617219">
              <a:lnSpc>
                <a:spcPct val="96000"/>
              </a:lnSpc>
              <a:spcBef>
                <a:spcPts val="1200"/>
              </a:spcBef>
              <a:buSzPct val="100000"/>
              <a:defRPr sz="3839">
                <a:latin typeface="Helvetica"/>
                <a:ea typeface="Helvetica"/>
                <a:cs typeface="Helvetica"/>
                <a:sym typeface="Helvetica"/>
              </a:defRPr>
            </a:pPr>
            <a:r>
              <a:rPr lang="en-US" sz="4000" dirty="0">
                <a:ea typeface="Calibri" charset="0"/>
              </a:rPr>
              <a:t>Determine the </a:t>
            </a:r>
            <a:r>
              <a:rPr lang="en-US" sz="4000" u="sng" dirty="0">
                <a:ea typeface="Calibri" charset="0"/>
              </a:rPr>
              <a:t>impact on functioning </a:t>
            </a:r>
            <a:r>
              <a:rPr lang="en-US" sz="4000" dirty="0">
                <a:ea typeface="Calibri" charset="0"/>
              </a:rPr>
              <a:t>of the need and the intensity of action that you need to take to address the need.</a:t>
            </a:r>
          </a:p>
          <a:p>
            <a:pPr marL="12193" indent="0" defTabSz="617219">
              <a:lnSpc>
                <a:spcPct val="96000"/>
              </a:lnSpc>
              <a:spcBef>
                <a:spcPts val="1200"/>
              </a:spcBef>
              <a:buSzPct val="100000"/>
              <a:buNone/>
              <a:defRPr sz="3839">
                <a:latin typeface="Helvetica"/>
                <a:ea typeface="Helvetica"/>
                <a:cs typeface="Helvetica"/>
                <a:sym typeface="Helvetica"/>
              </a:defRPr>
            </a:pPr>
            <a:endParaRPr lang="en-US" sz="4000" dirty="0">
              <a:ea typeface="Calibri" charset="0"/>
            </a:endParaRPr>
          </a:p>
          <a:p>
            <a:pPr marL="451104" indent="-438911" defTabSz="617219">
              <a:lnSpc>
                <a:spcPct val="96000"/>
              </a:lnSpc>
              <a:spcBef>
                <a:spcPts val="1000"/>
              </a:spcBef>
              <a:buSzPct val="100000"/>
              <a:defRPr sz="3839">
                <a:latin typeface="Helvetica"/>
                <a:ea typeface="Helvetica"/>
                <a:cs typeface="Helvetica"/>
                <a:sym typeface="Helvetica"/>
              </a:defRPr>
            </a:pPr>
            <a:r>
              <a:rPr lang="en-US" sz="4000" dirty="0">
                <a:ea typeface="Calibri" charset="0"/>
              </a:rPr>
              <a:t>Use the rating level anchors for each item, </a:t>
            </a:r>
            <a:r>
              <a:rPr lang="en-US" sz="4000" b="1" i="1" dirty="0">
                <a:ea typeface="Calibri" charset="0"/>
              </a:rPr>
              <a:t>if they are helpful </a:t>
            </a:r>
            <a:r>
              <a:rPr lang="en-US" sz="4000" dirty="0">
                <a:ea typeface="Calibri" charset="0"/>
              </a:rPr>
              <a:t>(remember – the anchors are not going to describe every possible situation).</a:t>
            </a:r>
          </a:p>
          <a:p>
            <a:pPr marL="12193" indent="0" defTabSz="617219">
              <a:lnSpc>
                <a:spcPct val="96000"/>
              </a:lnSpc>
              <a:spcBef>
                <a:spcPts val="1000"/>
              </a:spcBef>
              <a:buSzPct val="100000"/>
              <a:buNone/>
              <a:defRPr sz="3839">
                <a:latin typeface="Helvetica"/>
                <a:ea typeface="Helvetica"/>
                <a:cs typeface="Helvetica"/>
                <a:sym typeface="Helvetica"/>
              </a:defRPr>
            </a:pPr>
            <a:endParaRPr lang="en-US" sz="4000" dirty="0">
              <a:ea typeface="Calibri" charset="0"/>
            </a:endParaRPr>
          </a:p>
          <a:p>
            <a:pPr marL="451104" indent="-438911" defTabSz="617219">
              <a:lnSpc>
                <a:spcPct val="96000"/>
              </a:lnSpc>
              <a:spcBef>
                <a:spcPts val="1000"/>
              </a:spcBef>
              <a:buSzPct val="100000"/>
              <a:defRPr sz="3839">
                <a:latin typeface="Helvetica"/>
                <a:ea typeface="Helvetica"/>
                <a:cs typeface="Helvetica"/>
                <a:sym typeface="Helvetica"/>
              </a:defRPr>
            </a:pPr>
            <a:r>
              <a:rPr lang="en-US" sz="4000" dirty="0">
                <a:ea typeface="Calibri" charset="0"/>
              </a:rPr>
              <a:t>Rate the items collaboratively with clients, families and the treatment team.  This will help you understand the story and develop a shared vision with the client, family and team.</a:t>
            </a:r>
          </a:p>
          <a:p>
            <a:endParaRPr lang="en-US" dirty="0"/>
          </a:p>
        </p:txBody>
      </p:sp>
    </p:spTree>
    <p:extLst>
      <p:ext uri="{BB962C8B-B14F-4D97-AF65-F5344CB8AC3E}">
        <p14:creationId xmlns:p14="http://schemas.microsoft.com/office/powerpoint/2010/main" val="1228498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Why Practice Vignettes?"/>
          <p:cNvSpPr txBox="1">
            <a:spLocks noGrp="1"/>
          </p:cNvSpPr>
          <p:nvPr>
            <p:ph type="title"/>
          </p:nvPr>
        </p:nvSpPr>
        <p:spPr>
          <a:xfrm>
            <a:off x="636494" y="1924332"/>
            <a:ext cx="6207616" cy="8843752"/>
          </a:xfrm>
          <a:prstGeom prst="rect">
            <a:avLst/>
          </a:prstGeom>
        </p:spPr>
        <p:txBody>
          <a:bodyPr vert="horz" lIns="91440" tIns="45720" rIns="91440" bIns="45720" rtlCol="0" anchor="t">
            <a:normAutofit/>
          </a:bodyPr>
          <a:lstStyle/>
          <a:p>
            <a:pPr algn="r" defTabSz="914400">
              <a:lnSpc>
                <a:spcPct val="90000"/>
              </a:lnSpc>
              <a:spcBef>
                <a:spcPct val="0"/>
              </a:spcBef>
            </a:pPr>
            <a:r>
              <a:rPr lang="en-US" kern="1200" dirty="0"/>
              <a:t>Why Practice Vignettes?</a:t>
            </a:r>
          </a:p>
        </p:txBody>
      </p:sp>
      <p:sp>
        <p:nvSpPr>
          <p:cNvPr id="811" name="Provides an opportunity for a deep dive into understanding the communimetric principle of actionable items.…"/>
          <p:cNvSpPr txBox="1">
            <a:spLocks noGrp="1"/>
          </p:cNvSpPr>
          <p:nvPr>
            <p:ph type="body" idx="1"/>
          </p:nvPr>
        </p:nvSpPr>
        <p:spPr>
          <a:xfrm>
            <a:off x="7046259" y="672353"/>
            <a:ext cx="16701247" cy="11779623"/>
          </a:xfrm>
          <a:prstGeom prst="rect">
            <a:avLst/>
          </a:prstGeom>
        </p:spPr>
        <p:txBody>
          <a:bodyPr vert="horz" lIns="91440" tIns="45720" rIns="91440" bIns="45720" rtlCol="0" anchor="t">
            <a:normAutofit/>
          </a:bodyPr>
          <a:lstStyle/>
          <a:p>
            <a:pPr marL="717574" indent="-571500" defTabSz="914400">
              <a:lnSpc>
                <a:spcPct val="90000"/>
              </a:lnSpc>
              <a:spcBef>
                <a:spcPts val="3300"/>
              </a:spcBef>
              <a:buSzPct val="100000"/>
              <a:buFont typeface="Wingdings" panose="05000000000000000000" pitchFamily="2" charset="2"/>
              <a:buChar char="Ø"/>
              <a:defRPr sz="4400">
                <a:latin typeface="Helvetica"/>
                <a:ea typeface="Helvetica"/>
                <a:cs typeface="Helvetica"/>
                <a:sym typeface="Helvetica"/>
              </a:defRPr>
            </a:pPr>
            <a:endParaRPr lang="en-US" sz="4400" kern="1200" dirty="0">
              <a:solidFill>
                <a:schemeClr val="tx1"/>
              </a:solidFill>
              <a:latin typeface="+mn-lt"/>
              <a:ea typeface="+mn-ea"/>
              <a:cs typeface="+mn-cs"/>
            </a:endParaRPr>
          </a:p>
          <a:p>
            <a:pPr marL="717574" indent="-571500" defTabSz="914400">
              <a:lnSpc>
                <a:spcPct val="90000"/>
              </a:lnSpc>
              <a:spcBef>
                <a:spcPts val="3300"/>
              </a:spcBef>
              <a:buSzPct val="100000"/>
              <a:defRPr sz="4400">
                <a:latin typeface="Helvetica"/>
                <a:ea typeface="Helvetica"/>
                <a:cs typeface="Helvetica"/>
                <a:sym typeface="Helvetica"/>
              </a:defRPr>
            </a:pPr>
            <a:r>
              <a:rPr lang="en-US" sz="4400" kern="1200" dirty="0">
                <a:solidFill>
                  <a:schemeClr val="tx1"/>
                </a:solidFill>
                <a:latin typeface="Arial" panose="020B0604020202020204" pitchFamily="34" charset="0"/>
                <a:ea typeface="+mn-ea"/>
                <a:cs typeface="Arial" panose="020B0604020202020204" pitchFamily="34" charset="0"/>
              </a:rPr>
              <a:t>Provides an opportunity for a deep dive into understanding the communimetric principle of actionable items.</a:t>
            </a:r>
          </a:p>
          <a:p>
            <a:pPr marL="717574" indent="-571500" defTabSz="914400">
              <a:lnSpc>
                <a:spcPct val="90000"/>
              </a:lnSpc>
              <a:spcBef>
                <a:spcPts val="3300"/>
              </a:spcBef>
              <a:buSzPct val="100000"/>
              <a:buFont typeface="Arial" panose="020B0604020202020204" pitchFamily="34" charset="0"/>
              <a:buChar char="•"/>
              <a:defRPr sz="4400">
                <a:latin typeface="Helvetica"/>
                <a:ea typeface="Helvetica"/>
                <a:cs typeface="Helvetica"/>
                <a:sym typeface="Helvetica"/>
              </a:defRPr>
            </a:pPr>
            <a:endParaRPr lang="en-US" sz="4400" kern="1200" dirty="0">
              <a:solidFill>
                <a:schemeClr val="tx1"/>
              </a:solidFill>
              <a:latin typeface="Arial" panose="020B0604020202020204" pitchFamily="34" charset="0"/>
              <a:ea typeface="+mn-ea"/>
              <a:cs typeface="Arial" panose="020B0604020202020204" pitchFamily="34" charset="0"/>
            </a:endParaRPr>
          </a:p>
          <a:p>
            <a:pPr marL="717574" indent="-571500" defTabSz="914400">
              <a:lnSpc>
                <a:spcPct val="90000"/>
              </a:lnSpc>
              <a:spcBef>
                <a:spcPts val="1100"/>
              </a:spcBef>
              <a:buSzPct val="100000"/>
              <a:defRPr sz="4400">
                <a:latin typeface="Helvetica"/>
                <a:ea typeface="Helvetica"/>
                <a:cs typeface="Helvetica"/>
                <a:sym typeface="Helvetica"/>
              </a:defRPr>
            </a:pPr>
            <a:r>
              <a:rPr lang="en-US" sz="4400" kern="1200" dirty="0">
                <a:solidFill>
                  <a:schemeClr val="tx1"/>
                </a:solidFill>
                <a:latin typeface="Arial" panose="020B0604020202020204" pitchFamily="34" charset="0"/>
                <a:ea typeface="+mn-ea"/>
                <a:cs typeface="Arial" panose="020B0604020202020204" pitchFamily="34" charset="0"/>
              </a:rPr>
              <a:t>Discussions on vignettes and ratings:</a:t>
            </a:r>
          </a:p>
          <a:p>
            <a:pPr marL="146074" indent="0" defTabSz="914400">
              <a:lnSpc>
                <a:spcPct val="90000"/>
              </a:lnSpc>
              <a:spcBef>
                <a:spcPts val="1100"/>
              </a:spcBef>
              <a:buSzPct val="100000"/>
              <a:buNone/>
              <a:defRPr sz="4400">
                <a:latin typeface="Helvetica"/>
                <a:ea typeface="Helvetica"/>
                <a:cs typeface="Helvetica"/>
                <a:sym typeface="Helvetica"/>
              </a:defRPr>
            </a:pPr>
            <a:endParaRPr lang="en-US" sz="4000" kern="1200" dirty="0">
              <a:solidFill>
                <a:schemeClr val="tx1"/>
              </a:solidFill>
              <a:latin typeface="Arial" panose="020B0604020202020204" pitchFamily="34" charset="0"/>
              <a:ea typeface="+mn-ea"/>
              <a:cs typeface="Arial" panose="020B0604020202020204" pitchFamily="34" charset="0"/>
            </a:endParaRPr>
          </a:p>
          <a:p>
            <a:pPr marL="1231900" lvl="1" indent="-571500" defTabSz="914400">
              <a:lnSpc>
                <a:spcPct val="90000"/>
              </a:lnSpc>
              <a:spcBef>
                <a:spcPts val="800"/>
              </a:spcBef>
              <a:buFont typeface="Arial" panose="020B0604020202020204" pitchFamily="34" charset="0"/>
              <a:buChar char="•"/>
              <a:defRPr sz="4400">
                <a:latin typeface="Helvetica"/>
                <a:ea typeface="Helvetica"/>
                <a:cs typeface="Helvetica"/>
                <a:sym typeface="Helvetica"/>
              </a:defRPr>
            </a:pPr>
            <a:r>
              <a:rPr lang="en-US" sz="4000" kern="1200" dirty="0">
                <a:solidFill>
                  <a:schemeClr val="tx1"/>
                </a:solidFill>
                <a:latin typeface="Arial" panose="020B0604020202020204" pitchFamily="34" charset="0"/>
                <a:ea typeface="+mn-ea"/>
                <a:cs typeface="Arial" panose="020B0604020202020204" pitchFamily="34" charset="0"/>
              </a:rPr>
              <a:t>helps us understand how our assumptions on a case impacts how we see a youths’ needs and strengths.</a:t>
            </a:r>
          </a:p>
          <a:p>
            <a:pPr marL="1231900" lvl="1" indent="-571500" defTabSz="914400">
              <a:lnSpc>
                <a:spcPct val="90000"/>
              </a:lnSpc>
              <a:spcBef>
                <a:spcPts val="600"/>
              </a:spcBef>
              <a:buFont typeface="Arial" panose="020B0604020202020204" pitchFamily="34" charset="0"/>
              <a:buChar char="•"/>
              <a:defRPr sz="4400">
                <a:latin typeface="Helvetica"/>
                <a:ea typeface="Helvetica"/>
                <a:cs typeface="Helvetica"/>
                <a:sym typeface="Helvetica"/>
              </a:defRPr>
            </a:pPr>
            <a:r>
              <a:rPr lang="en-US" sz="4000" kern="1200" dirty="0">
                <a:solidFill>
                  <a:schemeClr val="tx1"/>
                </a:solidFill>
                <a:latin typeface="Arial" panose="020B0604020202020204" pitchFamily="34" charset="0"/>
                <a:ea typeface="+mn-ea"/>
                <a:cs typeface="Arial" panose="020B0604020202020204" pitchFamily="34" charset="0"/>
              </a:rPr>
              <a:t>provides us with an opportunity to practice surfacing disagreements about our perspectives on youths’ needs or strengths (pre-rating triangulation).</a:t>
            </a:r>
          </a:p>
          <a:p>
            <a:pPr marL="1231900" lvl="1" indent="-571500" defTabSz="914400">
              <a:lnSpc>
                <a:spcPct val="90000"/>
              </a:lnSpc>
              <a:spcBef>
                <a:spcPts val="600"/>
              </a:spcBef>
              <a:buFont typeface="Arial" panose="020B0604020202020204" pitchFamily="34" charset="0"/>
              <a:buChar char="•"/>
              <a:defRPr sz="4400">
                <a:latin typeface="Helvetica"/>
                <a:ea typeface="Helvetica"/>
                <a:cs typeface="Helvetica"/>
                <a:sym typeface="Helvetica"/>
              </a:defRPr>
            </a:pPr>
            <a:endParaRPr lang="en-US" sz="4000" kern="1200" dirty="0">
              <a:solidFill>
                <a:schemeClr val="tx1"/>
              </a:solidFill>
              <a:latin typeface="Arial" panose="020B0604020202020204" pitchFamily="34" charset="0"/>
              <a:ea typeface="+mn-ea"/>
              <a:cs typeface="Arial" panose="020B0604020202020204" pitchFamily="34" charset="0"/>
            </a:endParaRPr>
          </a:p>
          <a:p>
            <a:pPr marL="717574" indent="-571500" defTabSz="914400">
              <a:lnSpc>
                <a:spcPct val="90000"/>
              </a:lnSpc>
              <a:spcBef>
                <a:spcPts val="3300"/>
              </a:spcBef>
              <a:buSzPct val="100000"/>
              <a:defRPr sz="4400">
                <a:latin typeface="Helvetica"/>
                <a:ea typeface="Helvetica"/>
                <a:cs typeface="Helvetica"/>
                <a:sym typeface="Helvetica"/>
              </a:defRPr>
            </a:pPr>
            <a:r>
              <a:rPr lang="en-US" sz="4400" kern="1200" dirty="0">
                <a:solidFill>
                  <a:schemeClr val="tx1"/>
                </a:solidFill>
                <a:latin typeface="Arial" panose="020B0604020202020204" pitchFamily="34" charset="0"/>
                <a:ea typeface="+mn-ea"/>
                <a:cs typeface="Arial" panose="020B0604020202020204" pitchFamily="34" charset="0"/>
              </a:rPr>
              <a:t>Helps us understand that establishing reliability is not separate from our process of relating to, and working with our children, youth, adult and family clients.</a:t>
            </a:r>
          </a:p>
        </p:txBody>
      </p:sp>
      <p:sp>
        <p:nvSpPr>
          <p:cNvPr id="114" name="Rectangle 11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12801598"/>
            <a:ext cx="24384000" cy="913546"/>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7200" y="12801598"/>
            <a:ext cx="16306796" cy="913544"/>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85200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1F06-47D4-432E-A1A7-CBE86C171EA4}"/>
              </a:ext>
            </a:extLst>
          </p:cNvPr>
          <p:cNvSpPr>
            <a:spLocks noGrp="1"/>
          </p:cNvSpPr>
          <p:nvPr>
            <p:ph type="title"/>
          </p:nvPr>
        </p:nvSpPr>
        <p:spPr>
          <a:xfrm>
            <a:off x="587189" y="1245294"/>
            <a:ext cx="4760259" cy="8843752"/>
          </a:xfrm>
        </p:spPr>
        <p:txBody>
          <a:bodyPr anchor="t">
            <a:normAutofit/>
          </a:bodyPr>
          <a:lstStyle/>
          <a:p>
            <a:pPr algn="ctr"/>
            <a:r>
              <a:rPr lang="en-US" dirty="0">
                <a:ea typeface="Arial Narrow" charset="0"/>
                <a:cs typeface="Arial Narrow" charset="0"/>
              </a:rPr>
              <a:t>Tips: Rating a Vignette</a:t>
            </a:r>
            <a:endParaRPr lang="en-US"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12801598"/>
            <a:ext cx="24384000" cy="913546"/>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7200" y="12801598"/>
            <a:ext cx="16306796" cy="913544"/>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279BD83-755A-4FAF-976D-2B5BA360FB0F}"/>
              </a:ext>
            </a:extLst>
          </p:cNvPr>
          <p:cNvSpPr>
            <a:spLocks noGrp="1"/>
          </p:cNvSpPr>
          <p:nvPr>
            <p:ph idx="1"/>
          </p:nvPr>
        </p:nvSpPr>
        <p:spPr>
          <a:xfrm>
            <a:off x="6046693" y="726142"/>
            <a:ext cx="17750118" cy="11802222"/>
          </a:xfrm>
        </p:spPr>
        <p:txBody>
          <a:bodyPr/>
          <a:lstStyle/>
          <a:p>
            <a:pPr marL="0" indent="0" defTabSz="617219">
              <a:lnSpc>
                <a:spcPct val="96000"/>
              </a:lnSpc>
              <a:spcBef>
                <a:spcPts val="2100"/>
              </a:spcBef>
              <a:buSzTx/>
              <a:buNone/>
              <a:defRPr sz="3839" b="1">
                <a:latin typeface="Helvetica"/>
                <a:ea typeface="Helvetica"/>
                <a:cs typeface="Helvetica"/>
                <a:sym typeface="Helvetica"/>
              </a:defRPr>
            </a:pPr>
            <a:endParaRPr lang="en-US" sz="4000" dirty="0">
              <a:ea typeface="Calibri" charset="0"/>
              <a:cs typeface="Calibri" charset="0"/>
            </a:endParaRPr>
          </a:p>
          <a:p>
            <a:endParaRPr lang="en-US" dirty="0"/>
          </a:p>
        </p:txBody>
      </p:sp>
      <p:sp>
        <p:nvSpPr>
          <p:cNvPr id="9" name="TextBox 8">
            <a:extLst>
              <a:ext uri="{FF2B5EF4-FFF2-40B4-BE49-F238E27FC236}">
                <a16:creationId xmlns:a16="http://schemas.microsoft.com/office/drawing/2014/main" id="{B04DDC14-C3BE-4314-8B91-370346A6A62E}"/>
              </a:ext>
            </a:extLst>
          </p:cNvPr>
          <p:cNvSpPr txBox="1"/>
          <p:nvPr/>
        </p:nvSpPr>
        <p:spPr>
          <a:xfrm>
            <a:off x="6046693" y="2430891"/>
            <a:ext cx="17485660" cy="9488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642937" rtl="0" eaLnBrk="1" fontAlgn="auto" latinLnBrk="0" hangingPunct="1">
              <a:lnSpc>
                <a:spcPct val="96000"/>
              </a:lnSpc>
              <a:spcBef>
                <a:spcPts val="1900"/>
              </a:spcBef>
              <a:spcAft>
                <a:spcPts val="0"/>
              </a:spcAft>
              <a:buClr>
                <a:srgbClr val="A63212"/>
              </a:buClr>
              <a:buSzTx/>
              <a:buFont typeface="Wingdings"/>
              <a:buNone/>
              <a:tabLst/>
              <a:defRPr sz="4000" b="1">
                <a:latin typeface="Helvetica"/>
                <a:ea typeface="Helvetica"/>
                <a:cs typeface="Helvetica"/>
                <a:sym typeface="Helvetica"/>
              </a:defRPr>
            </a:pPr>
            <a:endParaRPr kumimoji="0" lang="en-US" sz="4000" b="1" i="0" u="none" strike="noStrike" kern="0" cap="none" spc="0" normalizeH="0" baseline="0" noProof="0" dirty="0">
              <a:ln>
                <a:noFill/>
              </a:ln>
              <a:solidFill>
                <a:srgbClr val="000000"/>
              </a:solidFill>
              <a:effectLst/>
              <a:uLnTx/>
              <a:uFillTx/>
              <a:latin typeface="Helvetica"/>
              <a:cs typeface="Helvetica"/>
              <a:sym typeface="Helvetica"/>
            </a:endParaRPr>
          </a:p>
          <a:p>
            <a:pPr marL="571500" marR="0" lvl="0" indent="-571500" algn="l" defTabSz="642937" rtl="0" eaLnBrk="1" fontAlgn="auto" latinLnBrk="0" hangingPunct="1">
              <a:lnSpc>
                <a:spcPct val="100000"/>
              </a:lnSpc>
              <a:spcBef>
                <a:spcPts val="700"/>
              </a:spcBef>
              <a:spcAft>
                <a:spcPts val="0"/>
              </a:spcAft>
              <a:buClr>
                <a:srgbClr val="53585F"/>
              </a:buClr>
              <a:buSzPct val="95000"/>
              <a:buFont typeface="Arial" panose="020B0604020202020204" pitchFamily="34" charset="0"/>
              <a:buChar char="•"/>
              <a:tabLst/>
              <a:defRPr sz="4000">
                <a:solidFill>
                  <a:srgbClr val="404040"/>
                </a:solidFill>
                <a:latin typeface="Helvetica"/>
                <a:ea typeface="Helvetica"/>
                <a:cs typeface="Helvetica"/>
                <a:sym typeface="Helvetica"/>
              </a:defRPr>
            </a:pPr>
            <a:r>
              <a:rPr kumimoji="0" lang="en-US" sz="4800" b="0" i="0" u="none" strike="noStrike" kern="0" cap="none" spc="0" normalizeH="0" baseline="0" noProof="0" dirty="0">
                <a:ln>
                  <a:noFill/>
                </a:ln>
                <a:solidFill>
                  <a:srgbClr val="404040"/>
                </a:solidFill>
                <a:effectLst/>
                <a:uLnTx/>
                <a:uFillTx/>
                <a:latin typeface="Arial" panose="020B0604020202020204" pitchFamily="34" charset="0"/>
                <a:cs typeface="Arial" panose="020B0604020202020204" pitchFamily="34" charset="0"/>
                <a:sym typeface="Helvetica"/>
              </a:rPr>
              <a:t>If there is no information in the vignette related to a particular item:</a:t>
            </a:r>
          </a:p>
          <a:p>
            <a:pPr marL="0" marR="0" lvl="0" indent="0" algn="l" defTabSz="642937" rtl="0" eaLnBrk="1" fontAlgn="auto" latinLnBrk="0" hangingPunct="1">
              <a:lnSpc>
                <a:spcPct val="100000"/>
              </a:lnSpc>
              <a:spcBef>
                <a:spcPts val="700"/>
              </a:spcBef>
              <a:spcAft>
                <a:spcPts val="0"/>
              </a:spcAft>
              <a:buClr>
                <a:srgbClr val="53585F"/>
              </a:buClr>
              <a:buSzPct val="95000"/>
              <a:buFontTx/>
              <a:buNone/>
              <a:tabLst/>
              <a:defRPr sz="4000">
                <a:solidFill>
                  <a:srgbClr val="404040"/>
                </a:solidFill>
                <a:latin typeface="Helvetica"/>
                <a:ea typeface="Helvetica"/>
                <a:cs typeface="Helvetica"/>
                <a:sym typeface="Helvetica"/>
              </a:defRPr>
            </a:pPr>
            <a:endParaRPr kumimoji="0" lang="en-US" sz="4800" b="0" i="0" u="none" strike="noStrike" kern="0" cap="none" spc="0" normalizeH="0" baseline="0" noProof="0" dirty="0">
              <a:ln>
                <a:noFill/>
              </a:ln>
              <a:solidFill>
                <a:srgbClr val="404040"/>
              </a:solidFill>
              <a:effectLst/>
              <a:uLnTx/>
              <a:uFillTx/>
              <a:latin typeface="Arial" panose="020B0604020202020204" pitchFamily="34" charset="0"/>
              <a:cs typeface="Arial" panose="020B0604020202020204" pitchFamily="34" charset="0"/>
              <a:sym typeface="Helvetica"/>
            </a:endParaRPr>
          </a:p>
          <a:p>
            <a:pPr marL="1243584" marR="0" lvl="2" indent="-571500" algn="l" defTabSz="642937" rtl="0" eaLnBrk="1" fontAlgn="auto" latinLnBrk="0" hangingPunct="1">
              <a:lnSpc>
                <a:spcPct val="100000"/>
              </a:lnSpc>
              <a:spcBef>
                <a:spcPts val="600"/>
              </a:spcBef>
              <a:spcAft>
                <a:spcPts val="0"/>
              </a:spcAft>
              <a:buClr>
                <a:srgbClr val="53585F"/>
              </a:buClr>
              <a:buSzPct val="95000"/>
              <a:buFont typeface="Courier New" panose="02070309020205020404" pitchFamily="49" charset="0"/>
              <a:buChar char="o"/>
              <a:tabLst/>
              <a:defRPr sz="4000" b="1">
                <a:solidFill>
                  <a:srgbClr val="0365C0"/>
                </a:solidFill>
                <a:latin typeface="Helvetica"/>
                <a:ea typeface="Helvetica"/>
                <a:cs typeface="Helvetica"/>
                <a:sym typeface="Helvetica"/>
              </a:defRPr>
            </a:pPr>
            <a:r>
              <a:rPr kumimoji="0" lang="en-US" sz="4800" b="1" i="0" u="none" strike="noStrike" kern="0" cap="none" spc="0" normalizeH="0" baseline="0" noProof="0" dirty="0">
                <a:ln>
                  <a:noFill/>
                </a:ln>
                <a:solidFill>
                  <a:srgbClr val="0365C0"/>
                </a:solidFill>
                <a:effectLst/>
                <a:uLnTx/>
                <a:uFillTx/>
                <a:latin typeface="Arial" panose="020B0604020202020204" pitchFamily="34" charset="0"/>
                <a:cs typeface="Arial" panose="020B0604020202020204" pitchFamily="34" charset="0"/>
                <a:sym typeface="Helvetica"/>
              </a:rPr>
              <a:t>Rate the NEED "0"  (NO NEED)</a:t>
            </a:r>
          </a:p>
          <a:p>
            <a:pPr marL="1243584" marR="0" lvl="2" indent="-571500" algn="l" defTabSz="642937" rtl="0" eaLnBrk="1" fontAlgn="auto" latinLnBrk="0" hangingPunct="1">
              <a:lnSpc>
                <a:spcPct val="100000"/>
              </a:lnSpc>
              <a:spcBef>
                <a:spcPts val="600"/>
              </a:spcBef>
              <a:spcAft>
                <a:spcPts val="0"/>
              </a:spcAft>
              <a:buClr>
                <a:srgbClr val="53585F"/>
              </a:buClr>
              <a:buSzPct val="95000"/>
              <a:buFont typeface="Courier New" panose="02070309020205020404" pitchFamily="49" charset="0"/>
              <a:buChar char="o"/>
              <a:tabLst/>
              <a:defRPr sz="4000" b="1">
                <a:solidFill>
                  <a:srgbClr val="0365C0"/>
                </a:solidFill>
                <a:latin typeface="Helvetica"/>
                <a:ea typeface="Helvetica"/>
                <a:cs typeface="Helvetica"/>
                <a:sym typeface="Helvetica"/>
              </a:defRPr>
            </a:pPr>
            <a:r>
              <a:rPr kumimoji="0" lang="en-US" sz="4800" b="1" i="0" u="none" strike="noStrike" kern="0" cap="none" spc="0" normalizeH="0" baseline="0" noProof="0" dirty="0">
                <a:ln>
                  <a:noFill/>
                </a:ln>
                <a:solidFill>
                  <a:srgbClr val="0365C0"/>
                </a:solidFill>
                <a:effectLst/>
                <a:uLnTx/>
                <a:uFillTx/>
                <a:latin typeface="Arial" panose="020B0604020202020204" pitchFamily="34" charset="0"/>
                <a:cs typeface="Arial" panose="020B0604020202020204" pitchFamily="34" charset="0"/>
                <a:sym typeface="Helvetica"/>
              </a:rPr>
              <a:t>Rate the STRENGTH  "3"  (NO STRENGTH)</a:t>
            </a:r>
          </a:p>
          <a:p>
            <a:pPr marL="672084" marR="0" lvl="2" indent="0" algn="l" defTabSz="642937" rtl="0" eaLnBrk="1" fontAlgn="auto" latinLnBrk="0" hangingPunct="1">
              <a:lnSpc>
                <a:spcPct val="100000"/>
              </a:lnSpc>
              <a:spcBef>
                <a:spcPts val="600"/>
              </a:spcBef>
              <a:spcAft>
                <a:spcPts val="0"/>
              </a:spcAft>
              <a:buClr>
                <a:srgbClr val="53585F"/>
              </a:buClr>
              <a:buSzPct val="95000"/>
              <a:buFontTx/>
              <a:buNone/>
              <a:tabLst/>
              <a:defRPr sz="4000" b="1">
                <a:solidFill>
                  <a:srgbClr val="0365C0"/>
                </a:solidFill>
                <a:latin typeface="Helvetica"/>
                <a:ea typeface="Helvetica"/>
                <a:cs typeface="Helvetica"/>
                <a:sym typeface="Helvetica"/>
              </a:defRPr>
            </a:pPr>
            <a:endParaRPr kumimoji="0" lang="en-US" sz="4800" b="1" i="0" u="none" strike="noStrike" kern="0" cap="none" spc="0" normalizeH="0" baseline="0" noProof="0" dirty="0">
              <a:ln>
                <a:noFill/>
              </a:ln>
              <a:solidFill>
                <a:srgbClr val="0365C0"/>
              </a:solidFill>
              <a:effectLst/>
              <a:uLnTx/>
              <a:uFillTx/>
              <a:latin typeface="Arial" panose="020B0604020202020204" pitchFamily="34" charset="0"/>
              <a:cs typeface="Arial" panose="020B0604020202020204" pitchFamily="34" charset="0"/>
              <a:sym typeface="Helvetica"/>
            </a:endParaRPr>
          </a:p>
          <a:p>
            <a:pPr marL="571500" marR="0" lvl="0" indent="-571500" algn="l" defTabSz="642937" rtl="0" eaLnBrk="1" fontAlgn="auto" latinLnBrk="0" hangingPunct="1">
              <a:lnSpc>
                <a:spcPct val="100000"/>
              </a:lnSpc>
              <a:spcBef>
                <a:spcPts val="700"/>
              </a:spcBef>
              <a:spcAft>
                <a:spcPts val="0"/>
              </a:spcAft>
              <a:buClr>
                <a:srgbClr val="53585F"/>
              </a:buClr>
              <a:buSzPct val="95000"/>
              <a:buFont typeface="Arial" panose="020B0604020202020204" pitchFamily="34" charset="0"/>
              <a:buChar char="•"/>
              <a:tabLst/>
              <a:defRPr sz="4000">
                <a:solidFill>
                  <a:srgbClr val="404040"/>
                </a:solidFill>
                <a:latin typeface="Helvetica"/>
                <a:ea typeface="Helvetica"/>
                <a:cs typeface="Helvetica"/>
                <a:sym typeface="Helvetica"/>
              </a:defRPr>
            </a:pPr>
            <a:r>
              <a:rPr kumimoji="0" lang="en-US" sz="4800" b="0" i="0" u="none" strike="noStrike" kern="0" cap="none" spc="0" normalizeH="0" baseline="0" noProof="0" dirty="0">
                <a:ln>
                  <a:noFill/>
                </a:ln>
                <a:solidFill>
                  <a:srgbClr val="404040"/>
                </a:solidFill>
                <a:effectLst/>
                <a:uLnTx/>
                <a:uFillTx/>
                <a:latin typeface="Arial" panose="020B0604020202020204" pitchFamily="34" charset="0"/>
                <a:cs typeface="Arial" panose="020B0604020202020204" pitchFamily="34" charset="0"/>
                <a:sym typeface="Helvetica"/>
              </a:rPr>
              <a:t>Take the vignette literally—DO NOT over think, make any assumptions or add extra information (from your knowledge base or experience) into the vignette.</a:t>
            </a:r>
          </a:p>
          <a:p>
            <a:pPr marL="0" marR="0" lvl="0" indent="0" algn="l" defTabSz="642937" rtl="0" eaLnBrk="1" fontAlgn="auto" latinLnBrk="0" hangingPunct="1">
              <a:lnSpc>
                <a:spcPct val="100000"/>
              </a:lnSpc>
              <a:spcBef>
                <a:spcPts val="700"/>
              </a:spcBef>
              <a:spcAft>
                <a:spcPts val="0"/>
              </a:spcAft>
              <a:buClr>
                <a:srgbClr val="53585F"/>
              </a:buClr>
              <a:buSzPct val="95000"/>
              <a:buFontTx/>
              <a:buNone/>
              <a:tabLst/>
              <a:defRPr sz="4000">
                <a:solidFill>
                  <a:srgbClr val="404040"/>
                </a:solidFill>
                <a:latin typeface="Helvetica"/>
                <a:ea typeface="Helvetica"/>
                <a:cs typeface="Helvetica"/>
                <a:sym typeface="Helvetica"/>
              </a:defRPr>
            </a:pPr>
            <a:endParaRPr kumimoji="0" lang="en-US" sz="4800" b="0" i="0" u="none" strike="noStrike" kern="0" cap="none" spc="0" normalizeH="0" baseline="0" noProof="0" dirty="0">
              <a:ln>
                <a:noFill/>
              </a:ln>
              <a:solidFill>
                <a:srgbClr val="404040"/>
              </a:solidFill>
              <a:effectLst/>
              <a:uLnTx/>
              <a:uFillTx/>
              <a:latin typeface="Arial" panose="020B0604020202020204" pitchFamily="34" charset="0"/>
              <a:cs typeface="Arial" panose="020B0604020202020204" pitchFamily="34" charset="0"/>
              <a:sym typeface="Helvetica"/>
            </a:endParaRPr>
          </a:p>
          <a:p>
            <a:pPr marL="571500" marR="0" lvl="0" indent="-571500" algn="l" defTabSz="642937" rtl="0" eaLnBrk="1" fontAlgn="auto" latinLnBrk="0" hangingPunct="1">
              <a:lnSpc>
                <a:spcPct val="100000"/>
              </a:lnSpc>
              <a:spcBef>
                <a:spcPts val="700"/>
              </a:spcBef>
              <a:spcAft>
                <a:spcPts val="0"/>
              </a:spcAft>
              <a:buClr>
                <a:srgbClr val="53585F"/>
              </a:buClr>
              <a:buSzPct val="95000"/>
              <a:buFont typeface="Arial" panose="020B0604020202020204" pitchFamily="34" charset="0"/>
              <a:buChar char="•"/>
              <a:tabLst/>
              <a:defRPr sz="4000">
                <a:solidFill>
                  <a:srgbClr val="404040"/>
                </a:solidFill>
                <a:latin typeface="Helvetica"/>
                <a:ea typeface="Helvetica"/>
                <a:cs typeface="Helvetica"/>
                <a:sym typeface="Helvetica"/>
              </a:defRPr>
            </a:pPr>
            <a:r>
              <a:rPr kumimoji="0" lang="en-US" sz="4800" b="0" i="0" u="none" strike="noStrike" kern="0" cap="none" spc="0" normalizeH="0" baseline="0" noProof="0" dirty="0">
                <a:ln>
                  <a:noFill/>
                </a:ln>
                <a:solidFill>
                  <a:srgbClr val="404040"/>
                </a:solidFill>
                <a:effectLst/>
                <a:uLnTx/>
                <a:uFillTx/>
                <a:latin typeface="Arial" panose="020B0604020202020204" pitchFamily="34" charset="0"/>
                <a:cs typeface="Arial" panose="020B0604020202020204" pitchFamily="34" charset="0"/>
                <a:sym typeface="Helvetica"/>
              </a:rPr>
              <a:t>Review the </a:t>
            </a:r>
            <a:r>
              <a:rPr kumimoji="0" lang="en-US" sz="4800" b="1" i="0" u="none" strike="noStrike" kern="0" cap="none" spc="0" normalizeH="0" baseline="0" noProof="0" dirty="0">
                <a:ln>
                  <a:noFill/>
                </a:ln>
                <a:solidFill>
                  <a:srgbClr val="0365C0"/>
                </a:solidFill>
                <a:effectLst/>
                <a:uLnTx/>
                <a:uFillTx/>
                <a:latin typeface="Arial" panose="020B0604020202020204" pitchFamily="34" charset="0"/>
                <a:cs typeface="Arial" panose="020B0604020202020204" pitchFamily="34" charset="0"/>
                <a:sym typeface="Helvetica"/>
              </a:rPr>
              <a:t>Needs and Strengths tip sheet.</a:t>
            </a:r>
          </a:p>
        </p:txBody>
      </p:sp>
      <p:sp>
        <p:nvSpPr>
          <p:cNvPr id="4" name="TextBox 3">
            <a:extLst>
              <a:ext uri="{FF2B5EF4-FFF2-40B4-BE49-F238E27FC236}">
                <a16:creationId xmlns:a16="http://schemas.microsoft.com/office/drawing/2014/main" id="{867589EC-ED8A-4757-AC51-31A2EA8AB3BF}"/>
              </a:ext>
            </a:extLst>
          </p:cNvPr>
          <p:cNvSpPr txBox="1"/>
          <p:nvPr/>
        </p:nvSpPr>
        <p:spPr>
          <a:xfrm>
            <a:off x="5934637" y="352961"/>
            <a:ext cx="17248092" cy="1983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642937" rtl="0" eaLnBrk="1" fontAlgn="auto" latinLnBrk="0" hangingPunct="1">
              <a:lnSpc>
                <a:spcPct val="96000"/>
              </a:lnSpc>
              <a:spcBef>
                <a:spcPts val="1900"/>
              </a:spcBef>
              <a:spcAft>
                <a:spcPts val="0"/>
              </a:spcAft>
              <a:buClr>
                <a:srgbClr val="A63212"/>
              </a:buClr>
              <a:buSzTx/>
              <a:buFont typeface="Wingdings"/>
              <a:buNone/>
              <a:tabLst/>
              <a:defRPr sz="4000" b="1">
                <a:latin typeface="Helvetica"/>
                <a:ea typeface="Helvetica"/>
                <a:cs typeface="Helvetica"/>
                <a:sym typeface="Helvetica"/>
              </a:defRPr>
            </a:pPr>
            <a:r>
              <a:rPr kumimoji="0" lang="en-US" sz="5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Completing a practice or test vignette can be very frustrating:</a:t>
            </a:r>
          </a:p>
        </p:txBody>
      </p:sp>
    </p:spTree>
    <p:extLst>
      <p:ext uri="{BB962C8B-B14F-4D97-AF65-F5344CB8AC3E}">
        <p14:creationId xmlns:p14="http://schemas.microsoft.com/office/powerpoint/2010/main" val="3569735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BFA87-8215-4D0E-96E2-75ECF985935D}"/>
              </a:ext>
            </a:extLst>
          </p:cNvPr>
          <p:cNvSpPr txBox="1"/>
          <p:nvPr/>
        </p:nvSpPr>
        <p:spPr>
          <a:xfrm>
            <a:off x="1102658" y="530658"/>
            <a:ext cx="19874754"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000000"/>
                </a:solidFill>
                <a:effectLst/>
                <a:uFillTx/>
                <a:latin typeface="Segoe UI" panose="020B0502040204020203" pitchFamily="34" charset="0"/>
                <a:cs typeface="Segoe UI" panose="020B0502040204020203" pitchFamily="34" charset="0"/>
                <a:sym typeface="Helvetica Light"/>
              </a:rPr>
              <a:t>Enzo Vignette</a:t>
            </a:r>
          </a:p>
        </p:txBody>
      </p:sp>
      <p:sp>
        <p:nvSpPr>
          <p:cNvPr id="5" name="TextBox 4">
            <a:extLst>
              <a:ext uri="{FF2B5EF4-FFF2-40B4-BE49-F238E27FC236}">
                <a16:creationId xmlns:a16="http://schemas.microsoft.com/office/drawing/2014/main" id="{C8E66C00-720F-420C-AB54-608834F265E7}"/>
              </a:ext>
            </a:extLst>
          </p:cNvPr>
          <p:cNvSpPr txBox="1"/>
          <p:nvPr/>
        </p:nvSpPr>
        <p:spPr>
          <a:xfrm>
            <a:off x="1102658" y="2630882"/>
            <a:ext cx="22779317" cy="8454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a:spcBef>
                <a:spcPts val="0"/>
              </a:spcBef>
              <a:spcAft>
                <a:spcPts val="0"/>
              </a:spcAft>
              <a:buNone/>
            </a:pPr>
            <a:r>
              <a:rPr lang="en-US" sz="5400" dirty="0">
                <a:effectLst/>
                <a:latin typeface="Segoe UI" panose="020B0502040204020203" pitchFamily="34" charset="0"/>
                <a:ea typeface="Calibri" panose="020F0502020204030204" pitchFamily="34" charset="0"/>
                <a:cs typeface="Segoe UI" panose="020B0502040204020203" pitchFamily="34" charset="0"/>
              </a:rPr>
              <a:t>Enzo is a 15-year-old boy who is currently in foster care.  Enzo is Latino, his mother is Puerto Rican, and his father is Dominican.  Enzo and his two siblings were removed from their parents due to serious neglect and placed in care six years ago because their parents both were substance abusers and involved in criminal activity; their parents’ rights were terminated two years later after they failed to comply with court-ordered drug treatment.  Enzo’s older brother is 22 and is living independently; he visits with Enzo at least once each week.  Enzo’s younger sister was adopted by a previous foster family and Enzo does not have any contact with her.   </a:t>
            </a:r>
          </a:p>
        </p:txBody>
      </p:sp>
    </p:spTree>
    <p:extLst>
      <p:ext uri="{BB962C8B-B14F-4D97-AF65-F5344CB8AC3E}">
        <p14:creationId xmlns:p14="http://schemas.microsoft.com/office/powerpoint/2010/main" val="140655906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6FE3C9-3A5A-46FE-B743-3D04A346D939}"/>
              </a:ext>
            </a:extLst>
          </p:cNvPr>
          <p:cNvSpPr txBox="1"/>
          <p:nvPr/>
        </p:nvSpPr>
        <p:spPr>
          <a:xfrm>
            <a:off x="587188" y="507712"/>
            <a:ext cx="23209623" cy="13388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4500" dirty="0">
                <a:effectLst/>
                <a:latin typeface="Segoe UI" panose="020B0502040204020203" pitchFamily="34" charset="0"/>
                <a:ea typeface="Calibri" panose="020F0502020204030204" pitchFamily="34" charset="0"/>
                <a:cs typeface="Segoe UI" panose="020B0502040204020203" pitchFamily="34" charset="0"/>
              </a:rPr>
              <a:t>Until about one month ago, Enzo believed that his biological parents were dead.  His older brother told Enzo and his sister this when parental rights were terminated, in an attempt to help the children</a:t>
            </a:r>
            <a:r>
              <a:rPr lang="en-US" sz="4500" dirty="0">
                <a:latin typeface="Segoe UI" panose="020B0502040204020203" pitchFamily="34" charset="0"/>
                <a:ea typeface="Calibri" panose="020F0502020204030204" pitchFamily="34" charset="0"/>
                <a:cs typeface="Segoe UI" panose="020B0502040204020203" pitchFamily="34" charset="0"/>
              </a:rPr>
              <a:t>, </a:t>
            </a:r>
            <a:r>
              <a:rPr lang="en-US" sz="4500" dirty="0">
                <a:effectLst/>
                <a:latin typeface="Segoe UI" panose="020B0502040204020203" pitchFamily="34" charset="0"/>
                <a:ea typeface="Calibri" panose="020F0502020204030204" pitchFamily="34" charset="0"/>
                <a:cs typeface="Segoe UI" panose="020B0502040204020203" pitchFamily="34" charset="0"/>
              </a:rPr>
              <a:t>heal and connect to their foster parents.  During a visit last month, however, Enzo’s brother told him that their parents are alive, and that Enzo’s mother is sober and would like to have contact with Enzo.  Enzo and his brother are close, and Enzo feels some pressure to resume contact with his mother because of his brother’s wish to reunite their family.</a:t>
            </a:r>
          </a:p>
          <a:p>
            <a:pPr marL="0" marR="0" algn="l">
              <a:spcBef>
                <a:spcPts val="0"/>
              </a:spcBef>
              <a:spcAft>
                <a:spcPts val="0"/>
              </a:spcAft>
            </a:pPr>
            <a:endParaRPr lang="en-US" sz="45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4500" dirty="0">
                <a:effectLst/>
                <a:latin typeface="Calibri" panose="020F0502020204030204" pitchFamily="34" charset="0"/>
                <a:ea typeface="Calibri" panose="020F0502020204030204" pitchFamily="34" charset="0"/>
                <a:cs typeface="Times New Roman" panose="02020603050405020304" pitchFamily="18" charset="0"/>
              </a:rPr>
              <a:t> </a:t>
            </a:r>
            <a:r>
              <a:rPr lang="en-US" sz="4500" dirty="0">
                <a:effectLst/>
                <a:latin typeface="Segoe UI" panose="020B0502040204020203" pitchFamily="34" charset="0"/>
                <a:ea typeface="Calibri" panose="020F0502020204030204" pitchFamily="34" charset="0"/>
                <a:cs typeface="Segoe UI" panose="020B0502040204020203" pitchFamily="34" charset="0"/>
              </a:rPr>
              <a:t>Enzo currently lives with pre-adoptive foster parents, Karen and Daniel.  He has lived with them since being discharged from a residential treatment center two years ago.  Prior to this foster home placement, Enzo was in several different foster homes, was admitted to inpatient psychiatric hospitals three times, and ultimately placed in a residential treatment center for stabilization.  Enzo’s placements were disrupted by – and his inpatient admissions precipitated by – severe oppositional behaviors, anger control issues, and incidents with foster parents and peers that included physical violence.  He did well with his current foster family until recently, however, and was doing well in school, behaving at home, and had expressed his interest in being adopted by Karen and Daniel, who have long hoped to adopt Enzo.  </a:t>
            </a:r>
          </a:p>
          <a:p>
            <a:pPr marL="0" marR="0" algn="l">
              <a:spcBef>
                <a:spcPts val="0"/>
              </a:spcBef>
              <a:spcAft>
                <a:spcPts val="0"/>
              </a:spcAft>
            </a:pP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149061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D857CB-1B6E-4C6A-BA91-6C742B4C9FE4}"/>
              </a:ext>
            </a:extLst>
          </p:cNvPr>
          <p:cNvSpPr>
            <a:spLocks noGrp="1"/>
          </p:cNvSpPr>
          <p:nvPr>
            <p:ph type="body" idx="1"/>
          </p:nvPr>
        </p:nvSpPr>
        <p:spPr>
          <a:xfrm>
            <a:off x="779929" y="860612"/>
            <a:ext cx="21999389" cy="11983851"/>
          </a:xfrm>
        </p:spPr>
        <p:txBody>
          <a:bodyPr/>
          <a:lstStyle/>
          <a:p>
            <a:pPr marL="0" marR="0" indent="0">
              <a:spcBef>
                <a:spcPts val="0"/>
              </a:spcBef>
              <a:spcAft>
                <a:spcPts val="0"/>
              </a:spcAft>
              <a:buNone/>
            </a:pPr>
            <a:endParaRPr lang="en-US" sz="5400" dirty="0">
              <a:effectLst/>
              <a:latin typeface="Segoe UI" panose="020B0502040204020203" pitchFamily="34" charset="0"/>
              <a:ea typeface="Calibri" panose="020F0502020204030204" pitchFamily="34" charset="0"/>
              <a:cs typeface="Segoe UI" panose="020B0502040204020203" pitchFamily="34" charset="0"/>
            </a:endParaRPr>
          </a:p>
          <a:p>
            <a:pPr marL="0" marR="0" indent="0">
              <a:spcBef>
                <a:spcPts val="0"/>
              </a:spcBef>
              <a:spcAft>
                <a:spcPts val="0"/>
              </a:spcAft>
              <a:buNone/>
            </a:pPr>
            <a:endParaRPr lang="en-US" sz="5400" dirty="0">
              <a:latin typeface="Segoe UI" panose="020B0502040204020203" pitchFamily="34" charset="0"/>
              <a:ea typeface="Calibri" panose="020F0502020204030204" pitchFamily="34" charset="0"/>
              <a:cs typeface="Segoe UI" panose="020B0502040204020203" pitchFamily="34" charset="0"/>
            </a:endParaRPr>
          </a:p>
          <a:p>
            <a:pPr marL="0" marR="0" indent="0">
              <a:spcBef>
                <a:spcPts val="0"/>
              </a:spcBef>
              <a:spcAft>
                <a:spcPts val="0"/>
              </a:spcAft>
              <a:buNone/>
            </a:pPr>
            <a:endParaRPr lang="en-US" sz="5400" dirty="0">
              <a:effectLst/>
              <a:latin typeface="Segoe UI" panose="020B0502040204020203" pitchFamily="34" charset="0"/>
              <a:ea typeface="Calibri" panose="020F0502020204030204" pitchFamily="34" charset="0"/>
              <a:cs typeface="Segoe UI" panose="020B0502040204020203" pitchFamily="34" charset="0"/>
            </a:endParaRPr>
          </a:p>
          <a:p>
            <a:pPr marL="0" marR="0" indent="0">
              <a:spcBef>
                <a:spcPts val="0"/>
              </a:spcBef>
              <a:spcAft>
                <a:spcPts val="0"/>
              </a:spcAft>
              <a:buNone/>
            </a:pPr>
            <a:r>
              <a:rPr lang="en-US" sz="5400" dirty="0">
                <a:effectLst/>
                <a:latin typeface="Segoe UI" panose="020B0502040204020203" pitchFamily="34" charset="0"/>
                <a:ea typeface="Calibri" panose="020F0502020204030204" pitchFamily="34" charset="0"/>
                <a:cs typeface="Segoe UI" panose="020B0502040204020203" pitchFamily="34" charset="0"/>
              </a:rPr>
              <a:t>Karen and Daniel both are first-generation Dominican Americans.  They express that they care deeply for Enzo, and that it means a lot to them to be able to adopt a boy who is Dominican.  They maintain strong, mutually supportive connections with other members of the Dominican community and have tried to teach Enzo about the importance of family in Dominican culture and about Dominican arts, cooking, and culture.  Enzo has shown a great interest in these issues and regularly attends </a:t>
            </a:r>
            <a:r>
              <a:rPr lang="en-US" sz="5400" dirty="0" err="1">
                <a:effectLst/>
                <a:latin typeface="Segoe UI" panose="020B0502040204020203" pitchFamily="34" charset="0"/>
                <a:ea typeface="Calibri" panose="020F0502020204030204" pitchFamily="34" charset="0"/>
                <a:cs typeface="Segoe UI" panose="020B0502040204020203" pitchFamily="34" charset="0"/>
              </a:rPr>
              <a:t>Dominico</a:t>
            </a:r>
            <a:r>
              <a:rPr lang="en-US" sz="5400" dirty="0">
                <a:effectLst/>
                <a:latin typeface="Segoe UI" panose="020B0502040204020203" pitchFamily="34" charset="0"/>
                <a:ea typeface="Calibri" panose="020F0502020204030204" pitchFamily="34" charset="0"/>
                <a:cs typeface="Segoe UI" panose="020B0502040204020203" pitchFamily="34" charset="0"/>
              </a:rPr>
              <a:t>-American Society events with them.  Up until this month, Enzo reported to his therapist that he strongly identified with Dominican culture and that he was glad he was going to be adopted by a Dominican-American family.  About two weeks ago, Enzo became angry and postured aggressively toward a peer at one of the events and Board members gave him a warning about his behavior.</a:t>
            </a:r>
          </a:p>
          <a:p>
            <a:pPr marL="0" marR="0" indent="0">
              <a:spcBef>
                <a:spcPts val="0"/>
              </a:spcBef>
              <a:spcAft>
                <a:spcPts val="0"/>
              </a:spcAft>
              <a:buNone/>
            </a:pPr>
            <a:endParaRPr lang="en-US" sz="5400" dirty="0">
              <a:effectLst/>
              <a:latin typeface="Segoe UI" panose="020B0502040204020203" pitchFamily="34" charset="0"/>
              <a:ea typeface="Calibri" panose="020F0502020204030204" pitchFamily="34" charset="0"/>
              <a:cs typeface="Segoe UI" panose="020B0502040204020203" pitchFamily="34" charset="0"/>
            </a:endParaRPr>
          </a:p>
          <a:p>
            <a:pPr marL="0" marR="0" indent="0">
              <a:spcBef>
                <a:spcPts val="0"/>
              </a:spcBef>
              <a:spcAft>
                <a:spcPts val="0"/>
              </a:spcAft>
              <a:buNone/>
            </a:pPr>
            <a:r>
              <a:rPr lang="en-US" sz="5400" dirty="0">
                <a:effectLst/>
                <a:latin typeface="Segoe UI" panose="020B0502040204020203" pitchFamily="34" charset="0"/>
                <a:ea typeface="Calibri" panose="020F0502020204030204" pitchFamily="34" charset="0"/>
                <a:cs typeface="Segoe UI" panose="020B0502040204020203" pitchFamily="34" charset="0"/>
              </a:rPr>
              <a:t> </a:t>
            </a:r>
          </a:p>
          <a:p>
            <a:pPr marL="0" indent="0">
              <a:buNone/>
            </a:pPr>
            <a:endParaRPr lang="en-US" dirty="0"/>
          </a:p>
        </p:txBody>
      </p:sp>
    </p:spTree>
    <p:extLst>
      <p:ext uri="{BB962C8B-B14F-4D97-AF65-F5344CB8AC3E}">
        <p14:creationId xmlns:p14="http://schemas.microsoft.com/office/powerpoint/2010/main" val="376323554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E8CF06-1209-4651-97EF-8ED7F852A91D}"/>
              </a:ext>
            </a:extLst>
          </p:cNvPr>
          <p:cNvSpPr>
            <a:spLocks noGrp="1"/>
          </p:cNvSpPr>
          <p:nvPr>
            <p:ph type="body" idx="1"/>
          </p:nvPr>
        </p:nvSpPr>
        <p:spPr>
          <a:xfrm>
            <a:off x="1021976" y="1075766"/>
            <a:ext cx="22833105" cy="11806516"/>
          </a:xfrm>
        </p:spPr>
        <p:txBody>
          <a:bodyPr>
            <a:normAutofit/>
          </a:bodyPr>
          <a:lstStyle/>
          <a:p>
            <a:pPr marL="0" marR="0" indent="0">
              <a:spcBef>
                <a:spcPts val="0"/>
              </a:spcBef>
              <a:spcAft>
                <a:spcPts val="0"/>
              </a:spcAft>
              <a:buNone/>
            </a:pP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54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5400" dirty="0">
                <a:effectLst/>
                <a:latin typeface="Calibri" panose="020F0502020204030204" pitchFamily="34" charset="0"/>
                <a:ea typeface="Calibri" panose="020F0502020204030204" pitchFamily="34" charset="0"/>
                <a:cs typeface="Times New Roman" panose="02020603050405020304" pitchFamily="18" charset="0"/>
              </a:rPr>
              <a:t>After he found out his mother was alive, Enzo began acting out.  He has been staying out after school and coming home late and after the town curfew, refusing to do his homework or chores, being argumentative, and saying that he does not want to go to community events with his foster parents.  On two occasions in the past two weeks, Enzo became so angry in response to being confronted about his homework that he threw his schoolbooks across the room.  Last week, he told Karen and Daniel that he no longer wants them to adopt him, and they should send him back to his mother.   Karen and Daniel are very upset and somewhat stressed by Enzo’s statements; they have come to care deeply for Enzo and fear that his mother’s presence in his life will lead to them losing the boy.  They are willing to do what it takes to help Enzo cope with his reactions but do not feel that he should have regular contact with his mother.</a:t>
            </a:r>
          </a:p>
          <a:p>
            <a:pPr marL="0" marR="0" indent="0">
              <a:spcBef>
                <a:spcPts val="0"/>
              </a:spcBef>
              <a:spcAft>
                <a:spcPts val="0"/>
              </a:spcAft>
              <a:buNone/>
            </a:pP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8247798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DC611-49AA-49E4-ADB6-CF91529D1FC4}"/>
              </a:ext>
            </a:extLst>
          </p:cNvPr>
          <p:cNvSpPr>
            <a:spLocks noGrp="1"/>
          </p:cNvSpPr>
          <p:nvPr>
            <p:ph type="body" idx="1"/>
          </p:nvPr>
        </p:nvSpPr>
        <p:spPr>
          <a:xfrm>
            <a:off x="833718" y="1532965"/>
            <a:ext cx="22725529" cy="11564469"/>
          </a:xfrm>
        </p:spPr>
        <p:txBody>
          <a:bodyPr>
            <a:normAutofit fontScale="77500" lnSpcReduction="20000"/>
          </a:bodyPr>
          <a:lstStyle/>
          <a:p>
            <a:pPr marL="0" marR="0" indent="0">
              <a:spcBef>
                <a:spcPts val="0"/>
              </a:spcBef>
              <a:spcAft>
                <a:spcPts val="0"/>
              </a:spcAft>
              <a:buNone/>
            </a:pPr>
            <a:r>
              <a:rPr lang="en-US" sz="7000" dirty="0">
                <a:effectLst/>
                <a:latin typeface="Segoe UI" panose="020B0502040204020203" pitchFamily="34" charset="0"/>
                <a:ea typeface="Calibri" panose="020F0502020204030204" pitchFamily="34" charset="0"/>
                <a:cs typeface="Segoe UI" panose="020B0502040204020203" pitchFamily="34" charset="0"/>
              </a:rPr>
              <a:t>Enzo is currently placed in a specialized classroom because of his history of oppositional behaviors and poor peer relationships in school and a documented learning disability.  Enzo was doing average work in this class, and behaving well with intensive support, until he found out about his mother.  This month, he has stopped doing his homework and his classroom work, is failing all his tests and quizzes, and has been disruptive and disrespectful in class; his teachers are so frustrated with his behavior that they are not open to helping him.  Last week, he got into a fight at school and was suspended; he now says he wants to drop out of school.  </a:t>
            </a:r>
          </a:p>
          <a:p>
            <a:pPr marL="0" marR="0" indent="0">
              <a:spcBef>
                <a:spcPts val="0"/>
              </a:spcBef>
              <a:spcAft>
                <a:spcPts val="0"/>
              </a:spcAft>
              <a:buNone/>
            </a:pPr>
            <a:endParaRPr lang="en-US" sz="7000" dirty="0">
              <a:effectLst/>
              <a:latin typeface="Segoe UI" panose="020B0502040204020203" pitchFamily="34" charset="0"/>
              <a:ea typeface="Calibri" panose="020F0502020204030204" pitchFamily="34" charset="0"/>
              <a:cs typeface="Segoe UI" panose="020B0502040204020203" pitchFamily="34" charset="0"/>
            </a:endParaRPr>
          </a:p>
          <a:p>
            <a:pPr marL="0" marR="0" indent="0">
              <a:spcBef>
                <a:spcPts val="0"/>
              </a:spcBef>
              <a:spcAft>
                <a:spcPts val="0"/>
              </a:spcAft>
              <a:buNone/>
            </a:pPr>
            <a:r>
              <a:rPr lang="en-US" sz="7000" dirty="0">
                <a:effectLst/>
                <a:latin typeface="Segoe UI" panose="020B0502040204020203" pitchFamily="34" charset="0"/>
                <a:ea typeface="Calibri" panose="020F0502020204030204" pitchFamily="34" charset="0"/>
                <a:cs typeface="Segoe UI" panose="020B0502040204020203" pitchFamily="34" charset="0"/>
              </a:rPr>
              <a:t>Enzo has shown a long-term interest in hip hop music.  Despite his current stressors, he continues to enjoy hip hop.  He sought out and attends an afterschool program at a local community center where professional musicians work with children and help them write and record their own songs.  Enzo recently won first place in a competition for lyrics when he sang three of his own songs.  Enzo continues to write and to rap at home, and says he thinks he may be able to become a famous rapper someday.</a:t>
            </a:r>
          </a:p>
          <a:p>
            <a:endParaRPr lang="en-US" dirty="0"/>
          </a:p>
        </p:txBody>
      </p:sp>
    </p:spTree>
    <p:extLst>
      <p:ext uri="{BB962C8B-B14F-4D97-AF65-F5344CB8AC3E}">
        <p14:creationId xmlns:p14="http://schemas.microsoft.com/office/powerpoint/2010/main" val="63917756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0395-57A4-40DB-8B98-325A8DFB7F6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C400550-03F2-4D53-8C9C-066CB520DAB0}"/>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347E6FAF-5895-4EC4-ACBF-43B0D7E80FE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
            <a:ext cx="24384001" cy="13750000"/>
          </a:xfrm>
          <a:prstGeom prst="rect">
            <a:avLst/>
          </a:prstGeom>
        </p:spPr>
      </p:pic>
    </p:spTree>
    <p:extLst>
      <p:ext uri="{BB962C8B-B14F-4D97-AF65-F5344CB8AC3E}">
        <p14:creationId xmlns:p14="http://schemas.microsoft.com/office/powerpoint/2010/main" val="41506126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8BF26F-4AD7-4DF3-80C4-D8457318AD32}"/>
              </a:ext>
            </a:extLst>
          </p:cNvPr>
          <p:cNvPicPr>
            <a:picLocks noChangeAspect="1"/>
          </p:cNvPicPr>
          <p:nvPr/>
        </p:nvPicPr>
        <p:blipFill>
          <a:blip r:embed="rId3"/>
          <a:stretch>
            <a:fillRect/>
          </a:stretch>
        </p:blipFill>
        <p:spPr>
          <a:xfrm>
            <a:off x="12512578" y="10956301"/>
            <a:ext cx="11555506" cy="1283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1">
            <a:schemeClr val="dk1"/>
          </a:lnRef>
          <a:fillRef idx="2">
            <a:schemeClr val="dk1"/>
          </a:fillRef>
          <a:effectRef idx="1">
            <a:schemeClr val="dk1"/>
          </a:effectRef>
          <a:fontRef idx="minor">
            <a:schemeClr val="dk1"/>
          </a:fontRef>
        </p:style>
      </p:pic>
      <p:sp useBgFill="1">
        <p:nvSpPr>
          <p:cNvPr id="33" name="Rectangle 3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3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000"/>
            <a:ext cx="24383996" cy="13716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0" y="-3000"/>
            <a:ext cx="16239866" cy="1371600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544" y="-6000"/>
            <a:ext cx="24402530" cy="13719002"/>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072" y="0"/>
            <a:ext cx="23436196" cy="13716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59309" y="717570"/>
            <a:ext cx="19865382" cy="1486323"/>
          </a:xfrm>
        </p:spPr>
        <p:txBody>
          <a:bodyPr vert="horz" lIns="91440" tIns="45720" rIns="91440" bIns="45720" rtlCol="0" anchor="b">
            <a:normAutofit/>
          </a:bodyPr>
          <a:lstStyle/>
          <a:p>
            <a:pPr algn="ctr" defTabSz="914400">
              <a:lnSpc>
                <a:spcPct val="90000"/>
              </a:lnSpc>
              <a:spcBef>
                <a:spcPct val="0"/>
              </a:spcBef>
            </a:pPr>
            <a:r>
              <a:rPr lang="en-US" sz="9600" b="1" kern="1200" dirty="0">
                <a:solidFill>
                  <a:srgbClr val="FFFFFF"/>
                </a:solidFill>
                <a:latin typeface="+mj-lt"/>
                <a:cs typeface="+mj-cs"/>
              </a:rPr>
              <a:t>Certification Test</a:t>
            </a:r>
          </a:p>
        </p:txBody>
      </p:sp>
      <p:sp>
        <p:nvSpPr>
          <p:cNvPr id="43" name="Rectangle 4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5776682"/>
            <a:ext cx="24407638" cy="7936316"/>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9868875-587C-4CC5-89AB-19795CE240B8}"/>
              </a:ext>
            </a:extLst>
          </p:cNvPr>
          <p:cNvPicPr>
            <a:picLocks noChangeAspect="1"/>
          </p:cNvPicPr>
          <p:nvPr/>
        </p:nvPicPr>
        <p:blipFill>
          <a:blip r:embed="rId4"/>
          <a:stretch>
            <a:fillRect/>
          </a:stretch>
        </p:blipFill>
        <p:spPr>
          <a:xfrm>
            <a:off x="701064" y="2818373"/>
            <a:ext cx="11239924" cy="673543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style>
          <a:lnRef idx="2">
            <a:schemeClr val="dk1"/>
          </a:lnRef>
          <a:fillRef idx="1">
            <a:schemeClr val="lt1"/>
          </a:fillRef>
          <a:effectRef idx="0">
            <a:schemeClr val="dk1"/>
          </a:effectRef>
          <a:fontRef idx="minor">
            <a:schemeClr val="dk1"/>
          </a:fontRef>
        </p:style>
      </p:pic>
      <p:sp>
        <p:nvSpPr>
          <p:cNvPr id="4" name="Rectangle: Rounded Corners 3">
            <a:extLst>
              <a:ext uri="{FF2B5EF4-FFF2-40B4-BE49-F238E27FC236}">
                <a16:creationId xmlns:a16="http://schemas.microsoft.com/office/drawing/2014/main" id="{11CA9731-AC1F-47D4-92AB-903498838F68}"/>
              </a:ext>
            </a:extLst>
          </p:cNvPr>
          <p:cNvSpPr/>
          <p:nvPr/>
        </p:nvSpPr>
        <p:spPr>
          <a:xfrm>
            <a:off x="12346311" y="11065625"/>
            <a:ext cx="11940988" cy="1283394"/>
          </a:xfrm>
          <a:prstGeom prst="roundRect">
            <a:avLst>
              <a:gd name="adj" fmla="val 10190"/>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1005840" rIns="71437" bIns="71437" numCol="1" spcCol="38100" rtlCol="0" anchor="ctr" anchorCtr="0">
            <a:normAutofit fontScale="25000" lnSpcReduction="20000"/>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17600" i="0" u="none" strike="noStrike" normalizeH="0" baseline="0" dirty="0">
                <a:ln w="0"/>
                <a:solidFill>
                  <a:schemeClr val="tx1"/>
                </a:solidFill>
                <a:effectLst>
                  <a:outerShdw blurRad="38100" dist="19050" dir="2700000" algn="tl" rotWithShape="0">
                    <a:schemeClr val="dk1">
                      <a:alpha val="40000"/>
                    </a:schemeClr>
                  </a:outerShdw>
                </a:effectLst>
                <a:uFillTx/>
                <a:latin typeface="Segoe UI" panose="020B0502040204020203" pitchFamily="34" charset="0"/>
                <a:cs typeface="Segoe UI" panose="020B0502040204020203" pitchFamily="34" charset="0"/>
                <a:sym typeface="Helvetica Light"/>
              </a:rPr>
              <a:t>For Training Coupons: </a:t>
            </a:r>
            <a:r>
              <a:rPr kumimoji="0" lang="en-US" sz="17600" i="0" u="none" strike="noStrike" normalizeH="0" baseline="0" dirty="0">
                <a:ln w="0"/>
                <a:solidFill>
                  <a:schemeClr val="tx1"/>
                </a:solidFill>
                <a:effectLst>
                  <a:outerShdw blurRad="38100" dist="19050" dir="2700000" algn="tl" rotWithShape="0">
                    <a:schemeClr val="dk1">
                      <a:alpha val="40000"/>
                    </a:schemeClr>
                  </a:outerShdw>
                </a:effectLst>
                <a:uFillTx/>
                <a:latin typeface="Segoe UI" panose="020B0502040204020203" pitchFamily="34" charset="0"/>
                <a:cs typeface="Segoe UI" panose="020B0502040204020203" pitchFamily="34" charset="0"/>
                <a:sym typeface="Helvetica Light"/>
                <a:hlinkClick r:id="rId5"/>
              </a:rPr>
              <a:t>AGuevara@dcfs.nv.gov</a:t>
            </a:r>
            <a:endParaRPr kumimoji="0" lang="en-US" sz="17600" i="0" u="none" strike="noStrike" normalizeH="0" baseline="0" dirty="0">
              <a:ln w="0"/>
              <a:solidFill>
                <a:schemeClr val="tx1"/>
              </a:solidFill>
              <a:effectLst>
                <a:outerShdw blurRad="38100" dist="19050" dir="2700000" algn="tl" rotWithShape="0">
                  <a:schemeClr val="dk1">
                    <a:alpha val="40000"/>
                  </a:schemeClr>
                </a:outerShdw>
              </a:effectLst>
              <a:uFillTx/>
              <a:latin typeface="Segoe UI" panose="020B0502040204020203" pitchFamily="34" charset="0"/>
              <a:cs typeface="Segoe UI" panose="020B0502040204020203" pitchFamily="34" charset="0"/>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en-US" sz="3200" b="0" cap="none" spc="0" dirty="0">
              <a:ln w="0"/>
              <a:solidFill>
                <a:schemeClr val="tx1"/>
              </a:solidFill>
              <a:effectLst>
                <a:outerShdw blurRad="38100" dist="19050" dir="2700000" algn="tl" rotWithShape="0">
                  <a:schemeClr val="dk1">
                    <a:alpha val="40000"/>
                  </a:schemeClr>
                </a:outerShdw>
              </a:effectLst>
            </a:endParaRPr>
          </a:p>
          <a:p>
            <a:pPr marL="0" marR="0" indent="0" algn="ctr" defTabSz="821531" rtl="0" fontAlgn="auto" latinLnBrk="0" hangingPunct="0">
              <a:lnSpc>
                <a:spcPct val="100000"/>
              </a:lnSpc>
              <a:spcBef>
                <a:spcPts val="0"/>
              </a:spcBef>
              <a:spcAft>
                <a:spcPts val="0"/>
              </a:spcAft>
              <a:buClrTx/>
              <a:buSzTx/>
              <a:buFontTx/>
              <a:buNone/>
              <a:tabLst/>
            </a:pPr>
            <a:endParaRPr kumimoji="0" lang="en-US" sz="3200" i="0" u="none" strike="noStrike" normalizeH="0" baseline="0" dirty="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5" name="Picture 14">
            <a:extLst>
              <a:ext uri="{FF2B5EF4-FFF2-40B4-BE49-F238E27FC236}">
                <a16:creationId xmlns:a16="http://schemas.microsoft.com/office/drawing/2014/main" id="{56F96ED7-DAF7-47AF-B8ED-BA04FE13BD27}"/>
              </a:ext>
            </a:extLst>
          </p:cNvPr>
          <p:cNvPicPr>
            <a:picLocks noChangeAspect="1"/>
          </p:cNvPicPr>
          <p:nvPr/>
        </p:nvPicPr>
        <p:blipFill>
          <a:blip r:embed="rId4"/>
          <a:stretch>
            <a:fillRect/>
          </a:stretch>
        </p:blipFill>
        <p:spPr>
          <a:xfrm>
            <a:off x="12476098" y="2777850"/>
            <a:ext cx="11239924" cy="673543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1614DF7E-4E93-4E27-BCC6-0741CD1AC313}"/>
              </a:ext>
            </a:extLst>
          </p:cNvPr>
          <p:cNvPicPr>
            <a:picLocks noChangeAspect="1"/>
          </p:cNvPicPr>
          <p:nvPr/>
        </p:nvPicPr>
        <p:blipFill>
          <a:blip r:embed="rId6"/>
          <a:stretch>
            <a:fillRect/>
          </a:stretch>
        </p:blipFill>
        <p:spPr>
          <a:xfrm>
            <a:off x="13643290" y="3197129"/>
            <a:ext cx="8905539" cy="6316157"/>
          </a:xfrm>
          <a:prstGeom prst="rect">
            <a:avLst/>
          </a:prstGeom>
          <a:effectLst>
            <a:softEdge rad="12700"/>
          </a:effectLst>
        </p:spPr>
      </p:pic>
      <p:sp>
        <p:nvSpPr>
          <p:cNvPr id="19" name="Rectangle: Rounded Corners 18">
            <a:extLst>
              <a:ext uri="{FF2B5EF4-FFF2-40B4-BE49-F238E27FC236}">
                <a16:creationId xmlns:a16="http://schemas.microsoft.com/office/drawing/2014/main" id="{6AAA96E3-FB35-4B9C-A35C-4C0AE9477B5A}"/>
              </a:ext>
            </a:extLst>
          </p:cNvPr>
          <p:cNvSpPr/>
          <p:nvPr/>
        </p:nvSpPr>
        <p:spPr>
          <a:xfrm>
            <a:off x="262823" y="11065625"/>
            <a:ext cx="11940988" cy="1283394"/>
          </a:xfrm>
          <a:prstGeom prst="roundRect">
            <a:avLst>
              <a:gd name="adj" fmla="val 10190"/>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1005840" rIns="71437" bIns="71437" numCol="1" spcCol="38100" rtlCol="0" anchor="ctr" anchorCtr="0">
            <a:normAutofit fontScale="25000" lnSpcReduction="20000"/>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17600" i="0" u="none" strike="noStrike" normalizeH="0" baseline="0" dirty="0">
                <a:ln w="0"/>
                <a:solidFill>
                  <a:schemeClr val="tx1"/>
                </a:solidFill>
                <a:effectLst>
                  <a:outerShdw blurRad="38100" dist="19050" dir="2700000" algn="tl" rotWithShape="0">
                    <a:schemeClr val="dk1">
                      <a:alpha val="40000"/>
                    </a:schemeClr>
                  </a:outerShdw>
                </a:effectLst>
                <a:uFillTx/>
                <a:latin typeface="Segoe UI" panose="020B0502040204020203" pitchFamily="34" charset="0"/>
                <a:cs typeface="Segoe UI" panose="020B0502040204020203" pitchFamily="34" charset="0"/>
                <a:sym typeface="Helvetica Light"/>
              </a:rPr>
              <a:t>Certification Test: TCOMtraining.com</a:t>
            </a:r>
          </a:p>
          <a:p>
            <a:pPr marL="0" marR="0" indent="0" algn="ctr" defTabSz="821531" rtl="0" fontAlgn="auto" latinLnBrk="0" hangingPunct="0">
              <a:lnSpc>
                <a:spcPct val="100000"/>
              </a:lnSpc>
              <a:spcBef>
                <a:spcPts val="0"/>
              </a:spcBef>
              <a:spcAft>
                <a:spcPts val="0"/>
              </a:spcAft>
              <a:buClrTx/>
              <a:buSzTx/>
              <a:buFontTx/>
              <a:buNone/>
              <a:tabLst/>
            </a:pPr>
            <a:endParaRPr lang="en-US" sz="3200" b="0" cap="none" spc="0" dirty="0">
              <a:ln w="0"/>
              <a:solidFill>
                <a:schemeClr val="tx1"/>
              </a:solidFill>
              <a:effectLst>
                <a:outerShdw blurRad="38100" dist="19050" dir="2700000" algn="tl" rotWithShape="0">
                  <a:schemeClr val="dk1">
                    <a:alpha val="40000"/>
                  </a:schemeClr>
                </a:outerShdw>
              </a:effectLst>
            </a:endParaRPr>
          </a:p>
          <a:p>
            <a:pPr marL="0" marR="0" indent="0" algn="ctr" defTabSz="821531" rtl="0" fontAlgn="auto" latinLnBrk="0" hangingPunct="0">
              <a:lnSpc>
                <a:spcPct val="100000"/>
              </a:lnSpc>
              <a:spcBef>
                <a:spcPts val="0"/>
              </a:spcBef>
              <a:spcAft>
                <a:spcPts val="0"/>
              </a:spcAft>
              <a:buClrTx/>
              <a:buSzTx/>
              <a:buFontTx/>
              <a:buNone/>
              <a:tabLst/>
            </a:pPr>
            <a:endParaRPr kumimoji="0" lang="en-US" sz="3200" i="0" u="none" strike="noStrike" normalizeH="0" baseline="0" dirty="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583801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06" y="1280754"/>
            <a:ext cx="22046779" cy="2190354"/>
          </a:xfrm>
        </p:spPr>
        <p:txBody>
          <a:bodyPr>
            <a:normAutofit/>
          </a:bodyPr>
          <a:lstStyle/>
          <a:p>
            <a:r>
              <a:rPr lang="en-US" b="1" dirty="0">
                <a:solidFill>
                  <a:schemeClr val="accent1">
                    <a:lumMod val="75000"/>
                  </a:schemeClr>
                </a:solidFill>
              </a:rPr>
              <a:t>Transformational Change</a:t>
            </a:r>
          </a:p>
        </p:txBody>
      </p:sp>
      <p:sp>
        <p:nvSpPr>
          <p:cNvPr id="4" name="Shape 6"/>
          <p:cNvSpPr/>
          <p:nvPr/>
        </p:nvSpPr>
        <p:spPr>
          <a:xfrm rot="1200000">
            <a:off x="5423002" y="9922117"/>
            <a:ext cx="315336" cy="542764"/>
          </a:xfrm>
          <a:custGeom>
            <a:avLst/>
            <a:gdLst/>
            <a:ahLst/>
            <a:cxnLst>
              <a:cxn ang="0">
                <a:pos x="wd2" y="hd2"/>
              </a:cxn>
              <a:cxn ang="5400000">
                <a:pos x="wd2" y="hd2"/>
              </a:cxn>
              <a:cxn ang="10800000">
                <a:pos x="wd2" y="hd2"/>
              </a:cxn>
              <a:cxn ang="16200000">
                <a:pos x="wd2" y="hd2"/>
              </a:cxn>
            </a:cxnLst>
            <a:rect l="0" t="0" r="r" b="b"/>
            <a:pathLst>
              <a:path w="21258" h="20942" extrusionOk="0">
                <a:moveTo>
                  <a:pt x="10629" y="0"/>
                </a:moveTo>
                <a:cubicBezTo>
                  <a:pt x="8326" y="3089"/>
                  <a:pt x="5824" y="6112"/>
                  <a:pt x="3130" y="9060"/>
                </a:cubicBezTo>
                <a:cubicBezTo>
                  <a:pt x="1711" y="10612"/>
                  <a:pt x="212" y="12199"/>
                  <a:pt x="20" y="14012"/>
                </a:cubicBezTo>
                <a:cubicBezTo>
                  <a:pt x="-171" y="15822"/>
                  <a:pt x="984" y="17627"/>
                  <a:pt x="3130" y="18969"/>
                </a:cubicBezTo>
                <a:cubicBezTo>
                  <a:pt x="7339" y="21600"/>
                  <a:pt x="13926" y="21600"/>
                  <a:pt x="18135" y="18969"/>
                </a:cubicBezTo>
                <a:cubicBezTo>
                  <a:pt x="20281" y="17627"/>
                  <a:pt x="21429" y="15822"/>
                  <a:pt x="21238" y="14012"/>
                </a:cubicBezTo>
                <a:cubicBezTo>
                  <a:pt x="21046" y="12199"/>
                  <a:pt x="19551" y="10612"/>
                  <a:pt x="18135" y="9060"/>
                </a:cubicBezTo>
                <a:cubicBezTo>
                  <a:pt x="15444" y="6110"/>
                  <a:pt x="12940" y="3087"/>
                  <a:pt x="10629" y="0"/>
                </a:cubicBezTo>
                <a:close/>
              </a:path>
            </a:pathLst>
          </a:custGeom>
          <a:solidFill>
            <a:srgbClr val="92D050"/>
          </a:solidFill>
          <a:ln w="12700" cap="flat">
            <a:noFill/>
            <a:miter lim="400000"/>
          </a:ln>
          <a:effectLst/>
        </p:spPr>
        <p:txBody>
          <a:bodyPr wrap="square" lIns="0" tIns="0" rIns="0" bIns="0" numCol="1" anchor="t">
            <a:noAutofit/>
          </a:bodyPr>
          <a:lstStyle/>
          <a:p>
            <a:pPr lvl="0"/>
            <a:endParaRPr/>
          </a:p>
        </p:txBody>
      </p:sp>
      <p:grpSp>
        <p:nvGrpSpPr>
          <p:cNvPr id="5" name="Group 13"/>
          <p:cNvGrpSpPr/>
          <p:nvPr/>
        </p:nvGrpSpPr>
        <p:grpSpPr>
          <a:xfrm>
            <a:off x="9963967" y="8525559"/>
            <a:ext cx="519309" cy="1468857"/>
            <a:chOff x="0" y="0"/>
            <a:chExt cx="318799" cy="781476"/>
          </a:xfrm>
          <a:solidFill>
            <a:srgbClr val="AB7942"/>
          </a:solidFill>
        </p:grpSpPr>
        <p:sp>
          <p:nvSpPr>
            <p:cNvPr id="31" name="Shape 11"/>
            <p:cNvSpPr/>
            <p:nvPr/>
          </p:nvSpPr>
          <p:spPr>
            <a:xfrm>
              <a:off x="-1" y="0"/>
              <a:ext cx="172754" cy="781477"/>
            </a:xfrm>
            <a:custGeom>
              <a:avLst/>
              <a:gdLst/>
              <a:ahLst/>
              <a:cxnLst>
                <a:cxn ang="0">
                  <a:pos x="wd2" y="hd2"/>
                </a:cxn>
                <a:cxn ang="5400000">
                  <a:pos x="wd2" y="hd2"/>
                </a:cxn>
                <a:cxn ang="10800000">
                  <a:pos x="wd2" y="hd2"/>
                </a:cxn>
                <a:cxn ang="16200000">
                  <a:pos x="wd2" y="hd2"/>
                </a:cxn>
              </a:cxnLst>
              <a:rect l="0" t="0" r="r" b="b"/>
              <a:pathLst>
                <a:path w="20726" h="21600" extrusionOk="0">
                  <a:moveTo>
                    <a:pt x="15608" y="0"/>
                  </a:moveTo>
                  <a:cubicBezTo>
                    <a:pt x="4316" y="6928"/>
                    <a:pt x="-874" y="13996"/>
                    <a:pt x="120" y="21073"/>
                  </a:cubicBezTo>
                  <a:cubicBezTo>
                    <a:pt x="144" y="21249"/>
                    <a:pt x="173" y="21424"/>
                    <a:pt x="205" y="21600"/>
                  </a:cubicBezTo>
                  <a:lnTo>
                    <a:pt x="20726" y="21600"/>
                  </a:lnTo>
                  <a:cubicBezTo>
                    <a:pt x="17337" y="19620"/>
                    <a:pt x="14792" y="17617"/>
                    <a:pt x="13105" y="15603"/>
                  </a:cubicBezTo>
                  <a:cubicBezTo>
                    <a:pt x="8730" y="10380"/>
                    <a:pt x="10146" y="5115"/>
                    <a:pt x="17306" y="0"/>
                  </a:cubicBezTo>
                  <a:lnTo>
                    <a:pt x="15608" y="0"/>
                  </a:ln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32" name="Shape 12"/>
            <p:cNvSpPr/>
            <p:nvPr/>
          </p:nvSpPr>
          <p:spPr>
            <a:xfrm>
              <a:off x="61674" y="276218"/>
              <a:ext cx="257126" cy="260264"/>
            </a:xfrm>
            <a:custGeom>
              <a:avLst/>
              <a:gdLst/>
              <a:ahLst/>
              <a:cxnLst>
                <a:cxn ang="0">
                  <a:pos x="wd2" y="hd2"/>
                </a:cxn>
                <a:cxn ang="5400000">
                  <a:pos x="wd2" y="hd2"/>
                </a:cxn>
                <a:cxn ang="10800000">
                  <a:pos x="wd2" y="hd2"/>
                </a:cxn>
                <a:cxn ang="16200000">
                  <a:pos x="wd2" y="hd2"/>
                </a:cxn>
              </a:cxnLst>
              <a:rect l="0" t="0" r="r" b="b"/>
              <a:pathLst>
                <a:path w="21532" h="21600" extrusionOk="0">
                  <a:moveTo>
                    <a:pt x="21443" y="1873"/>
                  </a:moveTo>
                  <a:cubicBezTo>
                    <a:pt x="15395" y="8901"/>
                    <a:pt x="9003" y="15375"/>
                    <a:pt x="2294" y="21225"/>
                  </a:cubicBezTo>
                  <a:cubicBezTo>
                    <a:pt x="2151" y="21350"/>
                    <a:pt x="2008" y="21475"/>
                    <a:pt x="1864" y="21600"/>
                  </a:cubicBezTo>
                  <a:lnTo>
                    <a:pt x="0" y="17886"/>
                  </a:lnTo>
                  <a:cubicBezTo>
                    <a:pt x="2305" y="16617"/>
                    <a:pt x="4561" y="15192"/>
                    <a:pt x="6759" y="13616"/>
                  </a:cubicBezTo>
                  <a:cubicBezTo>
                    <a:pt x="11977" y="9874"/>
                    <a:pt x="16842" y="5303"/>
                    <a:pt x="21248" y="0"/>
                  </a:cubicBezTo>
                  <a:cubicBezTo>
                    <a:pt x="21266" y="34"/>
                    <a:pt x="21283" y="68"/>
                    <a:pt x="21300" y="104"/>
                  </a:cubicBezTo>
                  <a:cubicBezTo>
                    <a:pt x="21547" y="632"/>
                    <a:pt x="21600" y="1285"/>
                    <a:pt x="21443" y="1873"/>
                  </a:cubicBezTo>
                  <a:close/>
                </a:path>
              </a:pathLst>
            </a:custGeom>
            <a:grpFill/>
            <a:ln w="12700" cap="flat">
              <a:noFill/>
              <a:miter lim="400000"/>
            </a:ln>
            <a:effectLst/>
          </p:spPr>
          <p:txBody>
            <a:bodyPr wrap="square" lIns="50800" tIns="50800" rIns="50800" bIns="50800" numCol="1" anchor="ctr">
              <a:noAutofit/>
            </a:bodyPr>
            <a:lstStyle/>
            <a:p>
              <a:pPr lvl="0"/>
              <a:endParaRPr/>
            </a:p>
          </p:txBody>
        </p:sp>
      </p:grpSp>
      <p:sp>
        <p:nvSpPr>
          <p:cNvPr id="6" name="Shape 14"/>
          <p:cNvSpPr/>
          <p:nvPr/>
        </p:nvSpPr>
        <p:spPr>
          <a:xfrm>
            <a:off x="10244309" y="8771936"/>
            <a:ext cx="583167" cy="689650"/>
          </a:xfrm>
          <a:custGeom>
            <a:avLst/>
            <a:gdLst/>
            <a:ahLst/>
            <a:cxnLst>
              <a:cxn ang="0">
                <a:pos x="wd2" y="hd2"/>
              </a:cxn>
              <a:cxn ang="5400000">
                <a:pos x="wd2" y="hd2"/>
              </a:cxn>
              <a:cxn ang="10800000">
                <a:pos x="wd2" y="hd2"/>
              </a:cxn>
              <a:cxn ang="16200000">
                <a:pos x="wd2" y="hd2"/>
              </a:cxn>
            </a:cxnLst>
            <a:rect l="0" t="0" r="r" b="b"/>
            <a:pathLst>
              <a:path w="20431" h="21256" extrusionOk="0">
                <a:moveTo>
                  <a:pt x="20431" y="0"/>
                </a:moveTo>
                <a:cubicBezTo>
                  <a:pt x="20417" y="3286"/>
                  <a:pt x="19943" y="6495"/>
                  <a:pt x="19060" y="9551"/>
                </a:cubicBezTo>
                <a:cubicBezTo>
                  <a:pt x="18132" y="12764"/>
                  <a:pt x="16712" y="15935"/>
                  <a:pt x="14185" y="18276"/>
                </a:cubicBezTo>
                <a:cubicBezTo>
                  <a:pt x="12928" y="19440"/>
                  <a:pt x="11444" y="20322"/>
                  <a:pt x="9829" y="20866"/>
                </a:cubicBezTo>
                <a:cubicBezTo>
                  <a:pt x="7619" y="21600"/>
                  <a:pt x="5396" y="21263"/>
                  <a:pt x="3626" y="20152"/>
                </a:cubicBezTo>
                <a:cubicBezTo>
                  <a:pt x="2915" y="19706"/>
                  <a:pt x="2284" y="19133"/>
                  <a:pt x="1762" y="18470"/>
                </a:cubicBezTo>
                <a:cubicBezTo>
                  <a:pt x="-1169" y="14742"/>
                  <a:pt x="-433" y="9093"/>
                  <a:pt x="3891" y="5877"/>
                </a:cubicBezTo>
                <a:cubicBezTo>
                  <a:pt x="5473" y="4700"/>
                  <a:pt x="7393" y="4173"/>
                  <a:pt x="9311" y="3768"/>
                </a:cubicBezTo>
                <a:cubicBezTo>
                  <a:pt x="11426" y="3322"/>
                  <a:pt x="13621" y="2967"/>
                  <a:pt x="15680" y="2293"/>
                </a:cubicBezTo>
                <a:cubicBezTo>
                  <a:pt x="17356" y="1745"/>
                  <a:pt x="18954" y="974"/>
                  <a:pt x="20431" y="0"/>
                </a:cubicBezTo>
                <a:close/>
              </a:path>
            </a:pathLst>
          </a:custGeom>
          <a:solidFill>
            <a:srgbClr val="92D050"/>
          </a:solidFill>
          <a:ln w="12700" cap="flat">
            <a:noFill/>
            <a:miter lim="400000"/>
          </a:ln>
          <a:effectLst/>
        </p:spPr>
        <p:txBody>
          <a:bodyPr wrap="square" lIns="50800" tIns="50800" rIns="50800" bIns="50800" numCol="1" anchor="ctr">
            <a:noAutofit/>
          </a:bodyPr>
          <a:lstStyle/>
          <a:p>
            <a:pPr lvl="0"/>
            <a:endParaRPr/>
          </a:p>
        </p:txBody>
      </p:sp>
      <p:grpSp>
        <p:nvGrpSpPr>
          <p:cNvPr id="7" name="Group 25"/>
          <p:cNvGrpSpPr/>
          <p:nvPr/>
        </p:nvGrpSpPr>
        <p:grpSpPr>
          <a:xfrm>
            <a:off x="13862056" y="6363970"/>
            <a:ext cx="1326613" cy="3630446"/>
            <a:chOff x="0" y="0"/>
            <a:chExt cx="814400" cy="1931510"/>
          </a:xfrm>
          <a:solidFill>
            <a:srgbClr val="945200"/>
          </a:solidFill>
        </p:grpSpPr>
        <p:sp>
          <p:nvSpPr>
            <p:cNvPr id="26" name="Shape 20"/>
            <p:cNvSpPr/>
            <p:nvPr/>
          </p:nvSpPr>
          <p:spPr>
            <a:xfrm>
              <a:off x="414602" y="270143"/>
              <a:ext cx="338813" cy="235686"/>
            </a:xfrm>
            <a:custGeom>
              <a:avLst/>
              <a:gdLst/>
              <a:ahLst/>
              <a:cxnLst>
                <a:cxn ang="0">
                  <a:pos x="wd2" y="hd2"/>
                </a:cxn>
                <a:cxn ang="5400000">
                  <a:pos x="wd2" y="hd2"/>
                </a:cxn>
                <a:cxn ang="10800000">
                  <a:pos x="wd2" y="hd2"/>
                </a:cxn>
                <a:cxn ang="16200000">
                  <a:pos x="wd2" y="hd2"/>
                </a:cxn>
              </a:cxnLst>
              <a:rect l="0" t="0" r="r" b="b"/>
              <a:pathLst>
                <a:path w="21600" h="21600" extrusionOk="0">
                  <a:moveTo>
                    <a:pt x="20412" y="0"/>
                  </a:moveTo>
                  <a:cubicBezTo>
                    <a:pt x="13479" y="5112"/>
                    <a:pt x="6792" y="10886"/>
                    <a:pt x="409" y="17316"/>
                  </a:cubicBezTo>
                  <a:cubicBezTo>
                    <a:pt x="272" y="17453"/>
                    <a:pt x="136" y="17590"/>
                    <a:pt x="0" y="17728"/>
                  </a:cubicBezTo>
                  <a:lnTo>
                    <a:pt x="1817" y="21600"/>
                  </a:lnTo>
                  <a:cubicBezTo>
                    <a:pt x="3512" y="19101"/>
                    <a:pt x="5293" y="16727"/>
                    <a:pt x="7155" y="14488"/>
                  </a:cubicBezTo>
                  <a:cubicBezTo>
                    <a:pt x="11576" y="9171"/>
                    <a:pt x="16426" y="4638"/>
                    <a:pt x="21600" y="985"/>
                  </a:cubicBezTo>
                  <a:cubicBezTo>
                    <a:pt x="21584" y="948"/>
                    <a:pt x="21567" y="912"/>
                    <a:pt x="21549" y="877"/>
                  </a:cubicBezTo>
                  <a:cubicBezTo>
                    <a:pt x="21284" y="349"/>
                    <a:pt x="20865" y="26"/>
                    <a:pt x="20412" y="0"/>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7" name="Shape 21"/>
            <p:cNvSpPr/>
            <p:nvPr/>
          </p:nvSpPr>
          <p:spPr>
            <a:xfrm>
              <a:off x="292592" y="0"/>
              <a:ext cx="300039" cy="1931511"/>
            </a:xfrm>
            <a:custGeom>
              <a:avLst/>
              <a:gdLst/>
              <a:ahLst/>
              <a:cxnLst>
                <a:cxn ang="0">
                  <a:pos x="wd2" y="hd2"/>
                </a:cxn>
                <a:cxn ang="5400000">
                  <a:pos x="wd2" y="hd2"/>
                </a:cxn>
                <a:cxn ang="10800000">
                  <a:pos x="wd2" y="hd2"/>
                </a:cxn>
                <a:cxn ang="16200000">
                  <a:pos x="wd2" y="hd2"/>
                </a:cxn>
              </a:cxnLst>
              <a:rect l="0" t="0" r="r" b="b"/>
              <a:pathLst>
                <a:path w="20823" h="21600" extrusionOk="0">
                  <a:moveTo>
                    <a:pt x="14416" y="0"/>
                  </a:moveTo>
                  <a:cubicBezTo>
                    <a:pt x="4058" y="6957"/>
                    <a:pt x="-777" y="14052"/>
                    <a:pt x="102" y="21158"/>
                  </a:cubicBezTo>
                  <a:cubicBezTo>
                    <a:pt x="120" y="21306"/>
                    <a:pt x="138" y="21453"/>
                    <a:pt x="159" y="21600"/>
                  </a:cubicBezTo>
                  <a:lnTo>
                    <a:pt x="20823" y="21600"/>
                  </a:lnTo>
                  <a:cubicBezTo>
                    <a:pt x="17684" y="19497"/>
                    <a:pt x="15315" y="17374"/>
                    <a:pt x="13724" y="15238"/>
                  </a:cubicBezTo>
                  <a:cubicBezTo>
                    <a:pt x="9946" y="10167"/>
                    <a:pt x="10566" y="5051"/>
                    <a:pt x="15571" y="0"/>
                  </a:cubicBezTo>
                  <a:lnTo>
                    <a:pt x="14416" y="0"/>
                  </a:ln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8" name="Shape 22"/>
            <p:cNvSpPr/>
            <p:nvPr/>
          </p:nvSpPr>
          <p:spPr>
            <a:xfrm>
              <a:off x="150301" y="150045"/>
              <a:ext cx="284583" cy="294935"/>
            </a:xfrm>
            <a:custGeom>
              <a:avLst/>
              <a:gdLst/>
              <a:ahLst/>
              <a:cxnLst>
                <a:cxn ang="0">
                  <a:pos x="wd2" y="hd2"/>
                </a:cxn>
                <a:cxn ang="5400000">
                  <a:pos x="wd2" y="hd2"/>
                </a:cxn>
                <a:cxn ang="10800000">
                  <a:pos x="wd2" y="hd2"/>
                </a:cxn>
                <a:cxn ang="16200000">
                  <a:pos x="wd2" y="hd2"/>
                </a:cxn>
              </a:cxnLst>
              <a:rect l="0" t="0" r="r" b="b"/>
              <a:pathLst>
                <a:path w="21539" h="21600" extrusionOk="0">
                  <a:moveTo>
                    <a:pt x="20" y="1476"/>
                  </a:moveTo>
                  <a:cubicBezTo>
                    <a:pt x="5681" y="8449"/>
                    <a:pt x="11818" y="15046"/>
                    <a:pt x="18414" y="21206"/>
                  </a:cubicBezTo>
                  <a:cubicBezTo>
                    <a:pt x="18555" y="21337"/>
                    <a:pt x="18696" y="21469"/>
                    <a:pt x="18837" y="21600"/>
                  </a:cubicBezTo>
                  <a:lnTo>
                    <a:pt x="21539" y="18986"/>
                  </a:lnTo>
                  <a:cubicBezTo>
                    <a:pt x="19152" y="17470"/>
                    <a:pt x="16846" y="15838"/>
                    <a:pt x="14629" y="14096"/>
                  </a:cubicBezTo>
                  <a:cubicBezTo>
                    <a:pt x="9368" y="9961"/>
                    <a:pt x="4639" y="5228"/>
                    <a:pt x="545" y="0"/>
                  </a:cubicBezTo>
                  <a:cubicBezTo>
                    <a:pt x="519" y="24"/>
                    <a:pt x="493" y="48"/>
                    <a:pt x="469" y="73"/>
                  </a:cubicBezTo>
                  <a:cubicBezTo>
                    <a:pt x="105" y="449"/>
                    <a:pt x="-61" y="966"/>
                    <a:pt x="20" y="1476"/>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9" name="Shape 23"/>
            <p:cNvSpPr/>
            <p:nvPr/>
          </p:nvSpPr>
          <p:spPr>
            <a:xfrm>
              <a:off x="356206" y="694961"/>
              <a:ext cx="458195" cy="342039"/>
            </a:xfrm>
            <a:custGeom>
              <a:avLst/>
              <a:gdLst/>
              <a:ahLst/>
              <a:cxnLst>
                <a:cxn ang="0">
                  <a:pos x="wd2" y="hd2"/>
                </a:cxn>
                <a:cxn ang="5400000">
                  <a:pos x="wd2" y="hd2"/>
                </a:cxn>
                <a:cxn ang="10800000">
                  <a:pos x="wd2" y="hd2"/>
                </a:cxn>
                <a:cxn ang="16200000">
                  <a:pos x="wd2" y="hd2"/>
                </a:cxn>
              </a:cxnLst>
              <a:rect l="0" t="0" r="r" b="b"/>
              <a:pathLst>
                <a:path w="21532" h="21600" extrusionOk="0">
                  <a:moveTo>
                    <a:pt x="21443" y="1873"/>
                  </a:moveTo>
                  <a:cubicBezTo>
                    <a:pt x="15395" y="8901"/>
                    <a:pt x="9003" y="15375"/>
                    <a:pt x="2294" y="21225"/>
                  </a:cubicBezTo>
                  <a:cubicBezTo>
                    <a:pt x="2151" y="21350"/>
                    <a:pt x="2008" y="21475"/>
                    <a:pt x="1864" y="21600"/>
                  </a:cubicBezTo>
                  <a:lnTo>
                    <a:pt x="0" y="17886"/>
                  </a:lnTo>
                  <a:cubicBezTo>
                    <a:pt x="2305" y="16617"/>
                    <a:pt x="4561" y="15192"/>
                    <a:pt x="6759" y="13616"/>
                  </a:cubicBezTo>
                  <a:cubicBezTo>
                    <a:pt x="11977" y="9874"/>
                    <a:pt x="16842" y="5303"/>
                    <a:pt x="21248" y="0"/>
                  </a:cubicBezTo>
                  <a:cubicBezTo>
                    <a:pt x="21266" y="34"/>
                    <a:pt x="21283" y="68"/>
                    <a:pt x="21300" y="104"/>
                  </a:cubicBezTo>
                  <a:cubicBezTo>
                    <a:pt x="21547" y="632"/>
                    <a:pt x="21600" y="1285"/>
                    <a:pt x="21443" y="1873"/>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30" name="Shape 24"/>
            <p:cNvSpPr/>
            <p:nvPr/>
          </p:nvSpPr>
          <p:spPr>
            <a:xfrm>
              <a:off x="-1" y="789433"/>
              <a:ext cx="393381" cy="258419"/>
            </a:xfrm>
            <a:custGeom>
              <a:avLst/>
              <a:gdLst/>
              <a:ahLst/>
              <a:cxnLst>
                <a:cxn ang="0">
                  <a:pos x="wd2" y="hd2"/>
                </a:cxn>
                <a:cxn ang="5400000">
                  <a:pos x="wd2" y="hd2"/>
                </a:cxn>
                <a:cxn ang="10800000">
                  <a:pos x="wd2" y="hd2"/>
                </a:cxn>
                <a:cxn ang="16200000">
                  <a:pos x="wd2" y="hd2"/>
                </a:cxn>
              </a:cxnLst>
              <a:rect l="0" t="0" r="r" b="b"/>
              <a:pathLst>
                <a:path w="21543" h="21600" extrusionOk="0">
                  <a:moveTo>
                    <a:pt x="123" y="2065"/>
                  </a:moveTo>
                  <a:cubicBezTo>
                    <a:pt x="6291" y="9120"/>
                    <a:pt x="12760" y="15534"/>
                    <a:pt x="19504" y="21235"/>
                  </a:cubicBezTo>
                  <a:cubicBezTo>
                    <a:pt x="19648" y="21357"/>
                    <a:pt x="19792" y="21479"/>
                    <a:pt x="19936" y="21600"/>
                  </a:cubicBezTo>
                  <a:lnTo>
                    <a:pt x="21543" y="17352"/>
                  </a:lnTo>
                  <a:cubicBezTo>
                    <a:pt x="19263" y="16203"/>
                    <a:pt x="17022" y="14878"/>
                    <a:pt x="14830" y="13383"/>
                  </a:cubicBezTo>
                  <a:cubicBezTo>
                    <a:pt x="9626" y="9832"/>
                    <a:pt x="4719" y="5339"/>
                    <a:pt x="218" y="0"/>
                  </a:cubicBezTo>
                  <a:cubicBezTo>
                    <a:pt x="202" y="39"/>
                    <a:pt x="187" y="78"/>
                    <a:pt x="173" y="119"/>
                  </a:cubicBezTo>
                  <a:cubicBezTo>
                    <a:pt x="-39" y="721"/>
                    <a:pt x="-57" y="1439"/>
                    <a:pt x="123" y="2065"/>
                  </a:cubicBezTo>
                  <a:close/>
                </a:path>
              </a:pathLst>
            </a:custGeom>
            <a:grpFill/>
            <a:ln w="12700" cap="flat">
              <a:noFill/>
              <a:miter lim="400000"/>
            </a:ln>
            <a:effectLst/>
          </p:spPr>
          <p:txBody>
            <a:bodyPr wrap="square" lIns="50800" tIns="50800" rIns="50800" bIns="50800" numCol="1" anchor="ctr">
              <a:noAutofit/>
            </a:bodyPr>
            <a:lstStyle/>
            <a:p>
              <a:pPr lvl="0"/>
              <a:endParaRPr/>
            </a:p>
          </p:txBody>
        </p:sp>
      </p:grpSp>
      <p:sp>
        <p:nvSpPr>
          <p:cNvPr id="8" name="Shape 26"/>
          <p:cNvSpPr/>
          <p:nvPr/>
        </p:nvSpPr>
        <p:spPr>
          <a:xfrm>
            <a:off x="14720843" y="8036021"/>
            <a:ext cx="1360059" cy="1073425"/>
          </a:xfrm>
          <a:custGeom>
            <a:avLst/>
            <a:gdLst/>
            <a:ahLst/>
            <a:cxnLst>
              <a:cxn ang="0">
                <a:pos x="wd2" y="hd2"/>
              </a:cxn>
              <a:cxn ang="5400000">
                <a:pos x="wd2" y="hd2"/>
              </a:cxn>
              <a:cxn ang="10800000">
                <a:pos x="wd2" y="hd2"/>
              </a:cxn>
              <a:cxn ang="16200000">
                <a:pos x="wd2" y="hd2"/>
              </a:cxn>
            </a:cxnLst>
            <a:rect l="0" t="0" r="r" b="b"/>
            <a:pathLst>
              <a:path w="20618" h="21398" extrusionOk="0">
                <a:moveTo>
                  <a:pt x="20618" y="92"/>
                </a:moveTo>
                <a:cubicBezTo>
                  <a:pt x="19743" y="4117"/>
                  <a:pt x="18511" y="7861"/>
                  <a:pt x="16984" y="11254"/>
                </a:cubicBezTo>
                <a:cubicBezTo>
                  <a:pt x="15378" y="14819"/>
                  <a:pt x="13380" y="18135"/>
                  <a:pt x="10691" y="19983"/>
                </a:cubicBezTo>
                <a:cubicBezTo>
                  <a:pt x="9354" y="20903"/>
                  <a:pt x="7903" y="21385"/>
                  <a:pt x="6435" y="21398"/>
                </a:cubicBezTo>
                <a:cubicBezTo>
                  <a:pt x="4429" y="21405"/>
                  <a:pt x="2693" y="20093"/>
                  <a:pt x="1533" y="18013"/>
                </a:cubicBezTo>
                <a:cubicBezTo>
                  <a:pt x="1066" y="17178"/>
                  <a:pt x="698" y="16220"/>
                  <a:pt x="445" y="15196"/>
                </a:cubicBezTo>
                <a:cubicBezTo>
                  <a:pt x="-982" y="9437"/>
                  <a:pt x="1106" y="2805"/>
                  <a:pt x="5500" y="609"/>
                </a:cubicBezTo>
                <a:cubicBezTo>
                  <a:pt x="7107" y="-195"/>
                  <a:pt x="8821" y="-64"/>
                  <a:pt x="10502" y="215"/>
                </a:cubicBezTo>
                <a:cubicBezTo>
                  <a:pt x="12355" y="523"/>
                  <a:pt x="14249" y="975"/>
                  <a:pt x="16116" y="982"/>
                </a:cubicBezTo>
                <a:cubicBezTo>
                  <a:pt x="17636" y="988"/>
                  <a:pt x="19150" y="688"/>
                  <a:pt x="20618" y="92"/>
                </a:cubicBezTo>
                <a:close/>
              </a:path>
            </a:pathLst>
          </a:custGeom>
          <a:solidFill>
            <a:schemeClr val="accent6">
              <a:lumMod val="75000"/>
            </a:schemeClr>
          </a:solidFill>
          <a:ln w="12700" cap="flat">
            <a:noFill/>
            <a:miter lim="400000"/>
          </a:ln>
          <a:effectLst/>
        </p:spPr>
        <p:txBody>
          <a:bodyPr wrap="square" lIns="50800" tIns="50800" rIns="50800" bIns="50800" numCol="1" anchor="ctr">
            <a:noAutofit/>
          </a:bodyPr>
          <a:lstStyle/>
          <a:p>
            <a:pPr lvl="0"/>
            <a:endParaRPr/>
          </a:p>
        </p:txBody>
      </p:sp>
      <p:sp>
        <p:nvSpPr>
          <p:cNvPr id="9" name="Shape 27"/>
          <p:cNvSpPr/>
          <p:nvPr/>
        </p:nvSpPr>
        <p:spPr>
          <a:xfrm>
            <a:off x="13320541" y="8089875"/>
            <a:ext cx="975197" cy="965716"/>
          </a:xfrm>
          <a:custGeom>
            <a:avLst/>
            <a:gdLst/>
            <a:ahLst/>
            <a:cxnLst>
              <a:cxn ang="0">
                <a:pos x="wd2" y="hd2"/>
              </a:cxn>
              <a:cxn ang="5400000">
                <a:pos x="wd2" y="hd2"/>
              </a:cxn>
              <a:cxn ang="10800000">
                <a:pos x="wd2" y="hd2"/>
              </a:cxn>
              <a:cxn ang="16200000">
                <a:pos x="wd2" y="hd2"/>
              </a:cxn>
            </a:cxnLst>
            <a:rect l="0" t="0" r="r" b="b"/>
            <a:pathLst>
              <a:path w="20428" h="21279" extrusionOk="0">
                <a:moveTo>
                  <a:pt x="0" y="0"/>
                </a:moveTo>
                <a:cubicBezTo>
                  <a:pt x="428" y="3588"/>
                  <a:pt x="1268" y="7019"/>
                  <a:pt x="2461" y="10221"/>
                </a:cubicBezTo>
                <a:cubicBezTo>
                  <a:pt x="3715" y="13586"/>
                  <a:pt x="5413" y="16829"/>
                  <a:pt x="8019" y="18991"/>
                </a:cubicBezTo>
                <a:cubicBezTo>
                  <a:pt x="9314" y="20067"/>
                  <a:pt x="10782" y="20800"/>
                  <a:pt x="12326" y="21142"/>
                </a:cubicBezTo>
                <a:cubicBezTo>
                  <a:pt x="14438" y="21600"/>
                  <a:pt x="16426" y="20886"/>
                  <a:pt x="17903" y="19396"/>
                </a:cubicBezTo>
                <a:cubicBezTo>
                  <a:pt x="18496" y="18797"/>
                  <a:pt x="19001" y="18074"/>
                  <a:pt x="19393" y="17268"/>
                </a:cubicBezTo>
                <a:cubicBezTo>
                  <a:pt x="21600" y="12739"/>
                  <a:pt x="20213" y="6682"/>
                  <a:pt x="15855" y="3842"/>
                </a:cubicBezTo>
                <a:cubicBezTo>
                  <a:pt x="14261" y="2803"/>
                  <a:pt x="12440" y="2527"/>
                  <a:pt x="10637" y="2384"/>
                </a:cubicBezTo>
                <a:cubicBezTo>
                  <a:pt x="8648" y="2225"/>
                  <a:pt x="6598" y="2180"/>
                  <a:pt x="4631" y="1765"/>
                </a:cubicBezTo>
                <a:cubicBezTo>
                  <a:pt x="3030" y="1427"/>
                  <a:pt x="1473" y="833"/>
                  <a:pt x="0" y="0"/>
                </a:cubicBezTo>
                <a:close/>
              </a:path>
            </a:pathLst>
          </a:custGeom>
          <a:solidFill>
            <a:schemeClr val="accent6">
              <a:lumMod val="75000"/>
            </a:schemeClr>
          </a:solidFill>
          <a:ln w="12700" cap="flat">
            <a:noFill/>
            <a:miter lim="400000"/>
          </a:ln>
          <a:effectLst/>
        </p:spPr>
        <p:txBody>
          <a:bodyPr wrap="square" lIns="50800" tIns="50800" rIns="50800" bIns="50800" numCol="1" anchor="ctr">
            <a:noAutofit/>
          </a:bodyPr>
          <a:lstStyle/>
          <a:p>
            <a:pPr lvl="0"/>
            <a:endParaRPr/>
          </a:p>
        </p:txBody>
      </p:sp>
      <p:sp>
        <p:nvSpPr>
          <p:cNvPr id="10" name="Shape 28"/>
          <p:cNvSpPr/>
          <p:nvPr/>
        </p:nvSpPr>
        <p:spPr>
          <a:xfrm>
            <a:off x="13864896" y="6991830"/>
            <a:ext cx="522411" cy="712163"/>
          </a:xfrm>
          <a:custGeom>
            <a:avLst/>
            <a:gdLst/>
            <a:ahLst/>
            <a:cxnLst>
              <a:cxn ang="0">
                <a:pos x="wd2" y="hd2"/>
              </a:cxn>
              <a:cxn ang="5400000">
                <a:pos x="wd2" y="hd2"/>
              </a:cxn>
              <a:cxn ang="10800000">
                <a:pos x="wd2" y="hd2"/>
              </a:cxn>
              <a:cxn ang="16200000">
                <a:pos x="wd2" y="hd2"/>
              </a:cxn>
            </a:cxnLst>
            <a:rect l="0" t="0" r="r" b="b"/>
            <a:pathLst>
              <a:path w="20444" h="21351" extrusionOk="0">
                <a:moveTo>
                  <a:pt x="254" y="0"/>
                </a:moveTo>
                <a:cubicBezTo>
                  <a:pt x="-156" y="3061"/>
                  <a:pt x="-64" y="6105"/>
                  <a:pt x="485" y="9053"/>
                </a:cubicBezTo>
                <a:cubicBezTo>
                  <a:pt x="1062" y="12152"/>
                  <a:pt x="2170" y="15270"/>
                  <a:pt x="4569" y="17742"/>
                </a:cubicBezTo>
                <a:cubicBezTo>
                  <a:pt x="5763" y="18972"/>
                  <a:pt x="7236" y="19966"/>
                  <a:pt x="8892" y="20660"/>
                </a:cubicBezTo>
                <a:cubicBezTo>
                  <a:pt x="11160" y="21600"/>
                  <a:pt x="13580" y="21545"/>
                  <a:pt x="15617" y="20715"/>
                </a:cubicBezTo>
                <a:cubicBezTo>
                  <a:pt x="16435" y="20382"/>
                  <a:pt x="17184" y="19922"/>
                  <a:pt x="17827" y="19365"/>
                </a:cubicBezTo>
                <a:cubicBezTo>
                  <a:pt x="21444" y="16234"/>
                  <a:pt x="21388" y="10889"/>
                  <a:pt x="17180" y="7392"/>
                </a:cubicBezTo>
                <a:cubicBezTo>
                  <a:pt x="15641" y="6113"/>
                  <a:pt x="13656" y="5399"/>
                  <a:pt x="11658" y="4800"/>
                </a:cubicBezTo>
                <a:cubicBezTo>
                  <a:pt x="9454" y="4138"/>
                  <a:pt x="7153" y="3553"/>
                  <a:pt x="5038" y="2687"/>
                </a:cubicBezTo>
                <a:cubicBezTo>
                  <a:pt x="3316" y="1981"/>
                  <a:pt x="1708" y="1078"/>
                  <a:pt x="254" y="0"/>
                </a:cubicBezTo>
                <a:close/>
              </a:path>
            </a:pathLst>
          </a:custGeom>
          <a:solidFill>
            <a:srgbClr val="92D050"/>
          </a:solidFill>
          <a:ln w="12700" cap="flat">
            <a:noFill/>
            <a:miter lim="400000"/>
          </a:ln>
          <a:effectLst/>
        </p:spPr>
        <p:txBody>
          <a:bodyPr wrap="square" lIns="50800" tIns="50800" rIns="50800" bIns="50800" numCol="1" anchor="ctr">
            <a:noAutofit/>
          </a:bodyPr>
          <a:lstStyle/>
          <a:p>
            <a:pPr lvl="0"/>
            <a:endParaRPr/>
          </a:p>
        </p:txBody>
      </p:sp>
      <p:sp>
        <p:nvSpPr>
          <p:cNvPr id="11" name="Shape 29"/>
          <p:cNvSpPr/>
          <p:nvPr/>
        </p:nvSpPr>
        <p:spPr>
          <a:xfrm>
            <a:off x="13518165" y="7482701"/>
            <a:ext cx="470703" cy="568969"/>
          </a:xfrm>
          <a:custGeom>
            <a:avLst/>
            <a:gdLst/>
            <a:ahLst/>
            <a:cxnLst>
              <a:cxn ang="0">
                <a:pos x="wd2" y="hd2"/>
              </a:cxn>
              <a:cxn ang="5400000">
                <a:pos x="wd2" y="hd2"/>
              </a:cxn>
              <a:cxn ang="10800000">
                <a:pos x="wd2" y="hd2"/>
              </a:cxn>
              <a:cxn ang="16200000">
                <a:pos x="wd2" y="hd2"/>
              </a:cxn>
            </a:cxnLst>
            <a:rect l="0" t="0" r="r" b="b"/>
            <a:pathLst>
              <a:path w="20405" h="21264" extrusionOk="0">
                <a:moveTo>
                  <a:pt x="3" y="0"/>
                </a:moveTo>
                <a:cubicBezTo>
                  <a:pt x="-40" y="3252"/>
                  <a:pt x="384" y="6436"/>
                  <a:pt x="1222" y="9476"/>
                </a:cubicBezTo>
                <a:cubicBezTo>
                  <a:pt x="2104" y="12672"/>
                  <a:pt x="3482" y="15835"/>
                  <a:pt x="5993" y="18195"/>
                </a:cubicBezTo>
                <a:cubicBezTo>
                  <a:pt x="7242" y="19369"/>
                  <a:pt x="8726" y="20268"/>
                  <a:pt x="10348" y="20835"/>
                </a:cubicBezTo>
                <a:cubicBezTo>
                  <a:pt x="12566" y="21600"/>
                  <a:pt x="14817" y="21306"/>
                  <a:pt x="16623" y="20237"/>
                </a:cubicBezTo>
                <a:cubicBezTo>
                  <a:pt x="17349" y="19808"/>
                  <a:pt x="17997" y="19253"/>
                  <a:pt x="18535" y="18605"/>
                </a:cubicBezTo>
                <a:cubicBezTo>
                  <a:pt x="21560" y="14968"/>
                  <a:pt x="20915" y="9365"/>
                  <a:pt x="16604" y="6106"/>
                </a:cubicBezTo>
                <a:cubicBezTo>
                  <a:pt x="15027" y="4913"/>
                  <a:pt x="13097" y="4359"/>
                  <a:pt x="11168" y="3924"/>
                </a:cubicBezTo>
                <a:cubicBezTo>
                  <a:pt x="9039" y="3445"/>
                  <a:pt x="6829" y="3055"/>
                  <a:pt x="4761" y="2353"/>
                </a:cubicBezTo>
                <a:cubicBezTo>
                  <a:pt x="3078" y="1780"/>
                  <a:pt x="1478" y="989"/>
                  <a:pt x="3" y="0"/>
                </a:cubicBezTo>
                <a:close/>
              </a:path>
            </a:pathLst>
          </a:custGeom>
          <a:solidFill>
            <a:srgbClr val="92D050"/>
          </a:solidFill>
          <a:ln w="12700" cap="flat">
            <a:noFill/>
            <a:miter lim="400000"/>
          </a:ln>
          <a:effectLst/>
        </p:spPr>
        <p:txBody>
          <a:bodyPr wrap="square" lIns="50800" tIns="50800" rIns="50800" bIns="50800" numCol="1" anchor="ctr">
            <a:noAutofit/>
          </a:bodyPr>
          <a:lstStyle/>
          <a:p>
            <a:pPr lvl="0"/>
            <a:endParaRPr/>
          </a:p>
        </p:txBody>
      </p:sp>
      <p:sp>
        <p:nvSpPr>
          <p:cNvPr id="12" name="Shape 30"/>
          <p:cNvSpPr/>
          <p:nvPr/>
        </p:nvSpPr>
        <p:spPr>
          <a:xfrm rot="21300000">
            <a:off x="15068639" y="7237221"/>
            <a:ext cx="636620" cy="630429"/>
          </a:xfrm>
          <a:custGeom>
            <a:avLst/>
            <a:gdLst/>
            <a:ahLst/>
            <a:cxnLst>
              <a:cxn ang="0">
                <a:pos x="wd2" y="hd2"/>
              </a:cxn>
              <a:cxn ang="5400000">
                <a:pos x="wd2" y="hd2"/>
              </a:cxn>
              <a:cxn ang="10800000">
                <a:pos x="wd2" y="hd2"/>
              </a:cxn>
              <a:cxn ang="16200000">
                <a:pos x="wd2" y="hd2"/>
              </a:cxn>
            </a:cxnLst>
            <a:rect l="0" t="0" r="r" b="b"/>
            <a:pathLst>
              <a:path w="20428" h="21279" extrusionOk="0">
                <a:moveTo>
                  <a:pt x="20428" y="0"/>
                </a:moveTo>
                <a:cubicBezTo>
                  <a:pt x="20000" y="3588"/>
                  <a:pt x="19160" y="7019"/>
                  <a:pt x="17967" y="10221"/>
                </a:cubicBezTo>
                <a:cubicBezTo>
                  <a:pt x="16713" y="13586"/>
                  <a:pt x="15015" y="16829"/>
                  <a:pt x="12409" y="18991"/>
                </a:cubicBezTo>
                <a:cubicBezTo>
                  <a:pt x="11114" y="20067"/>
                  <a:pt x="9646" y="20800"/>
                  <a:pt x="8102" y="21142"/>
                </a:cubicBezTo>
                <a:cubicBezTo>
                  <a:pt x="5990" y="21600"/>
                  <a:pt x="4002" y="20886"/>
                  <a:pt x="2525" y="19396"/>
                </a:cubicBezTo>
                <a:cubicBezTo>
                  <a:pt x="1932" y="18797"/>
                  <a:pt x="1427" y="18074"/>
                  <a:pt x="1035" y="17268"/>
                </a:cubicBezTo>
                <a:cubicBezTo>
                  <a:pt x="-1172" y="12739"/>
                  <a:pt x="215" y="6682"/>
                  <a:pt x="4573" y="3842"/>
                </a:cubicBezTo>
                <a:cubicBezTo>
                  <a:pt x="6167" y="2803"/>
                  <a:pt x="7988" y="2527"/>
                  <a:pt x="9791" y="2384"/>
                </a:cubicBezTo>
                <a:cubicBezTo>
                  <a:pt x="11780" y="2225"/>
                  <a:pt x="13830" y="2180"/>
                  <a:pt x="15797" y="1765"/>
                </a:cubicBezTo>
                <a:cubicBezTo>
                  <a:pt x="17398" y="1427"/>
                  <a:pt x="18955" y="833"/>
                  <a:pt x="20428" y="0"/>
                </a:cubicBezTo>
                <a:close/>
              </a:path>
            </a:pathLst>
          </a:custGeom>
          <a:solidFill>
            <a:srgbClr val="92D050"/>
          </a:solidFill>
          <a:ln w="12700" cap="flat">
            <a:noFill/>
            <a:miter lim="400000"/>
          </a:ln>
          <a:effectLst/>
        </p:spPr>
        <p:txBody>
          <a:bodyPr wrap="square" lIns="50800" tIns="50800" rIns="50800" bIns="50800" numCol="1" anchor="ctr">
            <a:noAutofit/>
          </a:bodyPr>
          <a:lstStyle/>
          <a:p>
            <a:pPr lvl="0"/>
            <a:endParaRPr/>
          </a:p>
        </p:txBody>
      </p:sp>
      <p:sp>
        <p:nvSpPr>
          <p:cNvPr id="13" name="Shape 31"/>
          <p:cNvSpPr/>
          <p:nvPr/>
        </p:nvSpPr>
        <p:spPr>
          <a:xfrm>
            <a:off x="14780928" y="6440387"/>
            <a:ext cx="830415" cy="822341"/>
          </a:xfrm>
          <a:custGeom>
            <a:avLst/>
            <a:gdLst/>
            <a:ahLst/>
            <a:cxnLst>
              <a:cxn ang="0">
                <a:pos x="wd2" y="hd2"/>
              </a:cxn>
              <a:cxn ang="5400000">
                <a:pos x="wd2" y="hd2"/>
              </a:cxn>
              <a:cxn ang="10800000">
                <a:pos x="wd2" y="hd2"/>
              </a:cxn>
              <a:cxn ang="16200000">
                <a:pos x="wd2" y="hd2"/>
              </a:cxn>
            </a:cxnLst>
            <a:rect l="0" t="0" r="r" b="b"/>
            <a:pathLst>
              <a:path w="20428" h="21279" extrusionOk="0">
                <a:moveTo>
                  <a:pt x="20428" y="0"/>
                </a:moveTo>
                <a:cubicBezTo>
                  <a:pt x="20000" y="3588"/>
                  <a:pt x="19160" y="7019"/>
                  <a:pt x="17967" y="10221"/>
                </a:cubicBezTo>
                <a:cubicBezTo>
                  <a:pt x="16713" y="13586"/>
                  <a:pt x="15015" y="16829"/>
                  <a:pt x="12409" y="18991"/>
                </a:cubicBezTo>
                <a:cubicBezTo>
                  <a:pt x="11114" y="20067"/>
                  <a:pt x="9646" y="20800"/>
                  <a:pt x="8102" y="21142"/>
                </a:cubicBezTo>
                <a:cubicBezTo>
                  <a:pt x="5990" y="21600"/>
                  <a:pt x="4002" y="20886"/>
                  <a:pt x="2525" y="19396"/>
                </a:cubicBezTo>
                <a:cubicBezTo>
                  <a:pt x="1932" y="18797"/>
                  <a:pt x="1427" y="18074"/>
                  <a:pt x="1035" y="17268"/>
                </a:cubicBezTo>
                <a:cubicBezTo>
                  <a:pt x="-1172" y="12739"/>
                  <a:pt x="215" y="6682"/>
                  <a:pt x="4573" y="3842"/>
                </a:cubicBezTo>
                <a:cubicBezTo>
                  <a:pt x="6167" y="2803"/>
                  <a:pt x="7988" y="2527"/>
                  <a:pt x="9791" y="2384"/>
                </a:cubicBezTo>
                <a:cubicBezTo>
                  <a:pt x="11780" y="2225"/>
                  <a:pt x="13830" y="2180"/>
                  <a:pt x="15797" y="1765"/>
                </a:cubicBezTo>
                <a:cubicBezTo>
                  <a:pt x="17398" y="1427"/>
                  <a:pt x="18955" y="833"/>
                  <a:pt x="20428" y="0"/>
                </a:cubicBezTo>
                <a:close/>
              </a:path>
            </a:pathLst>
          </a:custGeom>
          <a:solidFill>
            <a:schemeClr val="accent6">
              <a:lumMod val="75000"/>
            </a:schemeClr>
          </a:solidFill>
          <a:ln w="12700" cap="flat">
            <a:noFill/>
            <a:miter lim="400000"/>
          </a:ln>
          <a:effectLst/>
        </p:spPr>
        <p:txBody>
          <a:bodyPr wrap="square" lIns="50800" tIns="50800" rIns="50800" bIns="50800" numCol="1" anchor="ctr">
            <a:noAutofit/>
          </a:bodyPr>
          <a:lstStyle/>
          <a:p>
            <a:pPr lvl="0"/>
            <a:endParaRPr/>
          </a:p>
        </p:txBody>
      </p:sp>
      <p:sp>
        <p:nvSpPr>
          <p:cNvPr id="14" name="Shape 32"/>
          <p:cNvSpPr/>
          <p:nvPr/>
        </p:nvSpPr>
        <p:spPr>
          <a:xfrm>
            <a:off x="13951089" y="6203719"/>
            <a:ext cx="477594" cy="719452"/>
          </a:xfrm>
          <a:custGeom>
            <a:avLst/>
            <a:gdLst/>
            <a:ahLst/>
            <a:cxnLst>
              <a:cxn ang="0">
                <a:pos x="wd2" y="hd2"/>
              </a:cxn>
              <a:cxn ang="5400000">
                <a:pos x="wd2" y="hd2"/>
              </a:cxn>
              <a:cxn ang="10800000">
                <a:pos x="wd2" y="hd2"/>
              </a:cxn>
              <a:cxn ang="16200000">
                <a:pos x="wd2" y="hd2"/>
              </a:cxn>
            </a:cxnLst>
            <a:rect l="0" t="0" r="r" b="b"/>
            <a:pathLst>
              <a:path w="20177" h="21343" extrusionOk="0">
                <a:moveTo>
                  <a:pt x="940" y="0"/>
                </a:moveTo>
                <a:cubicBezTo>
                  <a:pt x="139" y="2866"/>
                  <a:pt x="-140" y="5760"/>
                  <a:pt x="65" y="8603"/>
                </a:cubicBezTo>
                <a:cubicBezTo>
                  <a:pt x="281" y="11593"/>
                  <a:pt x="1043" y="14646"/>
                  <a:pt x="3221" y="17201"/>
                </a:cubicBezTo>
                <a:cubicBezTo>
                  <a:pt x="4304" y="18472"/>
                  <a:pt x="5706" y="19545"/>
                  <a:pt x="7334" y="20348"/>
                </a:cubicBezTo>
                <a:cubicBezTo>
                  <a:pt x="9563" y="21439"/>
                  <a:pt x="12074" y="21600"/>
                  <a:pt x="14282" y="20993"/>
                </a:cubicBezTo>
                <a:cubicBezTo>
                  <a:pt x="15169" y="20749"/>
                  <a:pt x="16001" y="20379"/>
                  <a:pt x="16735" y="19908"/>
                </a:cubicBezTo>
                <a:cubicBezTo>
                  <a:pt x="20861" y="17258"/>
                  <a:pt x="21460" y="12185"/>
                  <a:pt x="17538" y="8499"/>
                </a:cubicBezTo>
                <a:cubicBezTo>
                  <a:pt x="16103" y="7151"/>
                  <a:pt x="14137" y="6299"/>
                  <a:pt x="12145" y="5555"/>
                </a:cubicBezTo>
                <a:cubicBezTo>
                  <a:pt x="9946" y="4734"/>
                  <a:pt x="7638" y="3976"/>
                  <a:pt x="5557" y="2969"/>
                </a:cubicBezTo>
                <a:cubicBezTo>
                  <a:pt x="3863" y="2148"/>
                  <a:pt x="2310" y="1150"/>
                  <a:pt x="940" y="0"/>
                </a:cubicBezTo>
                <a:close/>
              </a:path>
            </a:pathLst>
          </a:custGeom>
          <a:solidFill>
            <a:srgbClr val="92D050"/>
          </a:solidFill>
          <a:ln w="12700" cap="flat">
            <a:noFill/>
            <a:miter lim="400000"/>
          </a:ln>
          <a:effectLst/>
        </p:spPr>
        <p:txBody>
          <a:bodyPr wrap="square" lIns="50800" tIns="50800" rIns="50800" bIns="50800" numCol="1" anchor="ctr">
            <a:noAutofit/>
          </a:bodyPr>
          <a:lstStyle/>
          <a:p>
            <a:pPr lvl="0"/>
            <a:endParaRPr/>
          </a:p>
        </p:txBody>
      </p:sp>
      <p:sp>
        <p:nvSpPr>
          <p:cNvPr id="15" name="Shape 33"/>
          <p:cNvSpPr/>
          <p:nvPr/>
        </p:nvSpPr>
        <p:spPr>
          <a:xfrm>
            <a:off x="14489037" y="5610632"/>
            <a:ext cx="463616" cy="865956"/>
          </a:xfrm>
          <a:custGeom>
            <a:avLst/>
            <a:gdLst/>
            <a:ahLst/>
            <a:cxnLst>
              <a:cxn ang="0">
                <a:pos x="wd2" y="hd2"/>
              </a:cxn>
              <a:cxn ang="5400000">
                <a:pos x="wd2" y="hd2"/>
              </a:cxn>
              <a:cxn ang="10800000">
                <a:pos x="wd2" y="hd2"/>
              </a:cxn>
              <a:cxn ang="16200000">
                <a:pos x="wd2" y="hd2"/>
              </a:cxn>
            </a:cxnLst>
            <a:rect l="0" t="0" r="r" b="b"/>
            <a:pathLst>
              <a:path w="20061" h="21566" extrusionOk="0">
                <a:moveTo>
                  <a:pt x="11121" y="0"/>
                </a:moveTo>
                <a:cubicBezTo>
                  <a:pt x="13750" y="2026"/>
                  <a:pt x="15885" y="4255"/>
                  <a:pt x="17513" y="6611"/>
                </a:cubicBezTo>
                <a:cubicBezTo>
                  <a:pt x="19225" y="9087"/>
                  <a:pt x="20442" y="11805"/>
                  <a:pt x="19951" y="14613"/>
                </a:cubicBezTo>
                <a:cubicBezTo>
                  <a:pt x="19707" y="16009"/>
                  <a:pt x="19022" y="17356"/>
                  <a:pt x="17943" y="18565"/>
                </a:cubicBezTo>
                <a:cubicBezTo>
                  <a:pt x="16459" y="20214"/>
                  <a:pt x="14101" y="21212"/>
                  <a:pt x="11546" y="21489"/>
                </a:cubicBezTo>
                <a:cubicBezTo>
                  <a:pt x="10519" y="21600"/>
                  <a:pt x="9466" y="21591"/>
                  <a:pt x="8443" y="21466"/>
                </a:cubicBezTo>
                <a:cubicBezTo>
                  <a:pt x="2693" y="20765"/>
                  <a:pt x="-1158" y="16896"/>
                  <a:pt x="316" y="12576"/>
                </a:cubicBezTo>
                <a:cubicBezTo>
                  <a:pt x="855" y="10996"/>
                  <a:pt x="2234" y="9631"/>
                  <a:pt x="3709" y="8343"/>
                </a:cubicBezTo>
                <a:cubicBezTo>
                  <a:pt x="5336" y="6922"/>
                  <a:pt x="7112" y="5514"/>
                  <a:pt x="8503" y="3984"/>
                </a:cubicBezTo>
                <a:cubicBezTo>
                  <a:pt x="9637" y="2739"/>
                  <a:pt x="10517" y="1399"/>
                  <a:pt x="11121" y="0"/>
                </a:cubicBezTo>
                <a:close/>
              </a:path>
            </a:pathLst>
          </a:custGeom>
          <a:solidFill>
            <a:srgbClr val="92D050"/>
          </a:solidFill>
          <a:ln w="12700" cap="flat">
            <a:noFill/>
            <a:miter lim="400000"/>
          </a:ln>
          <a:effectLst/>
        </p:spPr>
        <p:txBody>
          <a:bodyPr wrap="square" lIns="50800" tIns="50800" rIns="50800" bIns="50800" numCol="1" anchor="ctr">
            <a:noAutofit/>
          </a:bodyPr>
          <a:lstStyle/>
          <a:p>
            <a:pPr lvl="0"/>
            <a:endParaRPr/>
          </a:p>
        </p:txBody>
      </p:sp>
      <p:sp>
        <p:nvSpPr>
          <p:cNvPr id="16" name="Shape 40"/>
          <p:cNvSpPr/>
          <p:nvPr/>
        </p:nvSpPr>
        <p:spPr>
          <a:xfrm>
            <a:off x="17355083" y="4445876"/>
            <a:ext cx="3833773" cy="4198485"/>
          </a:xfrm>
          <a:custGeom>
            <a:avLst/>
            <a:gdLst/>
            <a:ahLst/>
            <a:cxnLst>
              <a:cxn ang="0">
                <a:pos x="wd2" y="hd2"/>
              </a:cxn>
              <a:cxn ang="5400000">
                <a:pos x="wd2" y="hd2"/>
              </a:cxn>
              <a:cxn ang="10800000">
                <a:pos x="wd2" y="hd2"/>
              </a:cxn>
              <a:cxn ang="16200000">
                <a:pos x="wd2" y="hd2"/>
              </a:cxn>
            </a:cxnLst>
            <a:rect l="0" t="0" r="r" b="b"/>
            <a:pathLst>
              <a:path w="20640" h="21037" extrusionOk="0">
                <a:moveTo>
                  <a:pt x="11348" y="0"/>
                </a:moveTo>
                <a:cubicBezTo>
                  <a:pt x="10149" y="0"/>
                  <a:pt x="8952" y="435"/>
                  <a:pt x="8038" y="1306"/>
                </a:cubicBezTo>
                <a:cubicBezTo>
                  <a:pt x="7414" y="1900"/>
                  <a:pt x="7018" y="2625"/>
                  <a:pt x="6820" y="3385"/>
                </a:cubicBezTo>
                <a:cubicBezTo>
                  <a:pt x="5242" y="2962"/>
                  <a:pt x="3484" y="3323"/>
                  <a:pt x="2243" y="4505"/>
                </a:cubicBezTo>
                <a:cubicBezTo>
                  <a:pt x="666" y="6006"/>
                  <a:pt x="454" y="8308"/>
                  <a:pt x="1595" y="10031"/>
                </a:cubicBezTo>
                <a:cubicBezTo>
                  <a:pt x="1429" y="10145"/>
                  <a:pt x="1261" y="10263"/>
                  <a:pt x="1112" y="10405"/>
                </a:cubicBezTo>
                <a:cubicBezTo>
                  <a:pt x="-371" y="11818"/>
                  <a:pt x="-371" y="14105"/>
                  <a:pt x="1112" y="15517"/>
                </a:cubicBezTo>
                <a:cubicBezTo>
                  <a:pt x="1534" y="15919"/>
                  <a:pt x="2034" y="16196"/>
                  <a:pt x="2563" y="16369"/>
                </a:cubicBezTo>
                <a:cubicBezTo>
                  <a:pt x="2504" y="17579"/>
                  <a:pt x="2943" y="18806"/>
                  <a:pt x="3913" y="19730"/>
                </a:cubicBezTo>
                <a:cubicBezTo>
                  <a:pt x="5742" y="21472"/>
                  <a:pt x="8708" y="21472"/>
                  <a:pt x="10537" y="19730"/>
                </a:cubicBezTo>
                <a:cubicBezTo>
                  <a:pt x="10552" y="19716"/>
                  <a:pt x="10560" y="19698"/>
                  <a:pt x="10575" y="19684"/>
                </a:cubicBezTo>
                <a:cubicBezTo>
                  <a:pt x="12987" y="21600"/>
                  <a:pt x="16577" y="21482"/>
                  <a:pt x="18841" y="19326"/>
                </a:cubicBezTo>
                <a:cubicBezTo>
                  <a:pt x="21170" y="17108"/>
                  <a:pt x="21229" y="13555"/>
                  <a:pt x="19033" y="11261"/>
                </a:cubicBezTo>
                <a:cubicBezTo>
                  <a:pt x="19164" y="11163"/>
                  <a:pt x="19301" y="11074"/>
                  <a:pt x="19422" y="10959"/>
                </a:cubicBezTo>
                <a:cubicBezTo>
                  <a:pt x="21045" y="9414"/>
                  <a:pt x="21045" y="6909"/>
                  <a:pt x="19422" y="5364"/>
                </a:cubicBezTo>
                <a:cubicBezTo>
                  <a:pt x="18489" y="4475"/>
                  <a:pt x="17225" y="4113"/>
                  <a:pt x="16008" y="4246"/>
                </a:cubicBezTo>
                <a:cubicBezTo>
                  <a:pt x="15954" y="3178"/>
                  <a:pt x="15514" y="2122"/>
                  <a:pt x="14658" y="1306"/>
                </a:cubicBezTo>
                <a:cubicBezTo>
                  <a:pt x="13743" y="435"/>
                  <a:pt x="12546" y="0"/>
                  <a:pt x="11348" y="0"/>
                </a:cubicBezTo>
                <a:close/>
              </a:path>
            </a:pathLst>
          </a:custGeom>
          <a:solidFill>
            <a:schemeClr val="accent6">
              <a:lumMod val="75000"/>
            </a:schemeClr>
          </a:solidFill>
          <a:ln w="12700" cap="flat">
            <a:noFill/>
            <a:miter lim="400000"/>
          </a:ln>
          <a:effectLst/>
        </p:spPr>
        <p:txBody>
          <a:bodyPr wrap="square" lIns="0" tIns="0" rIns="0" bIns="0" numCol="1" anchor="t">
            <a:noAutofit/>
          </a:bodyPr>
          <a:lstStyle/>
          <a:p>
            <a:pPr lvl="0"/>
            <a:endParaRPr/>
          </a:p>
        </p:txBody>
      </p:sp>
      <p:grpSp>
        <p:nvGrpSpPr>
          <p:cNvPr id="17" name="Group 48"/>
          <p:cNvGrpSpPr/>
          <p:nvPr/>
        </p:nvGrpSpPr>
        <p:grpSpPr>
          <a:xfrm>
            <a:off x="18593191" y="5788213"/>
            <a:ext cx="1326613" cy="4206196"/>
            <a:chOff x="0" y="0"/>
            <a:chExt cx="814400" cy="2237831"/>
          </a:xfrm>
          <a:solidFill>
            <a:srgbClr val="945200"/>
          </a:solidFill>
        </p:grpSpPr>
        <p:sp>
          <p:nvSpPr>
            <p:cNvPr id="19" name="Shape 41"/>
            <p:cNvSpPr/>
            <p:nvPr/>
          </p:nvSpPr>
          <p:spPr>
            <a:xfrm>
              <a:off x="292592" y="0"/>
              <a:ext cx="300039" cy="2237832"/>
            </a:xfrm>
            <a:custGeom>
              <a:avLst/>
              <a:gdLst/>
              <a:ahLst/>
              <a:cxnLst>
                <a:cxn ang="0">
                  <a:pos x="wd2" y="hd2"/>
                </a:cxn>
                <a:cxn ang="5400000">
                  <a:pos x="wd2" y="hd2"/>
                </a:cxn>
                <a:cxn ang="10800000">
                  <a:pos x="wd2" y="hd2"/>
                </a:cxn>
                <a:cxn ang="16200000">
                  <a:pos x="wd2" y="hd2"/>
                </a:cxn>
              </a:cxnLst>
              <a:rect l="0" t="0" r="r" b="b"/>
              <a:pathLst>
                <a:path w="20823" h="21600" extrusionOk="0">
                  <a:moveTo>
                    <a:pt x="14416" y="0"/>
                  </a:moveTo>
                  <a:cubicBezTo>
                    <a:pt x="4058" y="6957"/>
                    <a:pt x="-777" y="14052"/>
                    <a:pt x="102" y="21158"/>
                  </a:cubicBezTo>
                  <a:cubicBezTo>
                    <a:pt x="120" y="21306"/>
                    <a:pt x="138" y="21453"/>
                    <a:pt x="159" y="21600"/>
                  </a:cubicBezTo>
                  <a:lnTo>
                    <a:pt x="20823" y="21600"/>
                  </a:lnTo>
                  <a:cubicBezTo>
                    <a:pt x="17684" y="19497"/>
                    <a:pt x="15315" y="17374"/>
                    <a:pt x="13724" y="15238"/>
                  </a:cubicBezTo>
                  <a:cubicBezTo>
                    <a:pt x="9946" y="10167"/>
                    <a:pt x="10566" y="5051"/>
                    <a:pt x="15571" y="0"/>
                  </a:cubicBezTo>
                  <a:lnTo>
                    <a:pt x="14416" y="0"/>
                  </a:ln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0" name="Shape 42"/>
            <p:cNvSpPr/>
            <p:nvPr/>
          </p:nvSpPr>
          <p:spPr>
            <a:xfrm>
              <a:off x="150301" y="456367"/>
              <a:ext cx="284583" cy="294934"/>
            </a:xfrm>
            <a:custGeom>
              <a:avLst/>
              <a:gdLst/>
              <a:ahLst/>
              <a:cxnLst>
                <a:cxn ang="0">
                  <a:pos x="wd2" y="hd2"/>
                </a:cxn>
                <a:cxn ang="5400000">
                  <a:pos x="wd2" y="hd2"/>
                </a:cxn>
                <a:cxn ang="10800000">
                  <a:pos x="wd2" y="hd2"/>
                </a:cxn>
                <a:cxn ang="16200000">
                  <a:pos x="wd2" y="hd2"/>
                </a:cxn>
              </a:cxnLst>
              <a:rect l="0" t="0" r="r" b="b"/>
              <a:pathLst>
                <a:path w="21539" h="21600" extrusionOk="0">
                  <a:moveTo>
                    <a:pt x="20" y="1476"/>
                  </a:moveTo>
                  <a:cubicBezTo>
                    <a:pt x="5681" y="8449"/>
                    <a:pt x="11818" y="15046"/>
                    <a:pt x="18414" y="21206"/>
                  </a:cubicBezTo>
                  <a:cubicBezTo>
                    <a:pt x="18555" y="21337"/>
                    <a:pt x="18696" y="21469"/>
                    <a:pt x="18837" y="21600"/>
                  </a:cubicBezTo>
                  <a:lnTo>
                    <a:pt x="21539" y="18986"/>
                  </a:lnTo>
                  <a:cubicBezTo>
                    <a:pt x="19152" y="17470"/>
                    <a:pt x="16846" y="15838"/>
                    <a:pt x="14629" y="14096"/>
                  </a:cubicBezTo>
                  <a:cubicBezTo>
                    <a:pt x="9368" y="9961"/>
                    <a:pt x="4639" y="5228"/>
                    <a:pt x="545" y="0"/>
                  </a:cubicBezTo>
                  <a:cubicBezTo>
                    <a:pt x="519" y="24"/>
                    <a:pt x="493" y="48"/>
                    <a:pt x="469" y="73"/>
                  </a:cubicBezTo>
                  <a:cubicBezTo>
                    <a:pt x="105" y="449"/>
                    <a:pt x="-61" y="966"/>
                    <a:pt x="20" y="1476"/>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1" name="Shape 43"/>
            <p:cNvSpPr/>
            <p:nvPr/>
          </p:nvSpPr>
          <p:spPr>
            <a:xfrm>
              <a:off x="356206" y="1001283"/>
              <a:ext cx="458195" cy="342039"/>
            </a:xfrm>
            <a:custGeom>
              <a:avLst/>
              <a:gdLst/>
              <a:ahLst/>
              <a:cxnLst>
                <a:cxn ang="0">
                  <a:pos x="wd2" y="hd2"/>
                </a:cxn>
                <a:cxn ang="5400000">
                  <a:pos x="wd2" y="hd2"/>
                </a:cxn>
                <a:cxn ang="10800000">
                  <a:pos x="wd2" y="hd2"/>
                </a:cxn>
                <a:cxn ang="16200000">
                  <a:pos x="wd2" y="hd2"/>
                </a:cxn>
              </a:cxnLst>
              <a:rect l="0" t="0" r="r" b="b"/>
              <a:pathLst>
                <a:path w="21532" h="21600" extrusionOk="0">
                  <a:moveTo>
                    <a:pt x="21443" y="1873"/>
                  </a:moveTo>
                  <a:cubicBezTo>
                    <a:pt x="15395" y="8901"/>
                    <a:pt x="9003" y="15375"/>
                    <a:pt x="2294" y="21225"/>
                  </a:cubicBezTo>
                  <a:cubicBezTo>
                    <a:pt x="2151" y="21350"/>
                    <a:pt x="2008" y="21475"/>
                    <a:pt x="1864" y="21600"/>
                  </a:cubicBezTo>
                  <a:lnTo>
                    <a:pt x="0" y="17886"/>
                  </a:lnTo>
                  <a:cubicBezTo>
                    <a:pt x="2305" y="16617"/>
                    <a:pt x="4561" y="15192"/>
                    <a:pt x="6759" y="13616"/>
                  </a:cubicBezTo>
                  <a:cubicBezTo>
                    <a:pt x="11977" y="9874"/>
                    <a:pt x="16842" y="5303"/>
                    <a:pt x="21248" y="0"/>
                  </a:cubicBezTo>
                  <a:cubicBezTo>
                    <a:pt x="21266" y="34"/>
                    <a:pt x="21283" y="68"/>
                    <a:pt x="21300" y="104"/>
                  </a:cubicBezTo>
                  <a:cubicBezTo>
                    <a:pt x="21547" y="632"/>
                    <a:pt x="21600" y="1285"/>
                    <a:pt x="21443" y="1873"/>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2" name="Shape 44"/>
            <p:cNvSpPr/>
            <p:nvPr/>
          </p:nvSpPr>
          <p:spPr>
            <a:xfrm>
              <a:off x="-1" y="1095755"/>
              <a:ext cx="393381" cy="258419"/>
            </a:xfrm>
            <a:custGeom>
              <a:avLst/>
              <a:gdLst/>
              <a:ahLst/>
              <a:cxnLst>
                <a:cxn ang="0">
                  <a:pos x="wd2" y="hd2"/>
                </a:cxn>
                <a:cxn ang="5400000">
                  <a:pos x="wd2" y="hd2"/>
                </a:cxn>
                <a:cxn ang="10800000">
                  <a:pos x="wd2" y="hd2"/>
                </a:cxn>
                <a:cxn ang="16200000">
                  <a:pos x="wd2" y="hd2"/>
                </a:cxn>
              </a:cxnLst>
              <a:rect l="0" t="0" r="r" b="b"/>
              <a:pathLst>
                <a:path w="21543" h="21600" extrusionOk="0">
                  <a:moveTo>
                    <a:pt x="123" y="2065"/>
                  </a:moveTo>
                  <a:cubicBezTo>
                    <a:pt x="6291" y="9120"/>
                    <a:pt x="12760" y="15534"/>
                    <a:pt x="19504" y="21235"/>
                  </a:cubicBezTo>
                  <a:cubicBezTo>
                    <a:pt x="19648" y="21357"/>
                    <a:pt x="19792" y="21479"/>
                    <a:pt x="19936" y="21600"/>
                  </a:cubicBezTo>
                  <a:lnTo>
                    <a:pt x="21543" y="17352"/>
                  </a:lnTo>
                  <a:cubicBezTo>
                    <a:pt x="19263" y="16203"/>
                    <a:pt x="17022" y="14878"/>
                    <a:pt x="14830" y="13383"/>
                  </a:cubicBezTo>
                  <a:cubicBezTo>
                    <a:pt x="9626" y="9832"/>
                    <a:pt x="4719" y="5339"/>
                    <a:pt x="218" y="0"/>
                  </a:cubicBezTo>
                  <a:cubicBezTo>
                    <a:pt x="202" y="39"/>
                    <a:pt x="187" y="78"/>
                    <a:pt x="173" y="119"/>
                  </a:cubicBezTo>
                  <a:cubicBezTo>
                    <a:pt x="-39" y="721"/>
                    <a:pt x="-57" y="1439"/>
                    <a:pt x="123" y="2065"/>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3" name="Shape 45"/>
            <p:cNvSpPr/>
            <p:nvPr/>
          </p:nvSpPr>
          <p:spPr>
            <a:xfrm>
              <a:off x="414602" y="576464"/>
              <a:ext cx="338813" cy="235687"/>
            </a:xfrm>
            <a:custGeom>
              <a:avLst/>
              <a:gdLst/>
              <a:ahLst/>
              <a:cxnLst>
                <a:cxn ang="0">
                  <a:pos x="wd2" y="hd2"/>
                </a:cxn>
                <a:cxn ang="5400000">
                  <a:pos x="wd2" y="hd2"/>
                </a:cxn>
                <a:cxn ang="10800000">
                  <a:pos x="wd2" y="hd2"/>
                </a:cxn>
                <a:cxn ang="16200000">
                  <a:pos x="wd2" y="hd2"/>
                </a:cxn>
              </a:cxnLst>
              <a:rect l="0" t="0" r="r" b="b"/>
              <a:pathLst>
                <a:path w="21600" h="21600" extrusionOk="0">
                  <a:moveTo>
                    <a:pt x="20412" y="0"/>
                  </a:moveTo>
                  <a:cubicBezTo>
                    <a:pt x="13479" y="5112"/>
                    <a:pt x="6792" y="10886"/>
                    <a:pt x="409" y="17316"/>
                  </a:cubicBezTo>
                  <a:cubicBezTo>
                    <a:pt x="272" y="17453"/>
                    <a:pt x="136" y="17590"/>
                    <a:pt x="0" y="17728"/>
                  </a:cubicBezTo>
                  <a:lnTo>
                    <a:pt x="1817" y="21600"/>
                  </a:lnTo>
                  <a:cubicBezTo>
                    <a:pt x="3512" y="19101"/>
                    <a:pt x="5293" y="16727"/>
                    <a:pt x="7155" y="14488"/>
                  </a:cubicBezTo>
                  <a:cubicBezTo>
                    <a:pt x="11576" y="9171"/>
                    <a:pt x="16426" y="4638"/>
                    <a:pt x="21600" y="985"/>
                  </a:cubicBezTo>
                  <a:cubicBezTo>
                    <a:pt x="21584" y="948"/>
                    <a:pt x="21567" y="912"/>
                    <a:pt x="21549" y="877"/>
                  </a:cubicBezTo>
                  <a:cubicBezTo>
                    <a:pt x="21284" y="349"/>
                    <a:pt x="20865" y="26"/>
                    <a:pt x="20412" y="0"/>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4" name="Shape 46"/>
            <p:cNvSpPr/>
            <p:nvPr/>
          </p:nvSpPr>
          <p:spPr>
            <a:xfrm>
              <a:off x="299991" y="132644"/>
              <a:ext cx="167583" cy="173678"/>
            </a:xfrm>
            <a:custGeom>
              <a:avLst/>
              <a:gdLst/>
              <a:ahLst/>
              <a:cxnLst>
                <a:cxn ang="0">
                  <a:pos x="wd2" y="hd2"/>
                </a:cxn>
                <a:cxn ang="5400000">
                  <a:pos x="wd2" y="hd2"/>
                </a:cxn>
                <a:cxn ang="10800000">
                  <a:pos x="wd2" y="hd2"/>
                </a:cxn>
                <a:cxn ang="16200000">
                  <a:pos x="wd2" y="hd2"/>
                </a:cxn>
              </a:cxnLst>
              <a:rect l="0" t="0" r="r" b="b"/>
              <a:pathLst>
                <a:path w="21539" h="21600" extrusionOk="0">
                  <a:moveTo>
                    <a:pt x="20" y="1476"/>
                  </a:moveTo>
                  <a:cubicBezTo>
                    <a:pt x="5681" y="8449"/>
                    <a:pt x="11818" y="15046"/>
                    <a:pt x="18414" y="21206"/>
                  </a:cubicBezTo>
                  <a:cubicBezTo>
                    <a:pt x="18555" y="21337"/>
                    <a:pt x="18696" y="21469"/>
                    <a:pt x="18837" y="21600"/>
                  </a:cubicBezTo>
                  <a:lnTo>
                    <a:pt x="21539" y="18986"/>
                  </a:lnTo>
                  <a:cubicBezTo>
                    <a:pt x="19152" y="17470"/>
                    <a:pt x="16846" y="15838"/>
                    <a:pt x="14629" y="14096"/>
                  </a:cubicBezTo>
                  <a:cubicBezTo>
                    <a:pt x="9368" y="9961"/>
                    <a:pt x="4639" y="5228"/>
                    <a:pt x="545" y="0"/>
                  </a:cubicBezTo>
                  <a:cubicBezTo>
                    <a:pt x="519" y="24"/>
                    <a:pt x="493" y="48"/>
                    <a:pt x="469" y="73"/>
                  </a:cubicBezTo>
                  <a:cubicBezTo>
                    <a:pt x="105" y="449"/>
                    <a:pt x="-61" y="966"/>
                    <a:pt x="20" y="1476"/>
                  </a:cubicBezTo>
                  <a:close/>
                </a:path>
              </a:pathLst>
            </a:custGeom>
            <a:grpFill/>
            <a:ln w="12700" cap="flat">
              <a:noFill/>
              <a:miter lim="400000"/>
            </a:ln>
            <a:effectLst/>
          </p:spPr>
          <p:txBody>
            <a:bodyPr wrap="square" lIns="50800" tIns="50800" rIns="50800" bIns="50800" numCol="1" anchor="ctr">
              <a:noAutofit/>
            </a:bodyPr>
            <a:lstStyle/>
            <a:p>
              <a:pPr lvl="0"/>
              <a:endParaRPr/>
            </a:p>
          </p:txBody>
        </p:sp>
        <p:sp>
          <p:nvSpPr>
            <p:cNvPr id="25" name="Shape 47"/>
            <p:cNvSpPr/>
            <p:nvPr/>
          </p:nvSpPr>
          <p:spPr>
            <a:xfrm>
              <a:off x="447063" y="247784"/>
              <a:ext cx="225960" cy="157183"/>
            </a:xfrm>
            <a:custGeom>
              <a:avLst/>
              <a:gdLst/>
              <a:ahLst/>
              <a:cxnLst>
                <a:cxn ang="0">
                  <a:pos x="wd2" y="hd2"/>
                </a:cxn>
                <a:cxn ang="5400000">
                  <a:pos x="wd2" y="hd2"/>
                </a:cxn>
                <a:cxn ang="10800000">
                  <a:pos x="wd2" y="hd2"/>
                </a:cxn>
                <a:cxn ang="16200000">
                  <a:pos x="wd2" y="hd2"/>
                </a:cxn>
              </a:cxnLst>
              <a:rect l="0" t="0" r="r" b="b"/>
              <a:pathLst>
                <a:path w="21600" h="21600" extrusionOk="0">
                  <a:moveTo>
                    <a:pt x="20412" y="0"/>
                  </a:moveTo>
                  <a:cubicBezTo>
                    <a:pt x="13479" y="5112"/>
                    <a:pt x="6792" y="10886"/>
                    <a:pt x="409" y="17316"/>
                  </a:cubicBezTo>
                  <a:cubicBezTo>
                    <a:pt x="272" y="17453"/>
                    <a:pt x="136" y="17590"/>
                    <a:pt x="0" y="17728"/>
                  </a:cubicBezTo>
                  <a:lnTo>
                    <a:pt x="1817" y="21600"/>
                  </a:lnTo>
                  <a:cubicBezTo>
                    <a:pt x="3512" y="19101"/>
                    <a:pt x="5293" y="16727"/>
                    <a:pt x="7155" y="14488"/>
                  </a:cubicBezTo>
                  <a:cubicBezTo>
                    <a:pt x="11576" y="9171"/>
                    <a:pt x="16426" y="4638"/>
                    <a:pt x="21600" y="985"/>
                  </a:cubicBezTo>
                  <a:cubicBezTo>
                    <a:pt x="21584" y="948"/>
                    <a:pt x="21567" y="912"/>
                    <a:pt x="21549" y="877"/>
                  </a:cubicBezTo>
                  <a:cubicBezTo>
                    <a:pt x="21284" y="349"/>
                    <a:pt x="20865" y="26"/>
                    <a:pt x="20412" y="0"/>
                  </a:cubicBezTo>
                  <a:close/>
                </a:path>
              </a:pathLst>
            </a:custGeom>
            <a:grpFill/>
            <a:ln w="12700" cap="flat">
              <a:noFill/>
              <a:miter lim="400000"/>
            </a:ln>
            <a:effectLst/>
          </p:spPr>
          <p:txBody>
            <a:bodyPr wrap="square" lIns="50800" tIns="50800" rIns="50800" bIns="50800" numCol="1" anchor="ctr">
              <a:noAutofit/>
            </a:bodyPr>
            <a:lstStyle/>
            <a:p>
              <a:pPr lvl="0"/>
              <a:endParaRPr/>
            </a:p>
          </p:txBody>
        </p:sp>
      </p:grpSp>
      <p:sp>
        <p:nvSpPr>
          <p:cNvPr id="18" name="Shape 54"/>
          <p:cNvSpPr/>
          <p:nvPr/>
        </p:nvSpPr>
        <p:spPr>
          <a:xfrm>
            <a:off x="3883572" y="9684286"/>
            <a:ext cx="17055449" cy="1320045"/>
          </a:xfrm>
          <a:custGeom>
            <a:avLst/>
            <a:gdLst/>
            <a:ahLst/>
            <a:cxnLst>
              <a:cxn ang="0">
                <a:pos x="wd2" y="hd2"/>
              </a:cxn>
              <a:cxn ang="5400000">
                <a:pos x="wd2" y="hd2"/>
              </a:cxn>
              <a:cxn ang="10800000">
                <a:pos x="wd2" y="hd2"/>
              </a:cxn>
              <a:cxn ang="16200000">
                <a:pos x="wd2" y="hd2"/>
              </a:cxn>
            </a:cxnLst>
            <a:rect l="0" t="0" r="r" b="b"/>
            <a:pathLst>
              <a:path w="21600" h="19671" extrusionOk="0">
                <a:moveTo>
                  <a:pt x="10185" y="3356"/>
                </a:moveTo>
                <a:cubicBezTo>
                  <a:pt x="9373" y="2682"/>
                  <a:pt x="8561" y="5146"/>
                  <a:pt x="7751" y="4082"/>
                </a:cubicBezTo>
                <a:cubicBezTo>
                  <a:pt x="7573" y="3848"/>
                  <a:pt x="7396" y="3444"/>
                  <a:pt x="7217" y="3536"/>
                </a:cubicBezTo>
                <a:cubicBezTo>
                  <a:pt x="7012" y="3642"/>
                  <a:pt x="6812" y="4395"/>
                  <a:pt x="6607" y="4461"/>
                </a:cubicBezTo>
                <a:cubicBezTo>
                  <a:pt x="6415" y="4523"/>
                  <a:pt x="6227" y="3982"/>
                  <a:pt x="6037" y="3645"/>
                </a:cubicBezTo>
                <a:cubicBezTo>
                  <a:pt x="5558" y="2794"/>
                  <a:pt x="5073" y="3236"/>
                  <a:pt x="4591" y="3261"/>
                </a:cubicBezTo>
                <a:cubicBezTo>
                  <a:pt x="4208" y="3282"/>
                  <a:pt x="3825" y="3039"/>
                  <a:pt x="3442" y="2870"/>
                </a:cubicBezTo>
                <a:cubicBezTo>
                  <a:pt x="3116" y="2726"/>
                  <a:pt x="2762" y="2920"/>
                  <a:pt x="2565" y="6384"/>
                </a:cubicBezTo>
                <a:cubicBezTo>
                  <a:pt x="2447" y="8472"/>
                  <a:pt x="2409" y="11571"/>
                  <a:pt x="2222" y="12483"/>
                </a:cubicBezTo>
                <a:cubicBezTo>
                  <a:pt x="1972" y="13699"/>
                  <a:pt x="1785" y="10019"/>
                  <a:pt x="1552" y="8625"/>
                </a:cubicBezTo>
                <a:cubicBezTo>
                  <a:pt x="1262" y="6886"/>
                  <a:pt x="943" y="8783"/>
                  <a:pt x="677" y="11280"/>
                </a:cubicBezTo>
                <a:cubicBezTo>
                  <a:pt x="425" y="13640"/>
                  <a:pt x="198" y="16470"/>
                  <a:pt x="0" y="19671"/>
                </a:cubicBezTo>
                <a:cubicBezTo>
                  <a:pt x="85" y="19671"/>
                  <a:pt x="169" y="19671"/>
                  <a:pt x="254" y="19671"/>
                </a:cubicBezTo>
                <a:cubicBezTo>
                  <a:pt x="7263" y="19671"/>
                  <a:pt x="14273" y="19671"/>
                  <a:pt x="21282" y="19671"/>
                </a:cubicBezTo>
                <a:cubicBezTo>
                  <a:pt x="21388" y="19671"/>
                  <a:pt x="21494" y="19671"/>
                  <a:pt x="21600" y="19671"/>
                </a:cubicBezTo>
                <a:cubicBezTo>
                  <a:pt x="21484" y="17315"/>
                  <a:pt x="21381" y="14835"/>
                  <a:pt x="21293" y="12254"/>
                </a:cubicBezTo>
                <a:cubicBezTo>
                  <a:pt x="21162" y="8405"/>
                  <a:pt x="21007" y="4141"/>
                  <a:pt x="20711" y="4151"/>
                </a:cubicBezTo>
                <a:cubicBezTo>
                  <a:pt x="20585" y="4155"/>
                  <a:pt x="20470" y="5123"/>
                  <a:pt x="20345" y="5221"/>
                </a:cubicBezTo>
                <a:cubicBezTo>
                  <a:pt x="20112" y="5403"/>
                  <a:pt x="19935" y="2816"/>
                  <a:pt x="19728" y="1413"/>
                </a:cubicBezTo>
                <a:cubicBezTo>
                  <a:pt x="19236" y="-1929"/>
                  <a:pt x="18682" y="1654"/>
                  <a:pt x="18143" y="2037"/>
                </a:cubicBezTo>
                <a:cubicBezTo>
                  <a:pt x="17731" y="2330"/>
                  <a:pt x="17327" y="690"/>
                  <a:pt x="16915" y="510"/>
                </a:cubicBezTo>
                <a:cubicBezTo>
                  <a:pt x="16631" y="386"/>
                  <a:pt x="16348" y="962"/>
                  <a:pt x="16063" y="1138"/>
                </a:cubicBezTo>
                <a:cubicBezTo>
                  <a:pt x="15642" y="1399"/>
                  <a:pt x="15218" y="779"/>
                  <a:pt x="14799" y="1539"/>
                </a:cubicBezTo>
                <a:cubicBezTo>
                  <a:pt x="14454" y="2164"/>
                  <a:pt x="14119" y="3715"/>
                  <a:pt x="13770" y="3567"/>
                </a:cubicBezTo>
                <a:cubicBezTo>
                  <a:pt x="13312" y="3374"/>
                  <a:pt x="12880" y="264"/>
                  <a:pt x="12425" y="1186"/>
                </a:cubicBezTo>
                <a:cubicBezTo>
                  <a:pt x="12207" y="1626"/>
                  <a:pt x="12006" y="2981"/>
                  <a:pt x="11793" y="3741"/>
                </a:cubicBezTo>
                <a:cubicBezTo>
                  <a:pt x="11268" y="5615"/>
                  <a:pt x="10724" y="3803"/>
                  <a:pt x="10185" y="3356"/>
                </a:cubicBezTo>
                <a:close/>
              </a:path>
            </a:pathLst>
          </a:custGeom>
          <a:solidFill>
            <a:srgbClr val="E4E4E4"/>
          </a:solidFill>
          <a:ln w="12700" cap="flat">
            <a:noFill/>
            <a:miter lim="400000"/>
          </a:ln>
          <a:effectLst/>
        </p:spPr>
        <p:txBody>
          <a:bodyPr wrap="square" lIns="38100" tIns="38100" rIns="38100" bIns="38100" numCol="1" anchor="ctr">
            <a:noAutofit/>
          </a:bodyPr>
          <a:lstStyle/>
          <a:p>
            <a:pPr lvl="0"/>
            <a:endParaRPr/>
          </a:p>
        </p:txBody>
      </p:sp>
      <p:sp>
        <p:nvSpPr>
          <p:cNvPr id="33" name="TextBox 32"/>
          <p:cNvSpPr txBox="1"/>
          <p:nvPr/>
        </p:nvSpPr>
        <p:spPr>
          <a:xfrm>
            <a:off x="1541590" y="3606412"/>
            <a:ext cx="16457064" cy="2637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noFill/>
                </a:ln>
                <a:solidFill>
                  <a:schemeClr val="tx1">
                    <a:lumMod val="65000"/>
                    <a:lumOff val="35000"/>
                  </a:schemeClr>
                </a:solidFill>
                <a:effectLst/>
                <a:uFillTx/>
                <a:ea typeface="Arial" charset="0"/>
                <a:cs typeface="Arial" charset="0"/>
                <a:sym typeface="Helvetica Light"/>
              </a:rPr>
              <a:t>Think about your program.  </a:t>
            </a:r>
            <a:r>
              <a:rPr kumimoji="0" lang="en-US" sz="5400" u="none" strike="noStrike" cap="none" spc="0" normalizeH="0" baseline="0" dirty="0">
                <a:ln>
                  <a:noFill/>
                </a:ln>
                <a:solidFill>
                  <a:srgbClr val="000000"/>
                </a:solidFill>
                <a:effectLst/>
                <a:uFillTx/>
                <a:ea typeface="Arial" charset="0"/>
                <a:cs typeface="Arial" charset="0"/>
                <a:sym typeface="Helvetica Light"/>
              </a:rPr>
              <a:t>What does </a:t>
            </a:r>
            <a:r>
              <a:rPr kumimoji="0" lang="en-US" sz="5400" b="1" u="none" strike="noStrike" cap="none" spc="0" normalizeH="0" baseline="0" dirty="0">
                <a:ln>
                  <a:noFill/>
                </a:ln>
                <a:solidFill>
                  <a:schemeClr val="accent1">
                    <a:lumMod val="75000"/>
                  </a:schemeClr>
                </a:solidFill>
                <a:effectLst/>
                <a:uFillTx/>
                <a:ea typeface="Arial" charset="0"/>
                <a:cs typeface="Arial" charset="0"/>
                <a:sym typeface="Helvetica Light"/>
              </a:rPr>
              <a:t>transformational change </a:t>
            </a:r>
            <a:r>
              <a:rPr kumimoji="0" lang="en-US" sz="5400" u="none" strike="noStrike" cap="none" spc="0" normalizeH="0" baseline="0" dirty="0">
                <a:ln>
                  <a:noFill/>
                </a:ln>
                <a:solidFill>
                  <a:srgbClr val="000000"/>
                </a:solidFill>
                <a:effectLst/>
                <a:uFillTx/>
                <a:ea typeface="Arial" charset="0"/>
                <a:cs typeface="Arial" charset="0"/>
                <a:sym typeface="Helvetica Light"/>
              </a:rPr>
              <a:t>look like for the children, youth and families that you serve?</a:t>
            </a:r>
          </a:p>
        </p:txBody>
      </p:sp>
      <p:pic>
        <p:nvPicPr>
          <p:cNvPr id="34" name="Graphic 33" descr="Group brainstorm outline">
            <a:extLst>
              <a:ext uri="{FF2B5EF4-FFF2-40B4-BE49-F238E27FC236}">
                <a16:creationId xmlns:a16="http://schemas.microsoft.com/office/drawing/2014/main" id="{AF8CDA79-99F8-40AA-A05B-1D76F8889B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20285" y="12357711"/>
            <a:ext cx="914400" cy="914400"/>
          </a:xfrm>
          <a:prstGeom prst="rect">
            <a:avLst/>
          </a:prstGeom>
        </p:spPr>
      </p:pic>
    </p:spTree>
    <p:extLst>
      <p:ext uri="{BB962C8B-B14F-4D97-AF65-F5344CB8AC3E}">
        <p14:creationId xmlns:p14="http://schemas.microsoft.com/office/powerpoint/2010/main" val="27597880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ircle">
            <a:extLst>
              <a:ext uri="{FF2B5EF4-FFF2-40B4-BE49-F238E27FC236}">
                <a16:creationId xmlns:a16="http://schemas.microsoft.com/office/drawing/2014/main" id="{1B1C070B-3FE3-5745-8BCA-A7B803ED1C79}"/>
              </a:ext>
            </a:extLst>
          </p:cNvPr>
          <p:cNvSpPr/>
          <p:nvPr/>
        </p:nvSpPr>
        <p:spPr>
          <a:xfrm>
            <a:off x="17859537" y="4140295"/>
            <a:ext cx="3555978" cy="3387830"/>
          </a:xfrm>
          <a:prstGeom prst="ellipse">
            <a:avLst/>
          </a:prstGeom>
          <a:solidFill>
            <a:srgbClr val="FF9300"/>
          </a:solidFill>
          <a:ln w="12700" cap="flat">
            <a:noFill/>
            <a:miter lim="400000"/>
          </a:ln>
          <a:effectLst/>
        </p:spPr>
        <p:txBody>
          <a:bodyPr wrap="square" lIns="0" tIns="0" rIns="0" bIns="0" numCol="1" anchor="t">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5" name="Title 4">
            <a:extLst>
              <a:ext uri="{FF2B5EF4-FFF2-40B4-BE49-F238E27FC236}">
                <a16:creationId xmlns:a16="http://schemas.microsoft.com/office/drawing/2014/main" id="{DC1FB550-9ED4-4742-B381-6FA80CC1CC00}"/>
              </a:ext>
            </a:extLst>
          </p:cNvPr>
          <p:cNvSpPr>
            <a:spLocks noGrp="1"/>
          </p:cNvSpPr>
          <p:nvPr>
            <p:ph type="title"/>
          </p:nvPr>
        </p:nvSpPr>
        <p:spPr>
          <a:xfrm>
            <a:off x="1684310" y="-205970"/>
            <a:ext cx="19202400" cy="2971800"/>
          </a:xfrm>
        </p:spPr>
        <p:txBody>
          <a:bodyPr>
            <a:normAutofit/>
          </a:bodyPr>
          <a:lstStyle/>
          <a:p>
            <a:r>
              <a:rPr lang="en-US" b="1" dirty="0">
                <a:solidFill>
                  <a:schemeClr val="accent1">
                    <a:lumMod val="75000"/>
                  </a:schemeClr>
                </a:solidFill>
              </a:rPr>
              <a:t>Understanding a Young Person’s Story</a:t>
            </a:r>
          </a:p>
        </p:txBody>
      </p:sp>
      <p:grpSp>
        <p:nvGrpSpPr>
          <p:cNvPr id="6" name="Group">
            <a:extLst>
              <a:ext uri="{FF2B5EF4-FFF2-40B4-BE49-F238E27FC236}">
                <a16:creationId xmlns:a16="http://schemas.microsoft.com/office/drawing/2014/main" id="{67B3AA21-35DA-614C-A49D-ECE3EA402516}"/>
              </a:ext>
            </a:extLst>
          </p:cNvPr>
          <p:cNvGrpSpPr/>
          <p:nvPr/>
        </p:nvGrpSpPr>
        <p:grpSpPr>
          <a:xfrm>
            <a:off x="2812427" y="9305837"/>
            <a:ext cx="18957618" cy="1864714"/>
            <a:chOff x="0" y="450377"/>
            <a:chExt cx="9700191" cy="1074027"/>
          </a:xfrm>
        </p:grpSpPr>
        <p:sp>
          <p:nvSpPr>
            <p:cNvPr id="18" name="Nulla vitae elit libero, a pharetra augue. Morbi leo risus, porta ac consectetur ac.">
              <a:extLst>
                <a:ext uri="{FF2B5EF4-FFF2-40B4-BE49-F238E27FC236}">
                  <a16:creationId xmlns:a16="http://schemas.microsoft.com/office/drawing/2014/main" id="{34C99A2A-B9A8-5E4F-9944-5DE48D0DC548}"/>
                </a:ext>
              </a:extLst>
            </p:cNvPr>
            <p:cNvSpPr txBox="1"/>
            <p:nvPr/>
          </p:nvSpPr>
          <p:spPr>
            <a:xfrm>
              <a:off x="0" y="450377"/>
              <a:ext cx="1905001" cy="10740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lstStyle>
            <a:p>
              <a:r>
                <a:rPr lang="en-US" sz="3600" dirty="0">
                  <a:ea typeface="Segoe UI Historic" panose="020B0502040204020203" pitchFamily="34" charset="0"/>
                  <a:cs typeface="Segoe UI Historic" panose="020B0502040204020203" pitchFamily="34" charset="0"/>
                </a:rPr>
                <a:t>The young person shares their story.</a:t>
              </a:r>
              <a:endParaRPr sz="3600" dirty="0">
                <a:ea typeface="Segoe UI Historic" panose="020B0502040204020203" pitchFamily="34" charset="0"/>
                <a:cs typeface="Segoe UI Historic" panose="020B0502040204020203" pitchFamily="34" charset="0"/>
              </a:endParaRPr>
            </a:p>
          </p:txBody>
        </p:sp>
        <p:sp>
          <p:nvSpPr>
            <p:cNvPr id="16" name="Cum sociis natoque penatibus et magnis faucibus parturient montes, nascetur.">
              <a:extLst>
                <a:ext uri="{FF2B5EF4-FFF2-40B4-BE49-F238E27FC236}">
                  <a16:creationId xmlns:a16="http://schemas.microsoft.com/office/drawing/2014/main" id="{67972CCA-C6DE-974E-95DA-116753A5F432}"/>
                </a:ext>
              </a:extLst>
            </p:cNvPr>
            <p:cNvSpPr txBox="1"/>
            <p:nvPr/>
          </p:nvSpPr>
          <p:spPr>
            <a:xfrm>
              <a:off x="2599397" y="450377"/>
              <a:ext cx="1905001" cy="10740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lstStyle>
            <a:p>
              <a:r>
                <a:rPr lang="en-US" sz="3600" dirty="0">
                  <a:ea typeface="Segoe UI Historic" panose="020B0502040204020203" pitchFamily="34" charset="0"/>
                  <a:cs typeface="Segoe UI Historic" panose="020B0502040204020203" pitchFamily="34" charset="0"/>
                </a:rPr>
                <a:t>The care provider listens to their story.</a:t>
              </a:r>
              <a:endParaRPr sz="3600" dirty="0">
                <a:ea typeface="Segoe UI Historic" panose="020B0502040204020203" pitchFamily="34" charset="0"/>
                <a:cs typeface="Segoe UI Historic" panose="020B0502040204020203" pitchFamily="34" charset="0"/>
              </a:endParaRPr>
            </a:p>
          </p:txBody>
        </p:sp>
        <p:sp>
          <p:nvSpPr>
            <p:cNvPr id="14" name="Vivamus sagittis lacus vel dolor auctor. Maecenas sed diam eget risus blandit sit.">
              <a:extLst>
                <a:ext uri="{FF2B5EF4-FFF2-40B4-BE49-F238E27FC236}">
                  <a16:creationId xmlns:a16="http://schemas.microsoft.com/office/drawing/2014/main" id="{1936F288-0090-B646-B2A8-C04C368CCEE7}"/>
                </a:ext>
              </a:extLst>
            </p:cNvPr>
            <p:cNvSpPr txBox="1"/>
            <p:nvPr/>
          </p:nvSpPr>
          <p:spPr>
            <a:xfrm>
              <a:off x="5197102" y="450377"/>
              <a:ext cx="1905001" cy="10740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lstStyle>
            <a:p>
              <a:r>
                <a:rPr lang="en-US" sz="3600" dirty="0">
                  <a:ea typeface="Segoe UI Historic" panose="020B0502040204020203" pitchFamily="34" charset="0"/>
                  <a:cs typeface="Segoe UI Historic" panose="020B0502040204020203" pitchFamily="34" charset="0"/>
                </a:rPr>
                <a:t>The other story tellers share their perspectives.</a:t>
              </a:r>
              <a:endParaRPr sz="3600" dirty="0">
                <a:ea typeface="Segoe UI Historic" panose="020B0502040204020203" pitchFamily="34" charset="0"/>
                <a:cs typeface="Segoe UI Historic" panose="020B0502040204020203" pitchFamily="34" charset="0"/>
              </a:endParaRPr>
            </a:p>
          </p:txBody>
        </p:sp>
        <p:sp>
          <p:nvSpPr>
            <p:cNvPr id="12" name="Cras mattis consectetur purus sit laoreet rutrum amet augue fermentum.">
              <a:extLst>
                <a:ext uri="{FF2B5EF4-FFF2-40B4-BE49-F238E27FC236}">
                  <a16:creationId xmlns:a16="http://schemas.microsoft.com/office/drawing/2014/main" id="{F5A0EC79-62EE-9440-9749-D92C86E2C46F}"/>
                </a:ext>
              </a:extLst>
            </p:cNvPr>
            <p:cNvSpPr txBox="1"/>
            <p:nvPr/>
          </p:nvSpPr>
          <p:spPr>
            <a:xfrm>
              <a:off x="7795190" y="450377"/>
              <a:ext cx="1905001" cy="10740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lstStyle>
            <a:p>
              <a:r>
                <a:rPr lang="en-US" sz="3600" dirty="0">
                  <a:ea typeface="Segoe UI Historic" panose="020B0502040204020203" pitchFamily="34" charset="0"/>
                  <a:cs typeface="Segoe UI Historic" panose="020B0502040204020203" pitchFamily="34" charset="0"/>
                </a:rPr>
                <a:t>The stories are combined, and a single narrative is agreed upon.</a:t>
              </a:r>
              <a:endParaRPr sz="3600" dirty="0">
                <a:ea typeface="Segoe UI Historic" panose="020B0502040204020203" pitchFamily="34" charset="0"/>
                <a:cs typeface="Segoe UI Historic" panose="020B0502040204020203" pitchFamily="34" charset="0"/>
              </a:endParaRPr>
            </a:p>
          </p:txBody>
        </p:sp>
      </p:grpSp>
      <p:grpSp>
        <p:nvGrpSpPr>
          <p:cNvPr id="20" name="Group">
            <a:extLst>
              <a:ext uri="{FF2B5EF4-FFF2-40B4-BE49-F238E27FC236}">
                <a16:creationId xmlns:a16="http://schemas.microsoft.com/office/drawing/2014/main" id="{891F715A-2BC5-5640-992B-254E9295AEAF}"/>
              </a:ext>
            </a:extLst>
          </p:cNvPr>
          <p:cNvGrpSpPr/>
          <p:nvPr/>
        </p:nvGrpSpPr>
        <p:grpSpPr>
          <a:xfrm>
            <a:off x="3149595" y="3556503"/>
            <a:ext cx="18936682" cy="4616110"/>
            <a:chOff x="0" y="0"/>
            <a:chExt cx="10464799" cy="2658762"/>
          </a:xfrm>
        </p:grpSpPr>
        <p:sp>
          <p:nvSpPr>
            <p:cNvPr id="39" name="Shape">
              <a:extLst>
                <a:ext uri="{FF2B5EF4-FFF2-40B4-BE49-F238E27FC236}">
                  <a16:creationId xmlns:a16="http://schemas.microsoft.com/office/drawing/2014/main" id="{2E3ED565-2FEF-9749-B7D6-D326C2776347}"/>
                </a:ext>
              </a:extLst>
            </p:cNvPr>
            <p:cNvSpPr/>
            <p:nvPr/>
          </p:nvSpPr>
          <p:spPr>
            <a:xfrm>
              <a:off x="5197098" y="1288653"/>
              <a:ext cx="2669365" cy="1370110"/>
            </a:xfrm>
            <a:custGeom>
              <a:avLst/>
              <a:gdLst/>
              <a:ahLst/>
              <a:cxnLst>
                <a:cxn ang="0">
                  <a:pos x="wd2" y="hd2"/>
                </a:cxn>
                <a:cxn ang="5400000">
                  <a:pos x="wd2" y="hd2"/>
                </a:cxn>
                <a:cxn ang="10800000">
                  <a:pos x="wd2" y="hd2"/>
                </a:cxn>
                <a:cxn ang="16200000">
                  <a:pos x="wd2" y="hd2"/>
                </a:cxn>
              </a:cxnLst>
              <a:rect l="0" t="0" r="r" b="b"/>
              <a:pathLst>
                <a:path w="21600" h="21600" extrusionOk="0">
                  <a:moveTo>
                    <a:pt x="21314" y="0"/>
                  </a:moveTo>
                  <a:cubicBezTo>
                    <a:pt x="21155" y="0"/>
                    <a:pt x="21027" y="250"/>
                    <a:pt x="21027" y="558"/>
                  </a:cubicBezTo>
                  <a:cubicBezTo>
                    <a:pt x="21027" y="703"/>
                    <a:pt x="21026" y="848"/>
                    <a:pt x="21025" y="993"/>
                  </a:cubicBezTo>
                  <a:cubicBezTo>
                    <a:pt x="20967" y="6224"/>
                    <a:pt x="19878" y="11124"/>
                    <a:pt x="17958" y="14790"/>
                  </a:cubicBezTo>
                  <a:cubicBezTo>
                    <a:pt x="16035" y="18462"/>
                    <a:pt x="13493" y="20484"/>
                    <a:pt x="10800" y="20484"/>
                  </a:cubicBezTo>
                  <a:cubicBezTo>
                    <a:pt x="8107" y="20484"/>
                    <a:pt x="5565" y="18461"/>
                    <a:pt x="3642" y="14789"/>
                  </a:cubicBezTo>
                  <a:cubicBezTo>
                    <a:pt x="1722" y="11122"/>
                    <a:pt x="633" y="6222"/>
                    <a:pt x="576" y="991"/>
                  </a:cubicBezTo>
                  <a:cubicBezTo>
                    <a:pt x="574" y="847"/>
                    <a:pt x="574" y="703"/>
                    <a:pt x="573" y="558"/>
                  </a:cubicBezTo>
                  <a:cubicBezTo>
                    <a:pt x="573" y="549"/>
                    <a:pt x="572" y="539"/>
                    <a:pt x="572" y="530"/>
                  </a:cubicBezTo>
                  <a:lnTo>
                    <a:pt x="2" y="530"/>
                  </a:lnTo>
                  <a:cubicBezTo>
                    <a:pt x="1" y="539"/>
                    <a:pt x="0" y="549"/>
                    <a:pt x="0" y="558"/>
                  </a:cubicBezTo>
                  <a:cubicBezTo>
                    <a:pt x="0" y="711"/>
                    <a:pt x="1" y="863"/>
                    <a:pt x="3" y="1015"/>
                  </a:cubicBezTo>
                  <a:cubicBezTo>
                    <a:pt x="63" y="6539"/>
                    <a:pt x="1213" y="11714"/>
                    <a:pt x="3241" y="15586"/>
                  </a:cubicBezTo>
                  <a:cubicBezTo>
                    <a:pt x="5272" y="19464"/>
                    <a:pt x="7956" y="21600"/>
                    <a:pt x="10800" y="21600"/>
                  </a:cubicBezTo>
                  <a:cubicBezTo>
                    <a:pt x="13644" y="21600"/>
                    <a:pt x="16328" y="19465"/>
                    <a:pt x="18359" y="15587"/>
                  </a:cubicBezTo>
                  <a:cubicBezTo>
                    <a:pt x="20387" y="11715"/>
                    <a:pt x="21537" y="6541"/>
                    <a:pt x="21597" y="1017"/>
                  </a:cubicBezTo>
                  <a:cubicBezTo>
                    <a:pt x="21599" y="865"/>
                    <a:pt x="21600" y="712"/>
                    <a:pt x="21600" y="558"/>
                  </a:cubicBezTo>
                  <a:cubicBezTo>
                    <a:pt x="21600" y="250"/>
                    <a:pt x="21472" y="0"/>
                    <a:pt x="21314" y="0"/>
                  </a:cubicBezTo>
                  <a:close/>
                </a:path>
              </a:pathLst>
            </a:custGeom>
            <a:solidFill>
              <a:srgbClr val="E5E5E5"/>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0" name="Shape">
              <a:extLst>
                <a:ext uri="{FF2B5EF4-FFF2-40B4-BE49-F238E27FC236}">
                  <a16:creationId xmlns:a16="http://schemas.microsoft.com/office/drawing/2014/main" id="{A6F429DA-2E87-9142-9843-E4BCF516DF27}"/>
                </a:ext>
              </a:extLst>
            </p:cNvPr>
            <p:cNvSpPr/>
            <p:nvPr/>
          </p:nvSpPr>
          <p:spPr>
            <a:xfrm>
              <a:off x="2599533" y="0"/>
              <a:ext cx="2669083" cy="1366500"/>
            </a:xfrm>
            <a:custGeom>
              <a:avLst/>
              <a:gdLst/>
              <a:ahLst/>
              <a:cxnLst>
                <a:cxn ang="0">
                  <a:pos x="wd2" y="hd2"/>
                </a:cxn>
                <a:cxn ang="5400000">
                  <a:pos x="wd2" y="hd2"/>
                </a:cxn>
                <a:cxn ang="10800000">
                  <a:pos x="wd2" y="hd2"/>
                </a:cxn>
                <a:cxn ang="16200000">
                  <a:pos x="wd2" y="hd2"/>
                </a:cxn>
              </a:cxnLst>
              <a:rect l="0" t="0" r="r" b="b"/>
              <a:pathLst>
                <a:path w="21596" h="21600" extrusionOk="0">
                  <a:moveTo>
                    <a:pt x="90" y="21444"/>
                  </a:moveTo>
                  <a:cubicBezTo>
                    <a:pt x="92" y="21447"/>
                    <a:pt x="94" y="21450"/>
                    <a:pt x="95" y="21453"/>
                  </a:cubicBezTo>
                  <a:cubicBezTo>
                    <a:pt x="107" y="21472"/>
                    <a:pt x="118" y="21493"/>
                    <a:pt x="131" y="21508"/>
                  </a:cubicBezTo>
                  <a:cubicBezTo>
                    <a:pt x="136" y="21514"/>
                    <a:pt x="141" y="21519"/>
                    <a:pt x="146" y="21524"/>
                  </a:cubicBezTo>
                  <a:cubicBezTo>
                    <a:pt x="157" y="21535"/>
                    <a:pt x="167" y="21548"/>
                    <a:pt x="178" y="21557"/>
                  </a:cubicBezTo>
                  <a:cubicBezTo>
                    <a:pt x="188" y="21565"/>
                    <a:pt x="197" y="21571"/>
                    <a:pt x="207" y="21575"/>
                  </a:cubicBezTo>
                  <a:cubicBezTo>
                    <a:pt x="215" y="21580"/>
                    <a:pt x="223" y="21585"/>
                    <a:pt x="231" y="21589"/>
                  </a:cubicBezTo>
                  <a:cubicBezTo>
                    <a:pt x="249" y="21597"/>
                    <a:pt x="268" y="21600"/>
                    <a:pt x="288" y="21600"/>
                  </a:cubicBezTo>
                  <a:cubicBezTo>
                    <a:pt x="307" y="21600"/>
                    <a:pt x="326" y="21598"/>
                    <a:pt x="344" y="21589"/>
                  </a:cubicBezTo>
                  <a:cubicBezTo>
                    <a:pt x="352" y="21585"/>
                    <a:pt x="360" y="21579"/>
                    <a:pt x="368" y="21575"/>
                  </a:cubicBezTo>
                  <a:cubicBezTo>
                    <a:pt x="378" y="21569"/>
                    <a:pt x="387" y="21564"/>
                    <a:pt x="397" y="21557"/>
                  </a:cubicBezTo>
                  <a:cubicBezTo>
                    <a:pt x="408" y="21549"/>
                    <a:pt x="419" y="21538"/>
                    <a:pt x="429" y="21524"/>
                  </a:cubicBezTo>
                  <a:cubicBezTo>
                    <a:pt x="434" y="21519"/>
                    <a:pt x="439" y="21514"/>
                    <a:pt x="444" y="21508"/>
                  </a:cubicBezTo>
                  <a:cubicBezTo>
                    <a:pt x="457" y="21493"/>
                    <a:pt x="469" y="21474"/>
                    <a:pt x="480" y="21453"/>
                  </a:cubicBezTo>
                  <a:lnTo>
                    <a:pt x="482" y="21448"/>
                  </a:lnTo>
                  <a:lnTo>
                    <a:pt x="485" y="21444"/>
                  </a:lnTo>
                  <a:cubicBezTo>
                    <a:pt x="536" y="21348"/>
                    <a:pt x="567" y="21216"/>
                    <a:pt x="573" y="21068"/>
                  </a:cubicBezTo>
                  <a:cubicBezTo>
                    <a:pt x="573" y="21059"/>
                    <a:pt x="574" y="21050"/>
                    <a:pt x="574" y="21040"/>
                  </a:cubicBezTo>
                  <a:cubicBezTo>
                    <a:pt x="577" y="20840"/>
                    <a:pt x="576" y="20696"/>
                    <a:pt x="579" y="20498"/>
                  </a:cubicBezTo>
                  <a:cubicBezTo>
                    <a:pt x="657" y="15288"/>
                    <a:pt x="1755" y="10415"/>
                    <a:pt x="3671" y="6775"/>
                  </a:cubicBezTo>
                  <a:cubicBezTo>
                    <a:pt x="5590" y="3128"/>
                    <a:pt x="8122" y="1119"/>
                    <a:pt x="10800" y="1119"/>
                  </a:cubicBezTo>
                  <a:cubicBezTo>
                    <a:pt x="13388" y="1119"/>
                    <a:pt x="15857" y="3011"/>
                    <a:pt x="17753" y="6447"/>
                  </a:cubicBezTo>
                  <a:cubicBezTo>
                    <a:pt x="19638" y="9864"/>
                    <a:pt x="20789" y="14494"/>
                    <a:pt x="20993" y="19483"/>
                  </a:cubicBezTo>
                  <a:cubicBezTo>
                    <a:pt x="21002" y="19688"/>
                    <a:pt x="21026" y="20834"/>
                    <a:pt x="21023" y="21023"/>
                  </a:cubicBezTo>
                  <a:cubicBezTo>
                    <a:pt x="21022" y="21054"/>
                    <a:pt x="21025" y="21084"/>
                    <a:pt x="21026" y="21114"/>
                  </a:cubicBezTo>
                  <a:cubicBezTo>
                    <a:pt x="21026" y="21108"/>
                    <a:pt x="21026" y="21103"/>
                    <a:pt x="21026" y="21097"/>
                  </a:cubicBezTo>
                  <a:cubicBezTo>
                    <a:pt x="21035" y="20891"/>
                    <a:pt x="21176" y="20914"/>
                    <a:pt x="21300" y="21000"/>
                  </a:cubicBezTo>
                  <a:cubicBezTo>
                    <a:pt x="21395" y="21066"/>
                    <a:pt x="21498" y="21077"/>
                    <a:pt x="21596" y="21031"/>
                  </a:cubicBezTo>
                  <a:cubicBezTo>
                    <a:pt x="21598" y="20727"/>
                    <a:pt x="21572" y="19589"/>
                    <a:pt x="21564" y="19394"/>
                  </a:cubicBezTo>
                  <a:cubicBezTo>
                    <a:pt x="21349" y="14124"/>
                    <a:pt x="20134" y="9235"/>
                    <a:pt x="18142" y="5626"/>
                  </a:cubicBezTo>
                  <a:cubicBezTo>
                    <a:pt x="16140" y="1998"/>
                    <a:pt x="13533" y="0"/>
                    <a:pt x="10800" y="0"/>
                  </a:cubicBezTo>
                  <a:cubicBezTo>
                    <a:pt x="7972" y="0"/>
                    <a:pt x="5298" y="2121"/>
                    <a:pt x="3271" y="5973"/>
                  </a:cubicBezTo>
                  <a:cubicBezTo>
                    <a:pt x="1249" y="9816"/>
                    <a:pt x="89" y="14963"/>
                    <a:pt x="6" y="20465"/>
                  </a:cubicBezTo>
                  <a:cubicBezTo>
                    <a:pt x="3" y="20675"/>
                    <a:pt x="-2" y="20828"/>
                    <a:pt x="1" y="21040"/>
                  </a:cubicBezTo>
                  <a:cubicBezTo>
                    <a:pt x="1" y="21050"/>
                    <a:pt x="2" y="21059"/>
                    <a:pt x="3" y="21068"/>
                  </a:cubicBezTo>
                  <a:cubicBezTo>
                    <a:pt x="9" y="21216"/>
                    <a:pt x="39" y="21348"/>
                    <a:pt x="90" y="21444"/>
                  </a:cubicBezTo>
                  <a:close/>
                </a:path>
              </a:pathLst>
            </a:custGeom>
            <a:solidFill>
              <a:srgbClr val="E5E5E5"/>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1" name="Shape">
              <a:extLst>
                <a:ext uri="{FF2B5EF4-FFF2-40B4-BE49-F238E27FC236}">
                  <a16:creationId xmlns:a16="http://schemas.microsoft.com/office/drawing/2014/main" id="{548964DC-5C07-2D40-841F-8B4AD0474A27}"/>
                </a:ext>
              </a:extLst>
            </p:cNvPr>
            <p:cNvSpPr/>
            <p:nvPr/>
          </p:nvSpPr>
          <p:spPr>
            <a:xfrm>
              <a:off x="7795808" y="0"/>
              <a:ext cx="2668992" cy="1366499"/>
            </a:xfrm>
            <a:custGeom>
              <a:avLst/>
              <a:gdLst/>
              <a:ahLst/>
              <a:cxnLst>
                <a:cxn ang="0">
                  <a:pos x="wd2" y="hd2"/>
                </a:cxn>
                <a:cxn ang="5400000">
                  <a:pos x="wd2" y="hd2"/>
                </a:cxn>
                <a:cxn ang="10800000">
                  <a:pos x="wd2" y="hd2"/>
                </a:cxn>
                <a:cxn ang="16200000">
                  <a:pos x="wd2" y="hd2"/>
                </a:cxn>
              </a:cxnLst>
              <a:rect l="0" t="0" r="r" b="b"/>
              <a:pathLst>
                <a:path w="21597" h="21600" extrusionOk="0">
                  <a:moveTo>
                    <a:pt x="89" y="21444"/>
                  </a:moveTo>
                  <a:lnTo>
                    <a:pt x="92" y="21449"/>
                  </a:lnTo>
                  <a:lnTo>
                    <a:pt x="94" y="21453"/>
                  </a:lnTo>
                  <a:cubicBezTo>
                    <a:pt x="105" y="21475"/>
                    <a:pt x="117" y="21493"/>
                    <a:pt x="130" y="21508"/>
                  </a:cubicBezTo>
                  <a:cubicBezTo>
                    <a:pt x="135" y="21514"/>
                    <a:pt x="140" y="21519"/>
                    <a:pt x="145" y="21525"/>
                  </a:cubicBezTo>
                  <a:cubicBezTo>
                    <a:pt x="156" y="21536"/>
                    <a:pt x="166" y="21549"/>
                    <a:pt x="177" y="21557"/>
                  </a:cubicBezTo>
                  <a:cubicBezTo>
                    <a:pt x="187" y="21565"/>
                    <a:pt x="196" y="21569"/>
                    <a:pt x="206" y="21575"/>
                  </a:cubicBezTo>
                  <a:cubicBezTo>
                    <a:pt x="214" y="21580"/>
                    <a:pt x="222" y="21585"/>
                    <a:pt x="230" y="21589"/>
                  </a:cubicBezTo>
                  <a:cubicBezTo>
                    <a:pt x="248" y="21598"/>
                    <a:pt x="268" y="21600"/>
                    <a:pt x="287" y="21600"/>
                  </a:cubicBezTo>
                  <a:cubicBezTo>
                    <a:pt x="306" y="21600"/>
                    <a:pt x="325" y="21598"/>
                    <a:pt x="343" y="21589"/>
                  </a:cubicBezTo>
                  <a:cubicBezTo>
                    <a:pt x="351" y="21585"/>
                    <a:pt x="359" y="21580"/>
                    <a:pt x="367" y="21575"/>
                  </a:cubicBezTo>
                  <a:cubicBezTo>
                    <a:pt x="377" y="21569"/>
                    <a:pt x="387" y="21565"/>
                    <a:pt x="396" y="21557"/>
                  </a:cubicBezTo>
                  <a:cubicBezTo>
                    <a:pt x="407" y="21548"/>
                    <a:pt x="417" y="21536"/>
                    <a:pt x="428" y="21525"/>
                  </a:cubicBezTo>
                  <a:cubicBezTo>
                    <a:pt x="433" y="21519"/>
                    <a:pt x="438" y="21514"/>
                    <a:pt x="443" y="21508"/>
                  </a:cubicBezTo>
                  <a:cubicBezTo>
                    <a:pt x="456" y="21493"/>
                    <a:pt x="467" y="21472"/>
                    <a:pt x="479" y="21453"/>
                  </a:cubicBezTo>
                  <a:cubicBezTo>
                    <a:pt x="481" y="21450"/>
                    <a:pt x="482" y="21447"/>
                    <a:pt x="484" y="21444"/>
                  </a:cubicBezTo>
                  <a:cubicBezTo>
                    <a:pt x="535" y="21348"/>
                    <a:pt x="567" y="21216"/>
                    <a:pt x="572" y="21069"/>
                  </a:cubicBezTo>
                  <a:cubicBezTo>
                    <a:pt x="572" y="21059"/>
                    <a:pt x="573" y="21050"/>
                    <a:pt x="573" y="21040"/>
                  </a:cubicBezTo>
                  <a:cubicBezTo>
                    <a:pt x="574" y="20841"/>
                    <a:pt x="575" y="20696"/>
                    <a:pt x="578" y="20498"/>
                  </a:cubicBezTo>
                  <a:cubicBezTo>
                    <a:pt x="656" y="15288"/>
                    <a:pt x="1754" y="10415"/>
                    <a:pt x="3670" y="6775"/>
                  </a:cubicBezTo>
                  <a:cubicBezTo>
                    <a:pt x="5590" y="3128"/>
                    <a:pt x="8122" y="1119"/>
                    <a:pt x="10800" y="1119"/>
                  </a:cubicBezTo>
                  <a:cubicBezTo>
                    <a:pt x="13388" y="1119"/>
                    <a:pt x="15857" y="3011"/>
                    <a:pt x="17753" y="6447"/>
                  </a:cubicBezTo>
                  <a:cubicBezTo>
                    <a:pt x="19639" y="9864"/>
                    <a:pt x="20790" y="14494"/>
                    <a:pt x="20994" y="19483"/>
                  </a:cubicBezTo>
                  <a:cubicBezTo>
                    <a:pt x="21003" y="19689"/>
                    <a:pt x="21027" y="20834"/>
                    <a:pt x="21024" y="21024"/>
                  </a:cubicBezTo>
                  <a:cubicBezTo>
                    <a:pt x="21023" y="21054"/>
                    <a:pt x="21026" y="21084"/>
                    <a:pt x="21027" y="21114"/>
                  </a:cubicBezTo>
                  <a:cubicBezTo>
                    <a:pt x="21027" y="21109"/>
                    <a:pt x="21027" y="21103"/>
                    <a:pt x="21027" y="21097"/>
                  </a:cubicBezTo>
                  <a:cubicBezTo>
                    <a:pt x="21027" y="20788"/>
                    <a:pt x="21155" y="20537"/>
                    <a:pt x="21314" y="20537"/>
                  </a:cubicBezTo>
                  <a:cubicBezTo>
                    <a:pt x="21460" y="20537"/>
                    <a:pt x="21580" y="20753"/>
                    <a:pt x="21597" y="21031"/>
                  </a:cubicBezTo>
                  <a:cubicBezTo>
                    <a:pt x="21599" y="20727"/>
                    <a:pt x="21573" y="19590"/>
                    <a:pt x="21565" y="19394"/>
                  </a:cubicBezTo>
                  <a:cubicBezTo>
                    <a:pt x="21350" y="14124"/>
                    <a:pt x="20134" y="9235"/>
                    <a:pt x="18143" y="5626"/>
                  </a:cubicBezTo>
                  <a:cubicBezTo>
                    <a:pt x="16141" y="1998"/>
                    <a:pt x="13533" y="0"/>
                    <a:pt x="10800" y="0"/>
                  </a:cubicBezTo>
                  <a:cubicBezTo>
                    <a:pt x="7972" y="0"/>
                    <a:pt x="5298" y="2121"/>
                    <a:pt x="3271" y="5973"/>
                  </a:cubicBezTo>
                  <a:cubicBezTo>
                    <a:pt x="1248" y="9816"/>
                    <a:pt x="88" y="14963"/>
                    <a:pt x="5" y="20465"/>
                  </a:cubicBezTo>
                  <a:cubicBezTo>
                    <a:pt x="2" y="20675"/>
                    <a:pt x="-1" y="20829"/>
                    <a:pt x="0" y="21040"/>
                  </a:cubicBezTo>
                  <a:cubicBezTo>
                    <a:pt x="0" y="21050"/>
                    <a:pt x="1" y="21059"/>
                    <a:pt x="2" y="21069"/>
                  </a:cubicBezTo>
                  <a:cubicBezTo>
                    <a:pt x="6" y="21216"/>
                    <a:pt x="38" y="21348"/>
                    <a:pt x="89" y="21444"/>
                  </a:cubicBezTo>
                  <a:close/>
                </a:path>
              </a:pathLst>
            </a:custGeom>
            <a:solidFill>
              <a:srgbClr val="E5E5E5"/>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2" name="Shape">
              <a:extLst>
                <a:ext uri="{FF2B5EF4-FFF2-40B4-BE49-F238E27FC236}">
                  <a16:creationId xmlns:a16="http://schemas.microsoft.com/office/drawing/2014/main" id="{3768BFA9-956B-EA43-AB3C-71E5ED6E3144}"/>
                </a:ext>
              </a:extLst>
            </p:cNvPr>
            <p:cNvSpPr/>
            <p:nvPr/>
          </p:nvSpPr>
          <p:spPr>
            <a:xfrm>
              <a:off x="7795176" y="1288653"/>
              <a:ext cx="2669382" cy="1370110"/>
            </a:xfrm>
            <a:custGeom>
              <a:avLst/>
              <a:gdLst/>
              <a:ahLst/>
              <a:cxnLst>
                <a:cxn ang="0">
                  <a:pos x="wd2" y="hd2"/>
                </a:cxn>
                <a:cxn ang="5400000">
                  <a:pos x="wd2" y="hd2"/>
                </a:cxn>
                <a:cxn ang="10800000">
                  <a:pos x="wd2" y="hd2"/>
                </a:cxn>
                <a:cxn ang="16200000">
                  <a:pos x="wd2" y="hd2"/>
                </a:cxn>
              </a:cxnLst>
              <a:rect l="0" t="0" r="r" b="b"/>
              <a:pathLst>
                <a:path w="21599" h="21600" extrusionOk="0">
                  <a:moveTo>
                    <a:pt x="21313" y="0"/>
                  </a:moveTo>
                  <a:cubicBezTo>
                    <a:pt x="21154" y="0"/>
                    <a:pt x="21026" y="250"/>
                    <a:pt x="21026" y="558"/>
                  </a:cubicBezTo>
                  <a:cubicBezTo>
                    <a:pt x="21026" y="704"/>
                    <a:pt x="21025" y="849"/>
                    <a:pt x="21024" y="993"/>
                  </a:cubicBezTo>
                  <a:cubicBezTo>
                    <a:pt x="20966" y="6224"/>
                    <a:pt x="19877" y="11124"/>
                    <a:pt x="17957" y="14790"/>
                  </a:cubicBezTo>
                  <a:cubicBezTo>
                    <a:pt x="16034" y="18462"/>
                    <a:pt x="13492" y="20484"/>
                    <a:pt x="10799" y="20484"/>
                  </a:cubicBezTo>
                  <a:cubicBezTo>
                    <a:pt x="8106" y="20484"/>
                    <a:pt x="5564" y="18461"/>
                    <a:pt x="3641" y="14789"/>
                  </a:cubicBezTo>
                  <a:cubicBezTo>
                    <a:pt x="1721" y="11122"/>
                    <a:pt x="632" y="6222"/>
                    <a:pt x="575" y="991"/>
                  </a:cubicBezTo>
                  <a:cubicBezTo>
                    <a:pt x="574" y="847"/>
                    <a:pt x="573" y="703"/>
                    <a:pt x="573" y="558"/>
                  </a:cubicBezTo>
                  <a:cubicBezTo>
                    <a:pt x="573" y="561"/>
                    <a:pt x="573" y="563"/>
                    <a:pt x="573" y="566"/>
                  </a:cubicBezTo>
                  <a:cubicBezTo>
                    <a:pt x="573" y="569"/>
                    <a:pt x="573" y="571"/>
                    <a:pt x="573" y="574"/>
                  </a:cubicBezTo>
                  <a:cubicBezTo>
                    <a:pt x="573" y="569"/>
                    <a:pt x="573" y="563"/>
                    <a:pt x="573" y="558"/>
                  </a:cubicBezTo>
                  <a:cubicBezTo>
                    <a:pt x="573" y="250"/>
                    <a:pt x="445" y="1"/>
                    <a:pt x="286" y="0"/>
                  </a:cubicBezTo>
                  <a:cubicBezTo>
                    <a:pt x="134" y="0"/>
                    <a:pt x="8" y="234"/>
                    <a:pt x="1" y="531"/>
                  </a:cubicBezTo>
                  <a:cubicBezTo>
                    <a:pt x="4" y="623"/>
                    <a:pt x="5" y="669"/>
                    <a:pt x="5" y="669"/>
                  </a:cubicBezTo>
                  <a:cubicBezTo>
                    <a:pt x="5" y="669"/>
                    <a:pt x="4" y="622"/>
                    <a:pt x="1" y="530"/>
                  </a:cubicBezTo>
                  <a:cubicBezTo>
                    <a:pt x="1" y="539"/>
                    <a:pt x="0" y="549"/>
                    <a:pt x="0" y="558"/>
                  </a:cubicBezTo>
                  <a:cubicBezTo>
                    <a:pt x="-1" y="711"/>
                    <a:pt x="1" y="863"/>
                    <a:pt x="2" y="1015"/>
                  </a:cubicBezTo>
                  <a:cubicBezTo>
                    <a:pt x="63" y="6539"/>
                    <a:pt x="1213" y="11714"/>
                    <a:pt x="3240" y="15586"/>
                  </a:cubicBezTo>
                  <a:cubicBezTo>
                    <a:pt x="5271" y="19464"/>
                    <a:pt x="7956" y="21600"/>
                    <a:pt x="10799" y="21600"/>
                  </a:cubicBezTo>
                  <a:cubicBezTo>
                    <a:pt x="13643" y="21600"/>
                    <a:pt x="16327" y="19465"/>
                    <a:pt x="18358" y="15587"/>
                  </a:cubicBezTo>
                  <a:cubicBezTo>
                    <a:pt x="20386" y="11715"/>
                    <a:pt x="21536" y="6541"/>
                    <a:pt x="21596" y="1018"/>
                  </a:cubicBezTo>
                  <a:cubicBezTo>
                    <a:pt x="21598" y="865"/>
                    <a:pt x="21599" y="712"/>
                    <a:pt x="21599" y="558"/>
                  </a:cubicBezTo>
                  <a:cubicBezTo>
                    <a:pt x="21599" y="250"/>
                    <a:pt x="21471" y="0"/>
                    <a:pt x="21313" y="0"/>
                  </a:cubicBezTo>
                  <a:close/>
                </a:path>
              </a:pathLst>
            </a:custGeom>
            <a:solidFill>
              <a:schemeClr val="accent1">
                <a:lumMod val="60000"/>
                <a:lumOff val="40000"/>
              </a:schemeClr>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3" name="Shape">
              <a:extLst>
                <a:ext uri="{FF2B5EF4-FFF2-40B4-BE49-F238E27FC236}">
                  <a16:creationId xmlns:a16="http://schemas.microsoft.com/office/drawing/2014/main" id="{4C33FBF4-F64C-9C45-AA45-241CA47487FE}"/>
                </a:ext>
              </a:extLst>
            </p:cNvPr>
            <p:cNvSpPr/>
            <p:nvPr/>
          </p:nvSpPr>
          <p:spPr>
            <a:xfrm>
              <a:off x="5197308" y="0"/>
              <a:ext cx="2668945" cy="1366499"/>
            </a:xfrm>
            <a:custGeom>
              <a:avLst/>
              <a:gdLst/>
              <a:ahLst/>
              <a:cxnLst>
                <a:cxn ang="0">
                  <a:pos x="wd2" y="hd2"/>
                </a:cxn>
                <a:cxn ang="5400000">
                  <a:pos x="wd2" y="hd2"/>
                </a:cxn>
                <a:cxn ang="10800000">
                  <a:pos x="wd2" y="hd2"/>
                </a:cxn>
                <a:cxn ang="16200000">
                  <a:pos x="wd2" y="hd2"/>
                </a:cxn>
              </a:cxnLst>
              <a:rect l="0" t="0" r="r" b="b"/>
              <a:pathLst>
                <a:path w="21598" h="21600" extrusionOk="0">
                  <a:moveTo>
                    <a:pt x="89" y="21444"/>
                  </a:moveTo>
                  <a:cubicBezTo>
                    <a:pt x="91" y="21447"/>
                    <a:pt x="93" y="21450"/>
                    <a:pt x="94" y="21453"/>
                  </a:cubicBezTo>
                  <a:cubicBezTo>
                    <a:pt x="106" y="21473"/>
                    <a:pt x="117" y="21492"/>
                    <a:pt x="130" y="21508"/>
                  </a:cubicBezTo>
                  <a:cubicBezTo>
                    <a:pt x="135" y="21515"/>
                    <a:pt x="140" y="21519"/>
                    <a:pt x="145" y="21525"/>
                  </a:cubicBezTo>
                  <a:cubicBezTo>
                    <a:pt x="156" y="21536"/>
                    <a:pt x="166" y="21548"/>
                    <a:pt x="177" y="21557"/>
                  </a:cubicBezTo>
                  <a:cubicBezTo>
                    <a:pt x="186" y="21565"/>
                    <a:pt x="196" y="21569"/>
                    <a:pt x="206" y="21575"/>
                  </a:cubicBezTo>
                  <a:cubicBezTo>
                    <a:pt x="214" y="21579"/>
                    <a:pt x="221" y="21586"/>
                    <a:pt x="230" y="21589"/>
                  </a:cubicBezTo>
                  <a:cubicBezTo>
                    <a:pt x="248" y="21596"/>
                    <a:pt x="267" y="21600"/>
                    <a:pt x="286" y="21600"/>
                  </a:cubicBezTo>
                  <a:cubicBezTo>
                    <a:pt x="306" y="21600"/>
                    <a:pt x="325" y="21596"/>
                    <a:pt x="343" y="21589"/>
                  </a:cubicBezTo>
                  <a:cubicBezTo>
                    <a:pt x="351" y="21586"/>
                    <a:pt x="359" y="21579"/>
                    <a:pt x="367" y="21575"/>
                  </a:cubicBezTo>
                  <a:cubicBezTo>
                    <a:pt x="377" y="21569"/>
                    <a:pt x="387" y="21565"/>
                    <a:pt x="396" y="21557"/>
                  </a:cubicBezTo>
                  <a:cubicBezTo>
                    <a:pt x="407" y="21548"/>
                    <a:pt x="417" y="21536"/>
                    <a:pt x="428" y="21525"/>
                  </a:cubicBezTo>
                  <a:cubicBezTo>
                    <a:pt x="433" y="21519"/>
                    <a:pt x="438" y="21515"/>
                    <a:pt x="443" y="21508"/>
                  </a:cubicBezTo>
                  <a:cubicBezTo>
                    <a:pt x="456" y="21492"/>
                    <a:pt x="467" y="21473"/>
                    <a:pt x="479" y="21453"/>
                  </a:cubicBezTo>
                  <a:cubicBezTo>
                    <a:pt x="480" y="21450"/>
                    <a:pt x="482" y="21447"/>
                    <a:pt x="484" y="21444"/>
                  </a:cubicBezTo>
                  <a:cubicBezTo>
                    <a:pt x="535" y="21348"/>
                    <a:pt x="568" y="21216"/>
                    <a:pt x="571" y="21069"/>
                  </a:cubicBezTo>
                  <a:cubicBezTo>
                    <a:pt x="572" y="21059"/>
                    <a:pt x="573" y="21050"/>
                    <a:pt x="573" y="21040"/>
                  </a:cubicBezTo>
                  <a:cubicBezTo>
                    <a:pt x="573" y="20841"/>
                    <a:pt x="575" y="20696"/>
                    <a:pt x="577" y="20498"/>
                  </a:cubicBezTo>
                  <a:cubicBezTo>
                    <a:pt x="656" y="15288"/>
                    <a:pt x="1754" y="10415"/>
                    <a:pt x="3670" y="6775"/>
                  </a:cubicBezTo>
                  <a:cubicBezTo>
                    <a:pt x="5590" y="3128"/>
                    <a:pt x="8122" y="1119"/>
                    <a:pt x="10801" y="1119"/>
                  </a:cubicBezTo>
                  <a:cubicBezTo>
                    <a:pt x="13388" y="1119"/>
                    <a:pt x="15858" y="3011"/>
                    <a:pt x="17754" y="6447"/>
                  </a:cubicBezTo>
                  <a:cubicBezTo>
                    <a:pt x="19640" y="9864"/>
                    <a:pt x="20791" y="14494"/>
                    <a:pt x="20995" y="19483"/>
                  </a:cubicBezTo>
                  <a:cubicBezTo>
                    <a:pt x="21004" y="19689"/>
                    <a:pt x="21028" y="20834"/>
                    <a:pt x="21025" y="21024"/>
                  </a:cubicBezTo>
                  <a:cubicBezTo>
                    <a:pt x="21024" y="21054"/>
                    <a:pt x="21026" y="21085"/>
                    <a:pt x="21028" y="21114"/>
                  </a:cubicBezTo>
                  <a:cubicBezTo>
                    <a:pt x="21028" y="21108"/>
                    <a:pt x="21028" y="21103"/>
                    <a:pt x="21028" y="21097"/>
                  </a:cubicBezTo>
                  <a:cubicBezTo>
                    <a:pt x="21028" y="20788"/>
                    <a:pt x="21156" y="20537"/>
                    <a:pt x="21315" y="20537"/>
                  </a:cubicBezTo>
                  <a:cubicBezTo>
                    <a:pt x="21461" y="20537"/>
                    <a:pt x="21581" y="20753"/>
                    <a:pt x="21598" y="21031"/>
                  </a:cubicBezTo>
                  <a:cubicBezTo>
                    <a:pt x="21600" y="20727"/>
                    <a:pt x="21574" y="19590"/>
                    <a:pt x="21566" y="19394"/>
                  </a:cubicBezTo>
                  <a:cubicBezTo>
                    <a:pt x="21351" y="14124"/>
                    <a:pt x="20135" y="9235"/>
                    <a:pt x="18144" y="5626"/>
                  </a:cubicBezTo>
                  <a:cubicBezTo>
                    <a:pt x="16141" y="1998"/>
                    <a:pt x="13533" y="0"/>
                    <a:pt x="10801" y="0"/>
                  </a:cubicBezTo>
                  <a:cubicBezTo>
                    <a:pt x="7972" y="0"/>
                    <a:pt x="5298" y="2121"/>
                    <a:pt x="3271" y="5973"/>
                  </a:cubicBezTo>
                  <a:cubicBezTo>
                    <a:pt x="1247" y="9816"/>
                    <a:pt x="88" y="14963"/>
                    <a:pt x="5" y="20465"/>
                  </a:cubicBezTo>
                  <a:cubicBezTo>
                    <a:pt x="2" y="20675"/>
                    <a:pt x="0" y="20829"/>
                    <a:pt x="0" y="21040"/>
                  </a:cubicBezTo>
                  <a:cubicBezTo>
                    <a:pt x="0" y="21050"/>
                    <a:pt x="1" y="21059"/>
                    <a:pt x="1" y="21069"/>
                  </a:cubicBezTo>
                  <a:cubicBezTo>
                    <a:pt x="5" y="21216"/>
                    <a:pt x="38" y="21348"/>
                    <a:pt x="89" y="21444"/>
                  </a:cubicBezTo>
                  <a:close/>
                </a:path>
              </a:pathLst>
            </a:custGeom>
            <a:solidFill>
              <a:schemeClr val="accent1"/>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4" name="Shape">
              <a:extLst>
                <a:ext uri="{FF2B5EF4-FFF2-40B4-BE49-F238E27FC236}">
                  <a16:creationId xmlns:a16="http://schemas.microsoft.com/office/drawing/2014/main" id="{190511FB-E656-4F48-B8C9-28AC15BCA641}"/>
                </a:ext>
              </a:extLst>
            </p:cNvPr>
            <p:cNvSpPr/>
            <p:nvPr/>
          </p:nvSpPr>
          <p:spPr>
            <a:xfrm>
              <a:off x="0" y="1288653"/>
              <a:ext cx="2669355" cy="1370110"/>
            </a:xfrm>
            <a:custGeom>
              <a:avLst/>
              <a:gdLst/>
              <a:ahLst/>
              <a:cxnLst>
                <a:cxn ang="0">
                  <a:pos x="wd2" y="hd2"/>
                </a:cxn>
                <a:cxn ang="5400000">
                  <a:pos x="wd2" y="hd2"/>
                </a:cxn>
                <a:cxn ang="10800000">
                  <a:pos x="wd2" y="hd2"/>
                </a:cxn>
                <a:cxn ang="16200000">
                  <a:pos x="wd2" y="hd2"/>
                </a:cxn>
              </a:cxnLst>
              <a:rect l="0" t="0" r="r" b="b"/>
              <a:pathLst>
                <a:path w="21600" h="21600" extrusionOk="0">
                  <a:moveTo>
                    <a:pt x="21314" y="0"/>
                  </a:moveTo>
                  <a:cubicBezTo>
                    <a:pt x="21155" y="0"/>
                    <a:pt x="21027" y="250"/>
                    <a:pt x="21027" y="558"/>
                  </a:cubicBezTo>
                  <a:cubicBezTo>
                    <a:pt x="21027" y="703"/>
                    <a:pt x="21026" y="848"/>
                    <a:pt x="21025" y="993"/>
                  </a:cubicBezTo>
                  <a:cubicBezTo>
                    <a:pt x="20967" y="6224"/>
                    <a:pt x="19878" y="11124"/>
                    <a:pt x="17958" y="14790"/>
                  </a:cubicBezTo>
                  <a:cubicBezTo>
                    <a:pt x="16035" y="18462"/>
                    <a:pt x="13493" y="20484"/>
                    <a:pt x="10800" y="20484"/>
                  </a:cubicBezTo>
                  <a:cubicBezTo>
                    <a:pt x="8107" y="20484"/>
                    <a:pt x="5565" y="18461"/>
                    <a:pt x="3642" y="14789"/>
                  </a:cubicBezTo>
                  <a:cubicBezTo>
                    <a:pt x="1722" y="11122"/>
                    <a:pt x="632" y="6222"/>
                    <a:pt x="575" y="991"/>
                  </a:cubicBezTo>
                  <a:cubicBezTo>
                    <a:pt x="574" y="847"/>
                    <a:pt x="573" y="703"/>
                    <a:pt x="573" y="558"/>
                  </a:cubicBezTo>
                  <a:cubicBezTo>
                    <a:pt x="573" y="548"/>
                    <a:pt x="572" y="539"/>
                    <a:pt x="571" y="530"/>
                  </a:cubicBezTo>
                  <a:cubicBezTo>
                    <a:pt x="564" y="825"/>
                    <a:pt x="440" y="1060"/>
                    <a:pt x="286" y="1060"/>
                  </a:cubicBezTo>
                  <a:cubicBezTo>
                    <a:pt x="133" y="1060"/>
                    <a:pt x="9" y="825"/>
                    <a:pt x="1" y="530"/>
                  </a:cubicBezTo>
                  <a:cubicBezTo>
                    <a:pt x="1" y="539"/>
                    <a:pt x="0" y="548"/>
                    <a:pt x="0" y="558"/>
                  </a:cubicBezTo>
                  <a:cubicBezTo>
                    <a:pt x="0" y="711"/>
                    <a:pt x="1" y="863"/>
                    <a:pt x="2" y="1015"/>
                  </a:cubicBezTo>
                  <a:cubicBezTo>
                    <a:pt x="63" y="6539"/>
                    <a:pt x="1213" y="11714"/>
                    <a:pt x="3241" y="15586"/>
                  </a:cubicBezTo>
                  <a:cubicBezTo>
                    <a:pt x="5271" y="19464"/>
                    <a:pt x="7956" y="21600"/>
                    <a:pt x="10800" y="21600"/>
                  </a:cubicBezTo>
                  <a:cubicBezTo>
                    <a:pt x="13644" y="21600"/>
                    <a:pt x="16328" y="19465"/>
                    <a:pt x="18359" y="15587"/>
                  </a:cubicBezTo>
                  <a:cubicBezTo>
                    <a:pt x="20387" y="11715"/>
                    <a:pt x="21537" y="6541"/>
                    <a:pt x="21597" y="1017"/>
                  </a:cubicBezTo>
                  <a:cubicBezTo>
                    <a:pt x="21599" y="865"/>
                    <a:pt x="21600" y="712"/>
                    <a:pt x="21600" y="558"/>
                  </a:cubicBezTo>
                  <a:cubicBezTo>
                    <a:pt x="21600" y="250"/>
                    <a:pt x="21472" y="0"/>
                    <a:pt x="21314" y="0"/>
                  </a:cubicBezTo>
                  <a:close/>
                </a:path>
              </a:pathLst>
            </a:custGeom>
            <a:solidFill>
              <a:srgbClr val="E5E5E5"/>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5" name="Shape">
              <a:extLst>
                <a:ext uri="{FF2B5EF4-FFF2-40B4-BE49-F238E27FC236}">
                  <a16:creationId xmlns:a16="http://schemas.microsoft.com/office/drawing/2014/main" id="{E3A221EE-16B7-8243-91AC-69C3C7A18497}"/>
                </a:ext>
              </a:extLst>
            </p:cNvPr>
            <p:cNvSpPr/>
            <p:nvPr/>
          </p:nvSpPr>
          <p:spPr>
            <a:xfrm>
              <a:off x="0" y="0"/>
              <a:ext cx="2668944" cy="1366499"/>
            </a:xfrm>
            <a:custGeom>
              <a:avLst/>
              <a:gdLst/>
              <a:ahLst/>
              <a:cxnLst>
                <a:cxn ang="0">
                  <a:pos x="wd2" y="hd2"/>
                </a:cxn>
                <a:cxn ang="5400000">
                  <a:pos x="wd2" y="hd2"/>
                </a:cxn>
                <a:cxn ang="10800000">
                  <a:pos x="wd2" y="hd2"/>
                </a:cxn>
                <a:cxn ang="16200000">
                  <a:pos x="wd2" y="hd2"/>
                </a:cxn>
              </a:cxnLst>
              <a:rect l="0" t="0" r="r" b="b"/>
              <a:pathLst>
                <a:path w="21598" h="21600" extrusionOk="0">
                  <a:moveTo>
                    <a:pt x="89" y="21444"/>
                  </a:moveTo>
                  <a:cubicBezTo>
                    <a:pt x="91" y="21447"/>
                    <a:pt x="93" y="21450"/>
                    <a:pt x="94" y="21453"/>
                  </a:cubicBezTo>
                  <a:cubicBezTo>
                    <a:pt x="106" y="21473"/>
                    <a:pt x="117" y="21492"/>
                    <a:pt x="130" y="21508"/>
                  </a:cubicBezTo>
                  <a:cubicBezTo>
                    <a:pt x="135" y="21515"/>
                    <a:pt x="140" y="21519"/>
                    <a:pt x="145" y="21525"/>
                  </a:cubicBezTo>
                  <a:cubicBezTo>
                    <a:pt x="156" y="21536"/>
                    <a:pt x="166" y="21548"/>
                    <a:pt x="177" y="21557"/>
                  </a:cubicBezTo>
                  <a:cubicBezTo>
                    <a:pt x="186" y="21565"/>
                    <a:pt x="196" y="21569"/>
                    <a:pt x="206" y="21575"/>
                  </a:cubicBezTo>
                  <a:cubicBezTo>
                    <a:pt x="214" y="21579"/>
                    <a:pt x="221" y="21586"/>
                    <a:pt x="230" y="21589"/>
                  </a:cubicBezTo>
                  <a:cubicBezTo>
                    <a:pt x="248" y="21596"/>
                    <a:pt x="267" y="21600"/>
                    <a:pt x="286" y="21600"/>
                  </a:cubicBezTo>
                  <a:cubicBezTo>
                    <a:pt x="306" y="21600"/>
                    <a:pt x="325" y="21596"/>
                    <a:pt x="343" y="21589"/>
                  </a:cubicBezTo>
                  <a:cubicBezTo>
                    <a:pt x="352" y="21586"/>
                    <a:pt x="359" y="21579"/>
                    <a:pt x="367" y="21575"/>
                  </a:cubicBezTo>
                  <a:cubicBezTo>
                    <a:pt x="377" y="21569"/>
                    <a:pt x="387" y="21565"/>
                    <a:pt x="396" y="21557"/>
                  </a:cubicBezTo>
                  <a:cubicBezTo>
                    <a:pt x="407" y="21548"/>
                    <a:pt x="417" y="21536"/>
                    <a:pt x="428" y="21525"/>
                  </a:cubicBezTo>
                  <a:cubicBezTo>
                    <a:pt x="433" y="21519"/>
                    <a:pt x="438" y="21515"/>
                    <a:pt x="443" y="21508"/>
                  </a:cubicBezTo>
                  <a:cubicBezTo>
                    <a:pt x="456" y="21492"/>
                    <a:pt x="467" y="21473"/>
                    <a:pt x="479" y="21453"/>
                  </a:cubicBezTo>
                  <a:cubicBezTo>
                    <a:pt x="480" y="21450"/>
                    <a:pt x="482" y="21447"/>
                    <a:pt x="484" y="21444"/>
                  </a:cubicBezTo>
                  <a:cubicBezTo>
                    <a:pt x="535" y="21348"/>
                    <a:pt x="568" y="21216"/>
                    <a:pt x="572" y="21069"/>
                  </a:cubicBezTo>
                  <a:cubicBezTo>
                    <a:pt x="572" y="21059"/>
                    <a:pt x="573" y="21050"/>
                    <a:pt x="573" y="21040"/>
                  </a:cubicBezTo>
                  <a:cubicBezTo>
                    <a:pt x="573" y="20841"/>
                    <a:pt x="575" y="20696"/>
                    <a:pt x="577" y="20498"/>
                  </a:cubicBezTo>
                  <a:cubicBezTo>
                    <a:pt x="656" y="15288"/>
                    <a:pt x="1754" y="10415"/>
                    <a:pt x="3670" y="6775"/>
                  </a:cubicBezTo>
                  <a:cubicBezTo>
                    <a:pt x="5590" y="3128"/>
                    <a:pt x="8122" y="1119"/>
                    <a:pt x="10801" y="1119"/>
                  </a:cubicBezTo>
                  <a:cubicBezTo>
                    <a:pt x="13388" y="1119"/>
                    <a:pt x="15858" y="3011"/>
                    <a:pt x="17754" y="6447"/>
                  </a:cubicBezTo>
                  <a:cubicBezTo>
                    <a:pt x="19640" y="9864"/>
                    <a:pt x="20791" y="14494"/>
                    <a:pt x="20995" y="19483"/>
                  </a:cubicBezTo>
                  <a:cubicBezTo>
                    <a:pt x="21004" y="19689"/>
                    <a:pt x="21028" y="20834"/>
                    <a:pt x="21025" y="21024"/>
                  </a:cubicBezTo>
                  <a:cubicBezTo>
                    <a:pt x="21024" y="21054"/>
                    <a:pt x="21026" y="21085"/>
                    <a:pt x="21028" y="21114"/>
                  </a:cubicBezTo>
                  <a:cubicBezTo>
                    <a:pt x="21028" y="21108"/>
                    <a:pt x="21028" y="21103"/>
                    <a:pt x="21028" y="21097"/>
                  </a:cubicBezTo>
                  <a:cubicBezTo>
                    <a:pt x="21028" y="20788"/>
                    <a:pt x="21156" y="20537"/>
                    <a:pt x="21315" y="20537"/>
                  </a:cubicBezTo>
                  <a:cubicBezTo>
                    <a:pt x="21461" y="20537"/>
                    <a:pt x="21581" y="20753"/>
                    <a:pt x="21598" y="21031"/>
                  </a:cubicBezTo>
                  <a:cubicBezTo>
                    <a:pt x="21600" y="20727"/>
                    <a:pt x="21574" y="19590"/>
                    <a:pt x="21566" y="19394"/>
                  </a:cubicBezTo>
                  <a:cubicBezTo>
                    <a:pt x="21351" y="14124"/>
                    <a:pt x="20135" y="9235"/>
                    <a:pt x="18144" y="5626"/>
                  </a:cubicBezTo>
                  <a:cubicBezTo>
                    <a:pt x="16141" y="1998"/>
                    <a:pt x="13533" y="0"/>
                    <a:pt x="10801" y="0"/>
                  </a:cubicBezTo>
                  <a:cubicBezTo>
                    <a:pt x="7972" y="0"/>
                    <a:pt x="5298" y="2121"/>
                    <a:pt x="3271" y="5973"/>
                  </a:cubicBezTo>
                  <a:cubicBezTo>
                    <a:pt x="1247" y="9816"/>
                    <a:pt x="88" y="14963"/>
                    <a:pt x="5" y="20465"/>
                  </a:cubicBezTo>
                  <a:cubicBezTo>
                    <a:pt x="2" y="20675"/>
                    <a:pt x="0" y="20829"/>
                    <a:pt x="0" y="21040"/>
                  </a:cubicBezTo>
                  <a:cubicBezTo>
                    <a:pt x="0" y="21050"/>
                    <a:pt x="1" y="21059"/>
                    <a:pt x="1" y="21069"/>
                  </a:cubicBezTo>
                  <a:cubicBezTo>
                    <a:pt x="5" y="21216"/>
                    <a:pt x="38" y="21348"/>
                    <a:pt x="89" y="21444"/>
                  </a:cubicBezTo>
                  <a:close/>
                </a:path>
              </a:pathLst>
            </a:custGeom>
            <a:solidFill>
              <a:schemeClr val="accent1">
                <a:lumMod val="50000"/>
              </a:schemeClr>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46" name="Shape">
              <a:extLst>
                <a:ext uri="{FF2B5EF4-FFF2-40B4-BE49-F238E27FC236}">
                  <a16:creationId xmlns:a16="http://schemas.microsoft.com/office/drawing/2014/main" id="{51936A13-1464-3845-A348-725E8E4A9E8D}"/>
                </a:ext>
              </a:extLst>
            </p:cNvPr>
            <p:cNvSpPr/>
            <p:nvPr/>
          </p:nvSpPr>
          <p:spPr>
            <a:xfrm>
              <a:off x="2599869" y="1285528"/>
              <a:ext cx="2669400" cy="1373234"/>
            </a:xfrm>
            <a:custGeom>
              <a:avLst/>
              <a:gdLst/>
              <a:ahLst/>
              <a:cxnLst>
                <a:cxn ang="0">
                  <a:pos x="wd2" y="hd2"/>
                </a:cxn>
                <a:cxn ang="5400000">
                  <a:pos x="wd2" y="hd2"/>
                </a:cxn>
                <a:cxn ang="10800000">
                  <a:pos x="wd2" y="hd2"/>
                </a:cxn>
                <a:cxn ang="16200000">
                  <a:pos x="wd2" y="hd2"/>
                </a:cxn>
              </a:cxnLst>
              <a:rect l="0" t="0" r="r" b="b"/>
              <a:pathLst>
                <a:path w="21599" h="21599" extrusionOk="0">
                  <a:moveTo>
                    <a:pt x="21313" y="49"/>
                  </a:moveTo>
                  <a:cubicBezTo>
                    <a:pt x="21154" y="49"/>
                    <a:pt x="21026" y="299"/>
                    <a:pt x="21026" y="606"/>
                  </a:cubicBezTo>
                  <a:cubicBezTo>
                    <a:pt x="21026" y="751"/>
                    <a:pt x="21025" y="896"/>
                    <a:pt x="21024" y="1040"/>
                  </a:cubicBezTo>
                  <a:cubicBezTo>
                    <a:pt x="20966" y="6259"/>
                    <a:pt x="19877" y="11147"/>
                    <a:pt x="17957" y="14805"/>
                  </a:cubicBezTo>
                  <a:cubicBezTo>
                    <a:pt x="16034" y="18468"/>
                    <a:pt x="13492" y="20484"/>
                    <a:pt x="10800" y="20485"/>
                  </a:cubicBezTo>
                  <a:cubicBezTo>
                    <a:pt x="8106" y="20486"/>
                    <a:pt x="5563" y="18471"/>
                    <a:pt x="3642" y="14804"/>
                  </a:cubicBezTo>
                  <a:cubicBezTo>
                    <a:pt x="1717" y="11132"/>
                    <a:pt x="633" y="6223"/>
                    <a:pt x="575" y="989"/>
                  </a:cubicBezTo>
                  <a:cubicBezTo>
                    <a:pt x="574" y="845"/>
                    <a:pt x="573" y="701"/>
                    <a:pt x="573" y="557"/>
                  </a:cubicBezTo>
                  <a:cubicBezTo>
                    <a:pt x="573" y="560"/>
                    <a:pt x="573" y="562"/>
                    <a:pt x="573" y="565"/>
                  </a:cubicBezTo>
                  <a:cubicBezTo>
                    <a:pt x="573" y="567"/>
                    <a:pt x="573" y="570"/>
                    <a:pt x="573" y="572"/>
                  </a:cubicBezTo>
                  <a:cubicBezTo>
                    <a:pt x="573" y="567"/>
                    <a:pt x="573" y="562"/>
                    <a:pt x="573" y="557"/>
                  </a:cubicBezTo>
                  <a:cubicBezTo>
                    <a:pt x="573" y="250"/>
                    <a:pt x="445" y="1"/>
                    <a:pt x="287" y="0"/>
                  </a:cubicBezTo>
                  <a:cubicBezTo>
                    <a:pt x="134" y="0"/>
                    <a:pt x="8" y="234"/>
                    <a:pt x="2" y="530"/>
                  </a:cubicBezTo>
                  <a:cubicBezTo>
                    <a:pt x="4" y="622"/>
                    <a:pt x="5" y="668"/>
                    <a:pt x="5" y="667"/>
                  </a:cubicBezTo>
                  <a:cubicBezTo>
                    <a:pt x="5" y="667"/>
                    <a:pt x="4" y="621"/>
                    <a:pt x="2" y="529"/>
                  </a:cubicBezTo>
                  <a:cubicBezTo>
                    <a:pt x="1" y="538"/>
                    <a:pt x="0" y="548"/>
                    <a:pt x="0" y="557"/>
                  </a:cubicBezTo>
                  <a:cubicBezTo>
                    <a:pt x="-1" y="709"/>
                    <a:pt x="1" y="861"/>
                    <a:pt x="3" y="1013"/>
                  </a:cubicBezTo>
                  <a:cubicBezTo>
                    <a:pt x="63" y="6540"/>
                    <a:pt x="1209" y="11723"/>
                    <a:pt x="3241" y="15599"/>
                  </a:cubicBezTo>
                  <a:cubicBezTo>
                    <a:pt x="5270" y="19471"/>
                    <a:pt x="7956" y="21600"/>
                    <a:pt x="10800" y="21599"/>
                  </a:cubicBezTo>
                  <a:cubicBezTo>
                    <a:pt x="13643" y="21598"/>
                    <a:pt x="16328" y="19468"/>
                    <a:pt x="18358" y="15600"/>
                  </a:cubicBezTo>
                  <a:cubicBezTo>
                    <a:pt x="20386" y="11738"/>
                    <a:pt x="21536" y="6575"/>
                    <a:pt x="21596" y="1064"/>
                  </a:cubicBezTo>
                  <a:cubicBezTo>
                    <a:pt x="21598" y="912"/>
                    <a:pt x="21599" y="759"/>
                    <a:pt x="21599" y="606"/>
                  </a:cubicBezTo>
                  <a:cubicBezTo>
                    <a:pt x="21599" y="299"/>
                    <a:pt x="21471" y="49"/>
                    <a:pt x="21313" y="49"/>
                  </a:cubicBezTo>
                  <a:close/>
                </a:path>
              </a:pathLst>
            </a:custGeom>
            <a:solidFill>
              <a:schemeClr val="accent1">
                <a:lumMod val="75000"/>
              </a:schemeClr>
            </a:solidFill>
            <a:ln w="12700" cap="flat">
              <a:noFill/>
              <a:miter lim="400000"/>
            </a:ln>
            <a:effectLst/>
          </p:spPr>
          <p:txBody>
            <a:bodyPr wrap="square" lIns="76200" tIns="76200" rIns="76200" bIns="76200" numCol="1" anchor="ctr">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grpSp>
      <p:grpSp>
        <p:nvGrpSpPr>
          <p:cNvPr id="21" name="Group">
            <a:extLst>
              <a:ext uri="{FF2B5EF4-FFF2-40B4-BE49-F238E27FC236}">
                <a16:creationId xmlns:a16="http://schemas.microsoft.com/office/drawing/2014/main" id="{721F1E1A-F183-B34F-9C66-80CF020F0E39}"/>
              </a:ext>
            </a:extLst>
          </p:cNvPr>
          <p:cNvGrpSpPr/>
          <p:nvPr/>
        </p:nvGrpSpPr>
        <p:grpSpPr>
          <a:xfrm>
            <a:off x="5162601" y="3258832"/>
            <a:ext cx="14911002" cy="5211448"/>
            <a:chOff x="0" y="0"/>
            <a:chExt cx="8240126" cy="3001662"/>
          </a:xfrm>
        </p:grpSpPr>
        <p:sp>
          <p:nvSpPr>
            <p:cNvPr id="35" name="01">
              <a:extLst>
                <a:ext uri="{FF2B5EF4-FFF2-40B4-BE49-F238E27FC236}">
                  <a16:creationId xmlns:a16="http://schemas.microsoft.com/office/drawing/2014/main" id="{3EFD0DBA-0089-2942-9098-84B99184ADA3}"/>
                </a:ext>
              </a:extLst>
            </p:cNvPr>
            <p:cNvSpPr/>
            <p:nvPr/>
          </p:nvSpPr>
          <p:spPr>
            <a:xfrm>
              <a:off x="0" y="0"/>
              <a:ext cx="444500" cy="444500"/>
            </a:xfrm>
            <a:prstGeom prst="ellipse">
              <a:avLst/>
            </a:prstGeom>
            <a:solidFill>
              <a:schemeClr val="accent1">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lnSpc>
                  <a:spcPct val="100000"/>
                </a:lnSpc>
                <a:spcBef>
                  <a:spcPts val="0"/>
                </a:spcBef>
                <a:defRPr sz="1500" cap="all">
                  <a:solidFill>
                    <a:srgbClr val="FFFFFF"/>
                  </a:solidFill>
                  <a:latin typeface="Helvetica Neue"/>
                  <a:ea typeface="Helvetica Neue"/>
                  <a:cs typeface="Helvetica Neue"/>
                  <a:sym typeface="Helvetica Neue"/>
                </a:defRPr>
              </a:lvl1pPr>
            </a:lstStyle>
            <a:p>
              <a:r>
                <a:rPr sz="3000" dirty="0"/>
                <a:t>01</a:t>
              </a:r>
            </a:p>
          </p:txBody>
        </p:sp>
        <p:sp>
          <p:nvSpPr>
            <p:cNvPr id="36" name="02">
              <a:extLst>
                <a:ext uri="{FF2B5EF4-FFF2-40B4-BE49-F238E27FC236}">
                  <a16:creationId xmlns:a16="http://schemas.microsoft.com/office/drawing/2014/main" id="{322789AB-0F69-0042-A4EC-491A2E58F267}"/>
                </a:ext>
              </a:extLst>
            </p:cNvPr>
            <p:cNvSpPr/>
            <p:nvPr/>
          </p:nvSpPr>
          <p:spPr>
            <a:xfrm>
              <a:off x="2599397" y="2557162"/>
              <a:ext cx="444501" cy="444501"/>
            </a:xfrm>
            <a:prstGeom prst="ellipse">
              <a:avLst/>
            </a:prstGeom>
            <a:solidFill>
              <a:schemeClr val="accent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lnSpc>
                  <a:spcPct val="100000"/>
                </a:lnSpc>
                <a:spcBef>
                  <a:spcPts val="0"/>
                </a:spcBef>
                <a:defRPr sz="1500" cap="all">
                  <a:solidFill>
                    <a:srgbClr val="FFFFFF"/>
                  </a:solidFill>
                  <a:latin typeface="Helvetica Neue"/>
                  <a:ea typeface="Helvetica Neue"/>
                  <a:cs typeface="Helvetica Neue"/>
                  <a:sym typeface="Helvetica Neue"/>
                </a:defRPr>
              </a:lvl1pPr>
            </a:lstStyle>
            <a:p>
              <a:r>
                <a:rPr sz="3000" dirty="0"/>
                <a:t>02</a:t>
              </a:r>
            </a:p>
          </p:txBody>
        </p:sp>
        <p:sp>
          <p:nvSpPr>
            <p:cNvPr id="37" name="03">
              <a:extLst>
                <a:ext uri="{FF2B5EF4-FFF2-40B4-BE49-F238E27FC236}">
                  <a16:creationId xmlns:a16="http://schemas.microsoft.com/office/drawing/2014/main" id="{1AFC9912-4D9D-A64C-B2A3-715A2C8B7398}"/>
                </a:ext>
              </a:extLst>
            </p:cNvPr>
            <p:cNvSpPr/>
            <p:nvPr/>
          </p:nvSpPr>
          <p:spPr>
            <a:xfrm>
              <a:off x="5197102" y="0"/>
              <a:ext cx="444501" cy="444500"/>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lnSpc>
                  <a:spcPct val="100000"/>
                </a:lnSpc>
                <a:spcBef>
                  <a:spcPts val="0"/>
                </a:spcBef>
                <a:defRPr sz="1500" cap="all">
                  <a:solidFill>
                    <a:srgbClr val="FFFFFF"/>
                  </a:solidFill>
                  <a:latin typeface="Helvetica Neue"/>
                  <a:ea typeface="Helvetica Neue"/>
                  <a:cs typeface="Helvetica Neue"/>
                  <a:sym typeface="Helvetica Neue"/>
                </a:defRPr>
              </a:lvl1pPr>
            </a:lstStyle>
            <a:p>
              <a:r>
                <a:rPr sz="3000" dirty="0"/>
                <a:t>03</a:t>
              </a:r>
            </a:p>
          </p:txBody>
        </p:sp>
        <p:sp>
          <p:nvSpPr>
            <p:cNvPr id="38" name="04">
              <a:extLst>
                <a:ext uri="{FF2B5EF4-FFF2-40B4-BE49-F238E27FC236}">
                  <a16:creationId xmlns:a16="http://schemas.microsoft.com/office/drawing/2014/main" id="{65929784-AB50-2643-BF31-4FADCA054642}"/>
                </a:ext>
              </a:extLst>
            </p:cNvPr>
            <p:cNvSpPr/>
            <p:nvPr/>
          </p:nvSpPr>
          <p:spPr>
            <a:xfrm>
              <a:off x="7795626" y="2557162"/>
              <a:ext cx="444501" cy="444501"/>
            </a:xfrm>
            <a:prstGeom prst="ellipse">
              <a:avLst/>
            </a:prstGeom>
            <a:solidFill>
              <a:schemeClr val="accent1">
                <a:lumMod val="60000"/>
                <a:lumOff val="40000"/>
              </a:scheme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lnSpc>
                  <a:spcPct val="100000"/>
                </a:lnSpc>
                <a:spcBef>
                  <a:spcPts val="0"/>
                </a:spcBef>
                <a:defRPr sz="1500" cap="all">
                  <a:solidFill>
                    <a:srgbClr val="FFFFFF"/>
                  </a:solidFill>
                  <a:latin typeface="Helvetica Neue"/>
                  <a:ea typeface="Helvetica Neue"/>
                  <a:cs typeface="Helvetica Neue"/>
                  <a:sym typeface="Helvetica Neue"/>
                </a:defRPr>
              </a:lvl1pPr>
            </a:lstStyle>
            <a:p>
              <a:r>
                <a:rPr sz="3000" dirty="0"/>
                <a:t>04</a:t>
              </a:r>
            </a:p>
          </p:txBody>
        </p:sp>
      </p:grpSp>
      <p:sp>
        <p:nvSpPr>
          <p:cNvPr id="31" name="Circle">
            <a:extLst>
              <a:ext uri="{FF2B5EF4-FFF2-40B4-BE49-F238E27FC236}">
                <a16:creationId xmlns:a16="http://schemas.microsoft.com/office/drawing/2014/main" id="{C691D837-630D-444C-B3FF-8B65733CFD8F}"/>
              </a:ext>
            </a:extLst>
          </p:cNvPr>
          <p:cNvSpPr/>
          <p:nvPr/>
        </p:nvSpPr>
        <p:spPr>
          <a:xfrm>
            <a:off x="3788005" y="4229035"/>
            <a:ext cx="3555978" cy="3387830"/>
          </a:xfrm>
          <a:prstGeom prst="ellipse">
            <a:avLst/>
          </a:prstGeom>
          <a:solidFill>
            <a:srgbClr val="FF9300"/>
          </a:solidFill>
          <a:ln w="12700" cap="flat">
            <a:noFill/>
            <a:miter lim="400000"/>
          </a:ln>
          <a:effectLst/>
        </p:spPr>
        <p:txBody>
          <a:bodyPr wrap="square" lIns="0" tIns="0" rIns="0" bIns="0" numCol="1" anchor="t">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grpSp>
        <p:nvGrpSpPr>
          <p:cNvPr id="47" name="Group 81">
            <a:extLst>
              <a:ext uri="{FF2B5EF4-FFF2-40B4-BE49-F238E27FC236}">
                <a16:creationId xmlns:a16="http://schemas.microsoft.com/office/drawing/2014/main" id="{05A17B1B-6661-F440-A43B-7A1293322A61}"/>
              </a:ext>
            </a:extLst>
          </p:cNvPr>
          <p:cNvGrpSpPr/>
          <p:nvPr/>
        </p:nvGrpSpPr>
        <p:grpSpPr>
          <a:xfrm>
            <a:off x="4354945" y="4819118"/>
            <a:ext cx="2292706" cy="2122428"/>
            <a:chOff x="-1" y="58009"/>
            <a:chExt cx="1146352" cy="1061213"/>
          </a:xfrm>
        </p:grpSpPr>
        <p:sp>
          <p:nvSpPr>
            <p:cNvPr id="48" name="Shape 79">
              <a:extLst>
                <a:ext uri="{FF2B5EF4-FFF2-40B4-BE49-F238E27FC236}">
                  <a16:creationId xmlns:a16="http://schemas.microsoft.com/office/drawing/2014/main" id="{C730D146-1888-894A-AA98-ABA46B620030}"/>
                </a:ext>
              </a:extLst>
            </p:cNvPr>
            <p:cNvSpPr/>
            <p:nvPr/>
          </p:nvSpPr>
          <p:spPr>
            <a:xfrm>
              <a:off x="-1" y="58009"/>
              <a:ext cx="1146352" cy="1061213"/>
            </a:xfrm>
            <a:custGeom>
              <a:avLst/>
              <a:gdLst/>
              <a:ahLst/>
              <a:cxnLst>
                <a:cxn ang="0">
                  <a:pos x="wd2" y="hd2"/>
                </a:cxn>
                <a:cxn ang="5400000">
                  <a:pos x="wd2" y="hd2"/>
                </a:cxn>
                <a:cxn ang="10800000">
                  <a:pos x="wd2" y="hd2"/>
                </a:cxn>
                <a:cxn ang="16200000">
                  <a:pos x="wd2" y="hd2"/>
                </a:cxn>
              </a:cxnLst>
              <a:rect l="0" t="0" r="r" b="b"/>
              <a:pathLst>
                <a:path w="19462" h="19419" extrusionOk="0">
                  <a:moveTo>
                    <a:pt x="11695" y="17257"/>
                  </a:moveTo>
                  <a:cubicBezTo>
                    <a:pt x="13497" y="16962"/>
                    <a:pt x="16363" y="16282"/>
                    <a:pt x="16482" y="19419"/>
                  </a:cubicBezTo>
                  <a:cubicBezTo>
                    <a:pt x="18070" y="16776"/>
                    <a:pt x="19368" y="13906"/>
                    <a:pt x="19457" y="10577"/>
                  </a:cubicBezTo>
                  <a:cubicBezTo>
                    <a:pt x="19710" y="1151"/>
                    <a:pt x="10542" y="-2181"/>
                    <a:pt x="4360" y="1414"/>
                  </a:cubicBezTo>
                  <a:cubicBezTo>
                    <a:pt x="-1890" y="5048"/>
                    <a:pt x="-380" y="12884"/>
                    <a:pt x="2466" y="15599"/>
                  </a:cubicBezTo>
                  <a:cubicBezTo>
                    <a:pt x="5313" y="18313"/>
                    <a:pt x="8512" y="17778"/>
                    <a:pt x="11695" y="17257"/>
                  </a:cubicBezTo>
                  <a:close/>
                </a:path>
              </a:pathLst>
            </a:custGeom>
            <a:solidFill>
              <a:srgbClr val="F0ECE2"/>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49" name="Shape 80">
              <a:extLst>
                <a:ext uri="{FF2B5EF4-FFF2-40B4-BE49-F238E27FC236}">
                  <a16:creationId xmlns:a16="http://schemas.microsoft.com/office/drawing/2014/main" id="{23B1FEBA-C468-2346-B85D-FDDC133B56B6}"/>
                </a:ext>
              </a:extLst>
            </p:cNvPr>
            <p:cNvSpPr/>
            <p:nvPr/>
          </p:nvSpPr>
          <p:spPr>
            <a:xfrm>
              <a:off x="292100" y="444500"/>
              <a:ext cx="554728" cy="144116"/>
            </a:xfrm>
            <a:custGeom>
              <a:avLst/>
              <a:gdLst/>
              <a:ahLst/>
              <a:cxnLst>
                <a:cxn ang="0">
                  <a:pos x="wd2" y="hd2"/>
                </a:cxn>
                <a:cxn ang="5400000">
                  <a:pos x="wd2" y="hd2"/>
                </a:cxn>
                <a:cxn ang="10800000">
                  <a:pos x="wd2" y="hd2"/>
                </a:cxn>
                <a:cxn ang="16200000">
                  <a:pos x="wd2" y="hd2"/>
                </a:cxn>
              </a:cxnLst>
              <a:rect l="0" t="0" r="r" b="b"/>
              <a:pathLst>
                <a:path w="21054" h="20771" extrusionOk="0">
                  <a:moveTo>
                    <a:pt x="20115" y="3177"/>
                  </a:moveTo>
                  <a:cubicBezTo>
                    <a:pt x="19682" y="1255"/>
                    <a:pt x="19058" y="0"/>
                    <a:pt x="18322" y="0"/>
                  </a:cubicBezTo>
                  <a:cubicBezTo>
                    <a:pt x="17049" y="0"/>
                    <a:pt x="15859" y="4164"/>
                    <a:pt x="15912" y="9152"/>
                  </a:cubicBezTo>
                  <a:cubicBezTo>
                    <a:pt x="15945" y="12248"/>
                    <a:pt x="16215" y="15659"/>
                    <a:pt x="16830" y="17833"/>
                  </a:cubicBezTo>
                  <a:cubicBezTo>
                    <a:pt x="17791" y="21228"/>
                    <a:pt x="19337" y="21600"/>
                    <a:pt x="20293" y="17867"/>
                  </a:cubicBezTo>
                  <a:cubicBezTo>
                    <a:pt x="20829" y="15778"/>
                    <a:pt x="21036" y="13229"/>
                    <a:pt x="21053" y="10373"/>
                  </a:cubicBezTo>
                  <a:cubicBezTo>
                    <a:pt x="21071" y="7476"/>
                    <a:pt x="20689" y="4864"/>
                    <a:pt x="20115" y="3177"/>
                  </a:cubicBezTo>
                  <a:close/>
                  <a:moveTo>
                    <a:pt x="13142" y="7968"/>
                  </a:moveTo>
                  <a:cubicBezTo>
                    <a:pt x="13082" y="6046"/>
                    <a:pt x="12871" y="4184"/>
                    <a:pt x="12475" y="2680"/>
                  </a:cubicBezTo>
                  <a:cubicBezTo>
                    <a:pt x="12077" y="1170"/>
                    <a:pt x="11564" y="348"/>
                    <a:pt x="11036" y="131"/>
                  </a:cubicBezTo>
                  <a:cubicBezTo>
                    <a:pt x="10899" y="70"/>
                    <a:pt x="10763" y="46"/>
                    <a:pt x="10626" y="70"/>
                  </a:cubicBezTo>
                  <a:cubicBezTo>
                    <a:pt x="10567" y="52"/>
                    <a:pt x="10510" y="0"/>
                    <a:pt x="10449" y="0"/>
                  </a:cubicBezTo>
                  <a:cubicBezTo>
                    <a:pt x="9135" y="0"/>
                    <a:pt x="8039" y="4163"/>
                    <a:pt x="8039" y="9152"/>
                  </a:cubicBezTo>
                  <a:cubicBezTo>
                    <a:pt x="8039" y="9909"/>
                    <a:pt x="8033" y="10672"/>
                    <a:pt x="8045" y="11427"/>
                  </a:cubicBezTo>
                  <a:cubicBezTo>
                    <a:pt x="8079" y="13608"/>
                    <a:pt x="8128" y="14288"/>
                    <a:pt x="8380" y="16212"/>
                  </a:cubicBezTo>
                  <a:cubicBezTo>
                    <a:pt x="8751" y="19050"/>
                    <a:pt x="9661" y="20771"/>
                    <a:pt x="10467" y="20771"/>
                  </a:cubicBezTo>
                  <a:cubicBezTo>
                    <a:pt x="11581" y="20771"/>
                    <a:pt x="12413" y="17984"/>
                    <a:pt x="12776" y="14217"/>
                  </a:cubicBezTo>
                  <a:cubicBezTo>
                    <a:pt x="13098" y="12357"/>
                    <a:pt x="13214" y="10122"/>
                    <a:pt x="13142" y="7968"/>
                  </a:cubicBezTo>
                  <a:close/>
                  <a:moveTo>
                    <a:pt x="4946" y="12291"/>
                  </a:moveTo>
                  <a:cubicBezTo>
                    <a:pt x="4930" y="12463"/>
                    <a:pt x="4915" y="12634"/>
                    <a:pt x="4900" y="12806"/>
                  </a:cubicBezTo>
                  <a:cubicBezTo>
                    <a:pt x="4640" y="15765"/>
                    <a:pt x="4120" y="17591"/>
                    <a:pt x="3515" y="18482"/>
                  </a:cubicBezTo>
                  <a:cubicBezTo>
                    <a:pt x="3070" y="19320"/>
                    <a:pt x="2538" y="19656"/>
                    <a:pt x="1936" y="19198"/>
                  </a:cubicBezTo>
                  <a:lnTo>
                    <a:pt x="1710" y="19027"/>
                  </a:lnTo>
                  <a:cubicBezTo>
                    <a:pt x="-529" y="17325"/>
                    <a:pt x="-405" y="6475"/>
                    <a:pt x="1134" y="2299"/>
                  </a:cubicBezTo>
                  <a:cubicBezTo>
                    <a:pt x="1591" y="1060"/>
                    <a:pt x="2082" y="892"/>
                    <a:pt x="2621" y="706"/>
                  </a:cubicBezTo>
                  <a:cubicBezTo>
                    <a:pt x="4147" y="179"/>
                    <a:pt x="5413" y="6971"/>
                    <a:pt x="4946" y="12291"/>
                  </a:cubicBezTo>
                  <a:close/>
                </a:path>
              </a:pathLst>
            </a:custGeom>
            <a:solidFill>
              <a:srgbClr val="586064"/>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grpSp>
      <p:sp>
        <p:nvSpPr>
          <p:cNvPr id="50" name="Circle">
            <a:extLst>
              <a:ext uri="{FF2B5EF4-FFF2-40B4-BE49-F238E27FC236}">
                <a16:creationId xmlns:a16="http://schemas.microsoft.com/office/drawing/2014/main" id="{23733F54-DF12-4344-A78F-7229567471C3}"/>
              </a:ext>
            </a:extLst>
          </p:cNvPr>
          <p:cNvSpPr/>
          <p:nvPr/>
        </p:nvSpPr>
        <p:spPr>
          <a:xfrm>
            <a:off x="8444403" y="4099447"/>
            <a:ext cx="3555978" cy="3387830"/>
          </a:xfrm>
          <a:prstGeom prst="ellipse">
            <a:avLst/>
          </a:prstGeom>
          <a:solidFill>
            <a:srgbClr val="FF9300"/>
          </a:solidFill>
          <a:ln w="12700" cap="flat">
            <a:noFill/>
            <a:miter lim="400000"/>
          </a:ln>
          <a:effectLst/>
        </p:spPr>
        <p:txBody>
          <a:bodyPr wrap="square" lIns="0" tIns="0" rIns="0" bIns="0" numCol="1" anchor="t">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a:p>
        </p:txBody>
      </p:sp>
      <p:sp>
        <p:nvSpPr>
          <p:cNvPr id="55" name="Circle">
            <a:extLst>
              <a:ext uri="{FF2B5EF4-FFF2-40B4-BE49-F238E27FC236}">
                <a16:creationId xmlns:a16="http://schemas.microsoft.com/office/drawing/2014/main" id="{2DCA6708-585E-3448-8CE5-279222C926A8}"/>
              </a:ext>
            </a:extLst>
          </p:cNvPr>
          <p:cNvSpPr/>
          <p:nvPr/>
        </p:nvSpPr>
        <p:spPr>
          <a:xfrm>
            <a:off x="13231501" y="4229033"/>
            <a:ext cx="3555978" cy="3387830"/>
          </a:xfrm>
          <a:prstGeom prst="ellipse">
            <a:avLst/>
          </a:prstGeom>
          <a:solidFill>
            <a:srgbClr val="FF9300"/>
          </a:solidFill>
          <a:ln w="12700" cap="flat">
            <a:noFill/>
            <a:miter lim="400000"/>
          </a:ln>
          <a:effectLst/>
        </p:spPr>
        <p:txBody>
          <a:bodyPr wrap="square" lIns="0" tIns="0" rIns="0" bIns="0" numCol="1" anchor="t">
            <a:noAutofit/>
          </a:bodyPr>
          <a:lstStyle/>
          <a:p>
            <a:pPr defTabSz="914400">
              <a:lnSpc>
                <a:spcPct val="80000"/>
              </a:lnSpc>
              <a:spcBef>
                <a:spcPts val="11000"/>
              </a:spcBef>
              <a:defRPr sz="5000">
                <a:solidFill>
                  <a:srgbClr val="333333"/>
                </a:solidFill>
                <a:latin typeface="+mn-lt"/>
                <a:ea typeface="+mn-ea"/>
                <a:cs typeface="+mn-cs"/>
                <a:sym typeface="Helvetica Neue Thin"/>
              </a:defRPr>
            </a:pPr>
            <a:endParaRPr sz="10000" dirty="0"/>
          </a:p>
        </p:txBody>
      </p:sp>
      <p:grpSp>
        <p:nvGrpSpPr>
          <p:cNvPr id="51" name="Group 85">
            <a:extLst>
              <a:ext uri="{FF2B5EF4-FFF2-40B4-BE49-F238E27FC236}">
                <a16:creationId xmlns:a16="http://schemas.microsoft.com/office/drawing/2014/main" id="{5A01E00B-11DE-244A-9C62-CC9D01244037}"/>
              </a:ext>
            </a:extLst>
          </p:cNvPr>
          <p:cNvGrpSpPr/>
          <p:nvPr/>
        </p:nvGrpSpPr>
        <p:grpSpPr>
          <a:xfrm>
            <a:off x="8991247" y="4525638"/>
            <a:ext cx="2546702" cy="2442948"/>
            <a:chOff x="0" y="0"/>
            <a:chExt cx="1273350" cy="1221473"/>
          </a:xfrm>
        </p:grpSpPr>
        <p:sp>
          <p:nvSpPr>
            <p:cNvPr id="52" name="Shape 82">
              <a:extLst>
                <a:ext uri="{FF2B5EF4-FFF2-40B4-BE49-F238E27FC236}">
                  <a16:creationId xmlns:a16="http://schemas.microsoft.com/office/drawing/2014/main" id="{FFD107B4-DD5D-0948-90AB-95D1A1DAF76D}"/>
                </a:ext>
              </a:extLst>
            </p:cNvPr>
            <p:cNvSpPr/>
            <p:nvPr/>
          </p:nvSpPr>
          <p:spPr>
            <a:xfrm>
              <a:off x="-1" y="317500"/>
              <a:ext cx="976498" cy="903974"/>
            </a:xfrm>
            <a:custGeom>
              <a:avLst/>
              <a:gdLst/>
              <a:ahLst/>
              <a:cxnLst>
                <a:cxn ang="0">
                  <a:pos x="wd2" y="hd2"/>
                </a:cxn>
                <a:cxn ang="5400000">
                  <a:pos x="wd2" y="hd2"/>
                </a:cxn>
                <a:cxn ang="10800000">
                  <a:pos x="wd2" y="hd2"/>
                </a:cxn>
                <a:cxn ang="16200000">
                  <a:pos x="wd2" y="hd2"/>
                </a:cxn>
              </a:cxnLst>
              <a:rect l="0" t="0" r="r" b="b"/>
              <a:pathLst>
                <a:path w="19462" h="19419" extrusionOk="0">
                  <a:moveTo>
                    <a:pt x="7767" y="17257"/>
                  </a:moveTo>
                  <a:cubicBezTo>
                    <a:pt x="5965" y="16962"/>
                    <a:pt x="3099" y="16282"/>
                    <a:pt x="2980" y="19419"/>
                  </a:cubicBezTo>
                  <a:cubicBezTo>
                    <a:pt x="1392" y="16776"/>
                    <a:pt x="94" y="13906"/>
                    <a:pt x="5" y="10577"/>
                  </a:cubicBezTo>
                  <a:cubicBezTo>
                    <a:pt x="-248" y="1151"/>
                    <a:pt x="8920" y="-2181"/>
                    <a:pt x="15102" y="1414"/>
                  </a:cubicBezTo>
                  <a:cubicBezTo>
                    <a:pt x="21352" y="5048"/>
                    <a:pt x="19842" y="12884"/>
                    <a:pt x="16996" y="15599"/>
                  </a:cubicBezTo>
                  <a:cubicBezTo>
                    <a:pt x="14149" y="18313"/>
                    <a:pt x="10950" y="17778"/>
                    <a:pt x="7767" y="17257"/>
                  </a:cubicBezTo>
                  <a:close/>
                </a:path>
              </a:pathLst>
            </a:custGeom>
            <a:solidFill>
              <a:srgbClr val="586064"/>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53" name="Shape 83">
              <a:extLst>
                <a:ext uri="{FF2B5EF4-FFF2-40B4-BE49-F238E27FC236}">
                  <a16:creationId xmlns:a16="http://schemas.microsoft.com/office/drawing/2014/main" id="{97B9CCF4-8271-524F-9CF3-9F00564835AE}"/>
                </a:ext>
              </a:extLst>
            </p:cNvPr>
            <p:cNvSpPr/>
            <p:nvPr/>
          </p:nvSpPr>
          <p:spPr>
            <a:xfrm>
              <a:off x="126999" y="-1"/>
              <a:ext cx="1146352" cy="1061213"/>
            </a:xfrm>
            <a:custGeom>
              <a:avLst/>
              <a:gdLst/>
              <a:ahLst/>
              <a:cxnLst>
                <a:cxn ang="0">
                  <a:pos x="wd2" y="hd2"/>
                </a:cxn>
                <a:cxn ang="5400000">
                  <a:pos x="wd2" y="hd2"/>
                </a:cxn>
                <a:cxn ang="10800000">
                  <a:pos x="wd2" y="hd2"/>
                </a:cxn>
                <a:cxn ang="16200000">
                  <a:pos x="wd2" y="hd2"/>
                </a:cxn>
              </a:cxnLst>
              <a:rect l="0" t="0" r="r" b="b"/>
              <a:pathLst>
                <a:path w="19462" h="19419" extrusionOk="0">
                  <a:moveTo>
                    <a:pt x="11695" y="17257"/>
                  </a:moveTo>
                  <a:cubicBezTo>
                    <a:pt x="13497" y="16962"/>
                    <a:pt x="16363" y="16282"/>
                    <a:pt x="16482" y="19419"/>
                  </a:cubicBezTo>
                  <a:cubicBezTo>
                    <a:pt x="18070" y="16776"/>
                    <a:pt x="19368" y="13906"/>
                    <a:pt x="19457" y="10577"/>
                  </a:cubicBezTo>
                  <a:cubicBezTo>
                    <a:pt x="19710" y="1151"/>
                    <a:pt x="10542" y="-2181"/>
                    <a:pt x="4360" y="1414"/>
                  </a:cubicBezTo>
                  <a:cubicBezTo>
                    <a:pt x="-1890" y="5048"/>
                    <a:pt x="-380" y="12884"/>
                    <a:pt x="2466" y="15599"/>
                  </a:cubicBezTo>
                  <a:cubicBezTo>
                    <a:pt x="5313" y="18313"/>
                    <a:pt x="8512" y="17778"/>
                    <a:pt x="11695" y="17257"/>
                  </a:cubicBezTo>
                  <a:close/>
                </a:path>
              </a:pathLst>
            </a:custGeom>
            <a:solidFill>
              <a:srgbClr val="F0ECE2"/>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54" name="Shape 84">
              <a:extLst>
                <a:ext uri="{FF2B5EF4-FFF2-40B4-BE49-F238E27FC236}">
                  <a16:creationId xmlns:a16="http://schemas.microsoft.com/office/drawing/2014/main" id="{F406D3F3-4298-5945-969E-7A86D0BFBBDA}"/>
                </a:ext>
              </a:extLst>
            </p:cNvPr>
            <p:cNvSpPr/>
            <p:nvPr/>
          </p:nvSpPr>
          <p:spPr>
            <a:xfrm>
              <a:off x="419100" y="431800"/>
              <a:ext cx="554728" cy="144116"/>
            </a:xfrm>
            <a:custGeom>
              <a:avLst/>
              <a:gdLst/>
              <a:ahLst/>
              <a:cxnLst>
                <a:cxn ang="0">
                  <a:pos x="wd2" y="hd2"/>
                </a:cxn>
                <a:cxn ang="5400000">
                  <a:pos x="wd2" y="hd2"/>
                </a:cxn>
                <a:cxn ang="10800000">
                  <a:pos x="wd2" y="hd2"/>
                </a:cxn>
                <a:cxn ang="16200000">
                  <a:pos x="wd2" y="hd2"/>
                </a:cxn>
              </a:cxnLst>
              <a:rect l="0" t="0" r="r" b="b"/>
              <a:pathLst>
                <a:path w="21054" h="20771" extrusionOk="0">
                  <a:moveTo>
                    <a:pt x="20115" y="3177"/>
                  </a:moveTo>
                  <a:cubicBezTo>
                    <a:pt x="19682" y="1255"/>
                    <a:pt x="19058" y="0"/>
                    <a:pt x="18322" y="0"/>
                  </a:cubicBezTo>
                  <a:cubicBezTo>
                    <a:pt x="17049" y="0"/>
                    <a:pt x="15859" y="4164"/>
                    <a:pt x="15912" y="9152"/>
                  </a:cubicBezTo>
                  <a:cubicBezTo>
                    <a:pt x="15945" y="12248"/>
                    <a:pt x="16215" y="15659"/>
                    <a:pt x="16830" y="17833"/>
                  </a:cubicBezTo>
                  <a:cubicBezTo>
                    <a:pt x="17791" y="21228"/>
                    <a:pt x="19337" y="21600"/>
                    <a:pt x="20293" y="17867"/>
                  </a:cubicBezTo>
                  <a:cubicBezTo>
                    <a:pt x="20829" y="15778"/>
                    <a:pt x="21036" y="13229"/>
                    <a:pt x="21053" y="10373"/>
                  </a:cubicBezTo>
                  <a:cubicBezTo>
                    <a:pt x="21071" y="7476"/>
                    <a:pt x="20689" y="4864"/>
                    <a:pt x="20115" y="3177"/>
                  </a:cubicBezTo>
                  <a:close/>
                  <a:moveTo>
                    <a:pt x="13142" y="7968"/>
                  </a:moveTo>
                  <a:cubicBezTo>
                    <a:pt x="13082" y="6046"/>
                    <a:pt x="12871" y="4184"/>
                    <a:pt x="12475" y="2680"/>
                  </a:cubicBezTo>
                  <a:cubicBezTo>
                    <a:pt x="12077" y="1170"/>
                    <a:pt x="11564" y="348"/>
                    <a:pt x="11036" y="131"/>
                  </a:cubicBezTo>
                  <a:cubicBezTo>
                    <a:pt x="10899" y="70"/>
                    <a:pt x="10763" y="46"/>
                    <a:pt x="10626" y="70"/>
                  </a:cubicBezTo>
                  <a:cubicBezTo>
                    <a:pt x="10567" y="52"/>
                    <a:pt x="10510" y="0"/>
                    <a:pt x="10449" y="0"/>
                  </a:cubicBezTo>
                  <a:cubicBezTo>
                    <a:pt x="9135" y="0"/>
                    <a:pt x="8039" y="4163"/>
                    <a:pt x="8039" y="9152"/>
                  </a:cubicBezTo>
                  <a:cubicBezTo>
                    <a:pt x="8039" y="9909"/>
                    <a:pt x="8033" y="10672"/>
                    <a:pt x="8045" y="11427"/>
                  </a:cubicBezTo>
                  <a:cubicBezTo>
                    <a:pt x="8079" y="13608"/>
                    <a:pt x="8128" y="14288"/>
                    <a:pt x="8380" y="16212"/>
                  </a:cubicBezTo>
                  <a:cubicBezTo>
                    <a:pt x="8751" y="19050"/>
                    <a:pt x="9661" y="20771"/>
                    <a:pt x="10467" y="20771"/>
                  </a:cubicBezTo>
                  <a:cubicBezTo>
                    <a:pt x="11581" y="20771"/>
                    <a:pt x="12413" y="17984"/>
                    <a:pt x="12776" y="14217"/>
                  </a:cubicBezTo>
                  <a:cubicBezTo>
                    <a:pt x="13098" y="12357"/>
                    <a:pt x="13214" y="10122"/>
                    <a:pt x="13142" y="7968"/>
                  </a:cubicBezTo>
                  <a:close/>
                  <a:moveTo>
                    <a:pt x="4946" y="12291"/>
                  </a:moveTo>
                  <a:cubicBezTo>
                    <a:pt x="4930" y="12463"/>
                    <a:pt x="4915" y="12634"/>
                    <a:pt x="4900" y="12806"/>
                  </a:cubicBezTo>
                  <a:cubicBezTo>
                    <a:pt x="4640" y="15765"/>
                    <a:pt x="4120" y="17591"/>
                    <a:pt x="3515" y="18482"/>
                  </a:cubicBezTo>
                  <a:cubicBezTo>
                    <a:pt x="3070" y="19320"/>
                    <a:pt x="2538" y="19656"/>
                    <a:pt x="1936" y="19198"/>
                  </a:cubicBezTo>
                  <a:lnTo>
                    <a:pt x="1710" y="19027"/>
                  </a:lnTo>
                  <a:cubicBezTo>
                    <a:pt x="-529" y="17325"/>
                    <a:pt x="-405" y="6475"/>
                    <a:pt x="1134" y="2299"/>
                  </a:cubicBezTo>
                  <a:cubicBezTo>
                    <a:pt x="1591" y="1060"/>
                    <a:pt x="2082" y="892"/>
                    <a:pt x="2621" y="706"/>
                  </a:cubicBezTo>
                  <a:cubicBezTo>
                    <a:pt x="4147" y="179"/>
                    <a:pt x="5413" y="6971"/>
                    <a:pt x="4946" y="12291"/>
                  </a:cubicBezTo>
                  <a:close/>
                </a:path>
              </a:pathLst>
            </a:custGeom>
            <a:solidFill>
              <a:srgbClr val="586064"/>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grpSp>
      <p:grpSp>
        <p:nvGrpSpPr>
          <p:cNvPr id="61" name="Group 28">
            <a:extLst>
              <a:ext uri="{FF2B5EF4-FFF2-40B4-BE49-F238E27FC236}">
                <a16:creationId xmlns:a16="http://schemas.microsoft.com/office/drawing/2014/main" id="{0A7985E2-67F1-1B4A-B764-14BE19E935B8}"/>
              </a:ext>
            </a:extLst>
          </p:cNvPr>
          <p:cNvGrpSpPr/>
          <p:nvPr/>
        </p:nvGrpSpPr>
        <p:grpSpPr>
          <a:xfrm>
            <a:off x="18388340" y="4617611"/>
            <a:ext cx="2498368" cy="2433194"/>
            <a:chOff x="0" y="0"/>
            <a:chExt cx="1249182" cy="1216595"/>
          </a:xfrm>
        </p:grpSpPr>
        <p:sp>
          <p:nvSpPr>
            <p:cNvPr id="62" name="Shape 25">
              <a:extLst>
                <a:ext uri="{FF2B5EF4-FFF2-40B4-BE49-F238E27FC236}">
                  <a16:creationId xmlns:a16="http://schemas.microsoft.com/office/drawing/2014/main" id="{7CE0BA4A-EFA1-E340-9CA8-630BA0033A99}"/>
                </a:ext>
              </a:extLst>
            </p:cNvPr>
            <p:cNvSpPr/>
            <p:nvPr/>
          </p:nvSpPr>
          <p:spPr>
            <a:xfrm>
              <a:off x="-1" y="0"/>
              <a:ext cx="1249184" cy="1216596"/>
            </a:xfrm>
            <a:custGeom>
              <a:avLst/>
              <a:gdLst/>
              <a:ahLst/>
              <a:cxnLst>
                <a:cxn ang="0">
                  <a:pos x="wd2" y="hd2"/>
                </a:cxn>
                <a:cxn ang="5400000">
                  <a:pos x="wd2" y="hd2"/>
                </a:cxn>
                <a:cxn ang="10800000">
                  <a:pos x="wd2" y="hd2"/>
                </a:cxn>
                <a:cxn ang="16200000">
                  <a:pos x="wd2" y="hd2"/>
                </a:cxn>
              </a:cxnLst>
              <a:rect l="0" t="0" r="r" b="b"/>
              <a:pathLst>
                <a:path w="20890" h="20259" extrusionOk="0">
                  <a:moveTo>
                    <a:pt x="1375" y="16153"/>
                  </a:moveTo>
                  <a:cubicBezTo>
                    <a:pt x="3621" y="18891"/>
                    <a:pt x="6135" y="20024"/>
                    <a:pt x="10481" y="20249"/>
                  </a:cubicBezTo>
                  <a:cubicBezTo>
                    <a:pt x="12654" y="20362"/>
                    <a:pt x="16147" y="19482"/>
                    <a:pt x="18266" y="17284"/>
                  </a:cubicBezTo>
                  <a:cubicBezTo>
                    <a:pt x="20385" y="15085"/>
                    <a:pt x="21129" y="11569"/>
                    <a:pt x="20826" y="9634"/>
                  </a:cubicBezTo>
                  <a:cubicBezTo>
                    <a:pt x="20220" y="5766"/>
                    <a:pt x="18581" y="1815"/>
                    <a:pt x="12366" y="288"/>
                  </a:cubicBezTo>
                  <a:cubicBezTo>
                    <a:pt x="6152" y="-1238"/>
                    <a:pt x="1932" y="3665"/>
                    <a:pt x="837" y="6311"/>
                  </a:cubicBezTo>
                  <a:cubicBezTo>
                    <a:pt x="-257" y="8957"/>
                    <a:pt x="-471" y="13903"/>
                    <a:pt x="1375" y="16153"/>
                  </a:cubicBezTo>
                  <a:close/>
                </a:path>
              </a:pathLst>
            </a:custGeom>
            <a:solidFill>
              <a:srgbClr val="F0ECE2"/>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63" name="Shape 26">
              <a:extLst>
                <a:ext uri="{FF2B5EF4-FFF2-40B4-BE49-F238E27FC236}">
                  <a16:creationId xmlns:a16="http://schemas.microsoft.com/office/drawing/2014/main" id="{ABB2F832-BD42-454C-8653-7306C34B3C12}"/>
                </a:ext>
              </a:extLst>
            </p:cNvPr>
            <p:cNvSpPr/>
            <p:nvPr/>
          </p:nvSpPr>
          <p:spPr>
            <a:xfrm>
              <a:off x="218318" y="157674"/>
              <a:ext cx="807188" cy="757981"/>
            </a:xfrm>
            <a:custGeom>
              <a:avLst/>
              <a:gdLst/>
              <a:ahLst/>
              <a:cxnLst>
                <a:cxn ang="0">
                  <a:pos x="wd2" y="hd2"/>
                </a:cxn>
                <a:cxn ang="5400000">
                  <a:pos x="wd2" y="hd2"/>
                </a:cxn>
                <a:cxn ang="10800000">
                  <a:pos x="wd2" y="hd2"/>
                </a:cxn>
                <a:cxn ang="16200000">
                  <a:pos x="wd2" y="hd2"/>
                </a:cxn>
              </a:cxnLst>
              <a:rect l="0" t="0" r="r" b="b"/>
              <a:pathLst>
                <a:path w="21395" h="21168" extrusionOk="0">
                  <a:moveTo>
                    <a:pt x="6169" y="19483"/>
                  </a:moveTo>
                  <a:cubicBezTo>
                    <a:pt x="5858" y="19027"/>
                    <a:pt x="5149" y="18683"/>
                    <a:pt x="4742" y="18430"/>
                  </a:cubicBezTo>
                  <a:cubicBezTo>
                    <a:pt x="4336" y="18177"/>
                    <a:pt x="3874" y="17981"/>
                    <a:pt x="3703" y="17516"/>
                  </a:cubicBezTo>
                  <a:cubicBezTo>
                    <a:pt x="3665" y="17093"/>
                    <a:pt x="3622" y="16785"/>
                    <a:pt x="3697" y="16416"/>
                  </a:cubicBezTo>
                  <a:cubicBezTo>
                    <a:pt x="3783" y="16368"/>
                    <a:pt x="3868" y="16314"/>
                    <a:pt x="3950" y="16249"/>
                  </a:cubicBezTo>
                  <a:cubicBezTo>
                    <a:pt x="5291" y="15181"/>
                    <a:pt x="4802" y="12704"/>
                    <a:pt x="3280" y="12104"/>
                  </a:cubicBezTo>
                  <a:cubicBezTo>
                    <a:pt x="2511" y="11801"/>
                    <a:pt x="1584" y="12111"/>
                    <a:pt x="1114" y="12824"/>
                  </a:cubicBezTo>
                  <a:cubicBezTo>
                    <a:pt x="697" y="13457"/>
                    <a:pt x="685" y="14289"/>
                    <a:pt x="950" y="14990"/>
                  </a:cubicBezTo>
                  <a:cubicBezTo>
                    <a:pt x="1069" y="15305"/>
                    <a:pt x="1226" y="15645"/>
                    <a:pt x="1427" y="15873"/>
                  </a:cubicBezTo>
                  <a:cubicBezTo>
                    <a:pt x="1628" y="16101"/>
                    <a:pt x="2001" y="16388"/>
                    <a:pt x="2344" y="16517"/>
                  </a:cubicBezTo>
                  <a:cubicBezTo>
                    <a:pt x="2343" y="16565"/>
                    <a:pt x="2346" y="16615"/>
                    <a:pt x="2355" y="16667"/>
                  </a:cubicBezTo>
                  <a:cubicBezTo>
                    <a:pt x="2481" y="17462"/>
                    <a:pt x="2098" y="17805"/>
                    <a:pt x="1566" y="18272"/>
                  </a:cubicBezTo>
                  <a:cubicBezTo>
                    <a:pt x="1074" y="18706"/>
                    <a:pt x="442" y="19287"/>
                    <a:pt x="114" y="19846"/>
                  </a:cubicBezTo>
                  <a:cubicBezTo>
                    <a:pt x="-168" y="20327"/>
                    <a:pt x="114" y="20762"/>
                    <a:pt x="524" y="20908"/>
                  </a:cubicBezTo>
                  <a:cubicBezTo>
                    <a:pt x="1941" y="21412"/>
                    <a:pt x="4335" y="21094"/>
                    <a:pt x="5736" y="20689"/>
                  </a:cubicBezTo>
                  <a:cubicBezTo>
                    <a:pt x="5997" y="20614"/>
                    <a:pt x="6312" y="20363"/>
                    <a:pt x="6365" y="20182"/>
                  </a:cubicBezTo>
                  <a:cubicBezTo>
                    <a:pt x="6419" y="20001"/>
                    <a:pt x="6341" y="19735"/>
                    <a:pt x="6169" y="19483"/>
                  </a:cubicBezTo>
                  <a:close/>
                  <a:moveTo>
                    <a:pt x="21181" y="19364"/>
                  </a:moveTo>
                  <a:cubicBezTo>
                    <a:pt x="20871" y="18908"/>
                    <a:pt x="20161" y="18564"/>
                    <a:pt x="19755" y="18311"/>
                  </a:cubicBezTo>
                  <a:cubicBezTo>
                    <a:pt x="19349" y="18058"/>
                    <a:pt x="18887" y="17862"/>
                    <a:pt x="18715" y="17397"/>
                  </a:cubicBezTo>
                  <a:cubicBezTo>
                    <a:pt x="18677" y="16974"/>
                    <a:pt x="18634" y="16666"/>
                    <a:pt x="18709" y="16297"/>
                  </a:cubicBezTo>
                  <a:cubicBezTo>
                    <a:pt x="18795" y="16249"/>
                    <a:pt x="18880" y="16196"/>
                    <a:pt x="18963" y="16130"/>
                  </a:cubicBezTo>
                  <a:cubicBezTo>
                    <a:pt x="20303" y="15062"/>
                    <a:pt x="19815" y="12585"/>
                    <a:pt x="18292" y="11985"/>
                  </a:cubicBezTo>
                  <a:cubicBezTo>
                    <a:pt x="17524" y="11682"/>
                    <a:pt x="16596" y="11992"/>
                    <a:pt x="16127" y="12705"/>
                  </a:cubicBezTo>
                  <a:cubicBezTo>
                    <a:pt x="15710" y="13338"/>
                    <a:pt x="15698" y="14170"/>
                    <a:pt x="15962" y="14871"/>
                  </a:cubicBezTo>
                  <a:cubicBezTo>
                    <a:pt x="16082" y="15187"/>
                    <a:pt x="16238" y="15526"/>
                    <a:pt x="16439" y="15754"/>
                  </a:cubicBezTo>
                  <a:cubicBezTo>
                    <a:pt x="16640" y="15982"/>
                    <a:pt x="17014" y="16269"/>
                    <a:pt x="17357" y="16398"/>
                  </a:cubicBezTo>
                  <a:cubicBezTo>
                    <a:pt x="17356" y="16446"/>
                    <a:pt x="17359" y="16496"/>
                    <a:pt x="17367" y="16548"/>
                  </a:cubicBezTo>
                  <a:cubicBezTo>
                    <a:pt x="17493" y="17343"/>
                    <a:pt x="17111" y="17686"/>
                    <a:pt x="16579" y="18154"/>
                  </a:cubicBezTo>
                  <a:cubicBezTo>
                    <a:pt x="16086" y="18587"/>
                    <a:pt x="15454" y="19168"/>
                    <a:pt x="15126" y="19727"/>
                  </a:cubicBezTo>
                  <a:cubicBezTo>
                    <a:pt x="14845" y="20208"/>
                    <a:pt x="15126" y="20643"/>
                    <a:pt x="15536" y="20789"/>
                  </a:cubicBezTo>
                  <a:cubicBezTo>
                    <a:pt x="16953" y="21293"/>
                    <a:pt x="19347" y="20975"/>
                    <a:pt x="20749" y="20570"/>
                  </a:cubicBezTo>
                  <a:cubicBezTo>
                    <a:pt x="21010" y="20495"/>
                    <a:pt x="21324" y="20244"/>
                    <a:pt x="21378" y="20063"/>
                  </a:cubicBezTo>
                  <a:cubicBezTo>
                    <a:pt x="21432" y="19882"/>
                    <a:pt x="21354" y="19617"/>
                    <a:pt x="21181" y="19364"/>
                  </a:cubicBezTo>
                  <a:close/>
                  <a:moveTo>
                    <a:pt x="13663" y="8193"/>
                  </a:moveTo>
                  <a:cubicBezTo>
                    <a:pt x="13609" y="8375"/>
                    <a:pt x="13294" y="8625"/>
                    <a:pt x="13033" y="8701"/>
                  </a:cubicBezTo>
                  <a:cubicBezTo>
                    <a:pt x="11632" y="9106"/>
                    <a:pt x="9238" y="9423"/>
                    <a:pt x="7821" y="8919"/>
                  </a:cubicBezTo>
                  <a:cubicBezTo>
                    <a:pt x="7411" y="8774"/>
                    <a:pt x="7129" y="8338"/>
                    <a:pt x="7411" y="7858"/>
                  </a:cubicBezTo>
                  <a:cubicBezTo>
                    <a:pt x="7739" y="7298"/>
                    <a:pt x="8371" y="6717"/>
                    <a:pt x="8863" y="6284"/>
                  </a:cubicBezTo>
                  <a:cubicBezTo>
                    <a:pt x="9395" y="5816"/>
                    <a:pt x="9778" y="5474"/>
                    <a:pt x="9652" y="4679"/>
                  </a:cubicBezTo>
                  <a:cubicBezTo>
                    <a:pt x="9643" y="4627"/>
                    <a:pt x="9640" y="4577"/>
                    <a:pt x="9641" y="4528"/>
                  </a:cubicBezTo>
                  <a:cubicBezTo>
                    <a:pt x="9298" y="4399"/>
                    <a:pt x="8925" y="4112"/>
                    <a:pt x="8724" y="3884"/>
                  </a:cubicBezTo>
                  <a:cubicBezTo>
                    <a:pt x="8523" y="3657"/>
                    <a:pt x="8366" y="3317"/>
                    <a:pt x="8247" y="3001"/>
                  </a:cubicBezTo>
                  <a:cubicBezTo>
                    <a:pt x="7982" y="2301"/>
                    <a:pt x="7994" y="1468"/>
                    <a:pt x="8411" y="835"/>
                  </a:cubicBezTo>
                  <a:cubicBezTo>
                    <a:pt x="8881" y="123"/>
                    <a:pt x="9808" y="-188"/>
                    <a:pt x="10577" y="115"/>
                  </a:cubicBezTo>
                  <a:cubicBezTo>
                    <a:pt x="12099" y="716"/>
                    <a:pt x="12588" y="3193"/>
                    <a:pt x="11247" y="4260"/>
                  </a:cubicBezTo>
                  <a:cubicBezTo>
                    <a:pt x="11165" y="4326"/>
                    <a:pt x="11080" y="4380"/>
                    <a:pt x="10994" y="4427"/>
                  </a:cubicBezTo>
                  <a:cubicBezTo>
                    <a:pt x="10919" y="4797"/>
                    <a:pt x="10962" y="5104"/>
                    <a:pt x="11000" y="5527"/>
                  </a:cubicBezTo>
                  <a:cubicBezTo>
                    <a:pt x="11171" y="5993"/>
                    <a:pt x="11633" y="6188"/>
                    <a:pt x="12039" y="6441"/>
                  </a:cubicBezTo>
                  <a:cubicBezTo>
                    <a:pt x="12446" y="6695"/>
                    <a:pt x="13155" y="7038"/>
                    <a:pt x="13466" y="7495"/>
                  </a:cubicBezTo>
                  <a:cubicBezTo>
                    <a:pt x="13638" y="7747"/>
                    <a:pt x="13717" y="8013"/>
                    <a:pt x="13663" y="8193"/>
                  </a:cubicBezTo>
                  <a:close/>
                </a:path>
              </a:pathLst>
            </a:custGeom>
            <a:solidFill>
              <a:srgbClr val="586064"/>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64" name="Shape 27">
              <a:extLst>
                <a:ext uri="{FF2B5EF4-FFF2-40B4-BE49-F238E27FC236}">
                  <a16:creationId xmlns:a16="http://schemas.microsoft.com/office/drawing/2014/main" id="{14FE8CB3-8ED0-2C4C-A84C-6F63E2DEE1B2}"/>
                </a:ext>
              </a:extLst>
            </p:cNvPr>
            <p:cNvSpPr/>
            <p:nvPr/>
          </p:nvSpPr>
          <p:spPr>
            <a:xfrm>
              <a:off x="230447" y="230447"/>
              <a:ext cx="791951" cy="803879"/>
            </a:xfrm>
            <a:custGeom>
              <a:avLst/>
              <a:gdLst/>
              <a:ahLst/>
              <a:cxnLst>
                <a:cxn ang="0">
                  <a:pos x="wd2" y="hd2"/>
                </a:cxn>
                <a:cxn ang="5400000">
                  <a:pos x="wd2" y="hd2"/>
                </a:cxn>
                <a:cxn ang="10800000">
                  <a:pos x="wd2" y="hd2"/>
                </a:cxn>
                <a:cxn ang="16200000">
                  <a:pos x="wd2" y="hd2"/>
                </a:cxn>
              </a:cxnLst>
              <a:rect l="0" t="0" r="r" b="b"/>
              <a:pathLst>
                <a:path w="21327" h="21371" extrusionOk="0">
                  <a:moveTo>
                    <a:pt x="21306" y="8363"/>
                  </a:moveTo>
                  <a:cubicBezTo>
                    <a:pt x="21309" y="8331"/>
                    <a:pt x="21337" y="8179"/>
                    <a:pt x="21323" y="8101"/>
                  </a:cubicBezTo>
                  <a:cubicBezTo>
                    <a:pt x="21285" y="7884"/>
                    <a:pt x="21293" y="7871"/>
                    <a:pt x="21184" y="7675"/>
                  </a:cubicBezTo>
                  <a:cubicBezTo>
                    <a:pt x="21035" y="7409"/>
                    <a:pt x="20733" y="7296"/>
                    <a:pt x="20452" y="7234"/>
                  </a:cubicBezTo>
                  <a:cubicBezTo>
                    <a:pt x="20007" y="7136"/>
                    <a:pt x="19551" y="7421"/>
                    <a:pt x="19452" y="7861"/>
                  </a:cubicBezTo>
                  <a:cubicBezTo>
                    <a:pt x="19389" y="8142"/>
                    <a:pt x="19485" y="8425"/>
                    <a:pt x="19678" y="8620"/>
                  </a:cubicBezTo>
                  <a:cubicBezTo>
                    <a:pt x="19774" y="8875"/>
                    <a:pt x="19993" y="9081"/>
                    <a:pt x="20278" y="9143"/>
                  </a:cubicBezTo>
                  <a:cubicBezTo>
                    <a:pt x="20723" y="9241"/>
                    <a:pt x="21178" y="8956"/>
                    <a:pt x="21277" y="8517"/>
                  </a:cubicBezTo>
                  <a:cubicBezTo>
                    <a:pt x="21289" y="8466"/>
                    <a:pt x="21301" y="8415"/>
                    <a:pt x="21306" y="8363"/>
                  </a:cubicBezTo>
                  <a:close/>
                  <a:moveTo>
                    <a:pt x="19228" y="4167"/>
                  </a:moveTo>
                  <a:cubicBezTo>
                    <a:pt x="18174" y="3935"/>
                    <a:pt x="17810" y="5549"/>
                    <a:pt x="18863" y="5781"/>
                  </a:cubicBezTo>
                  <a:cubicBezTo>
                    <a:pt x="19917" y="6012"/>
                    <a:pt x="20282" y="4399"/>
                    <a:pt x="19228" y="4167"/>
                  </a:cubicBezTo>
                  <a:close/>
                  <a:moveTo>
                    <a:pt x="17214" y="1692"/>
                  </a:moveTo>
                  <a:cubicBezTo>
                    <a:pt x="16768" y="1594"/>
                    <a:pt x="16314" y="1879"/>
                    <a:pt x="16215" y="2319"/>
                  </a:cubicBezTo>
                  <a:lnTo>
                    <a:pt x="16160" y="2561"/>
                  </a:lnTo>
                  <a:cubicBezTo>
                    <a:pt x="16061" y="3001"/>
                    <a:pt x="16349" y="3449"/>
                    <a:pt x="16795" y="3547"/>
                  </a:cubicBezTo>
                  <a:cubicBezTo>
                    <a:pt x="17240" y="3645"/>
                    <a:pt x="17695" y="3360"/>
                    <a:pt x="17794" y="2920"/>
                  </a:cubicBezTo>
                  <a:lnTo>
                    <a:pt x="17849" y="2678"/>
                  </a:lnTo>
                  <a:cubicBezTo>
                    <a:pt x="17948" y="2239"/>
                    <a:pt x="17659" y="1790"/>
                    <a:pt x="17214" y="1692"/>
                  </a:cubicBezTo>
                  <a:close/>
                  <a:moveTo>
                    <a:pt x="14245" y="23"/>
                  </a:moveTo>
                  <a:cubicBezTo>
                    <a:pt x="13192" y="-209"/>
                    <a:pt x="12827" y="1404"/>
                    <a:pt x="13881" y="1636"/>
                  </a:cubicBezTo>
                  <a:cubicBezTo>
                    <a:pt x="14935" y="1868"/>
                    <a:pt x="15299" y="255"/>
                    <a:pt x="14245" y="23"/>
                  </a:cubicBezTo>
                  <a:close/>
                  <a:moveTo>
                    <a:pt x="6288" y="285"/>
                  </a:moveTo>
                  <a:cubicBezTo>
                    <a:pt x="5327" y="314"/>
                    <a:pt x="5374" y="1785"/>
                    <a:pt x="6335" y="1756"/>
                  </a:cubicBezTo>
                  <a:cubicBezTo>
                    <a:pt x="7296" y="1726"/>
                    <a:pt x="7249" y="255"/>
                    <a:pt x="6288" y="285"/>
                  </a:cubicBezTo>
                  <a:close/>
                  <a:moveTo>
                    <a:pt x="3542" y="1593"/>
                  </a:moveTo>
                  <a:cubicBezTo>
                    <a:pt x="2581" y="1623"/>
                    <a:pt x="2628" y="3094"/>
                    <a:pt x="3589" y="3064"/>
                  </a:cubicBezTo>
                  <a:cubicBezTo>
                    <a:pt x="4550" y="3034"/>
                    <a:pt x="4503" y="1563"/>
                    <a:pt x="3542" y="1593"/>
                  </a:cubicBezTo>
                  <a:close/>
                  <a:moveTo>
                    <a:pt x="1614" y="4304"/>
                  </a:moveTo>
                  <a:lnTo>
                    <a:pt x="1391" y="4311"/>
                  </a:lnTo>
                  <a:cubicBezTo>
                    <a:pt x="985" y="4323"/>
                    <a:pt x="656" y="4668"/>
                    <a:pt x="669" y="5069"/>
                  </a:cubicBezTo>
                  <a:cubicBezTo>
                    <a:pt x="682" y="5470"/>
                    <a:pt x="1032" y="5794"/>
                    <a:pt x="1438" y="5782"/>
                  </a:cubicBezTo>
                  <a:lnTo>
                    <a:pt x="1661" y="5775"/>
                  </a:lnTo>
                  <a:cubicBezTo>
                    <a:pt x="2068" y="5762"/>
                    <a:pt x="2396" y="5417"/>
                    <a:pt x="2383" y="5016"/>
                  </a:cubicBezTo>
                  <a:cubicBezTo>
                    <a:pt x="2370" y="4615"/>
                    <a:pt x="2021" y="4291"/>
                    <a:pt x="1614" y="4304"/>
                  </a:cubicBezTo>
                  <a:close/>
                  <a:moveTo>
                    <a:pt x="698" y="7407"/>
                  </a:moveTo>
                  <a:cubicBezTo>
                    <a:pt x="-263" y="7437"/>
                    <a:pt x="-216" y="8908"/>
                    <a:pt x="745" y="8878"/>
                  </a:cubicBezTo>
                  <a:cubicBezTo>
                    <a:pt x="1706" y="8848"/>
                    <a:pt x="1658" y="7377"/>
                    <a:pt x="698" y="7407"/>
                  </a:cubicBezTo>
                  <a:close/>
                  <a:moveTo>
                    <a:pt x="15924" y="18599"/>
                  </a:moveTo>
                  <a:cubicBezTo>
                    <a:pt x="14873" y="18578"/>
                    <a:pt x="14840" y="20187"/>
                    <a:pt x="15892" y="20208"/>
                  </a:cubicBezTo>
                  <a:cubicBezTo>
                    <a:pt x="16943" y="20228"/>
                    <a:pt x="16975" y="18619"/>
                    <a:pt x="15924" y="18599"/>
                  </a:cubicBezTo>
                  <a:close/>
                  <a:moveTo>
                    <a:pt x="13013" y="19761"/>
                  </a:moveTo>
                  <a:cubicBezTo>
                    <a:pt x="11961" y="19741"/>
                    <a:pt x="11929" y="21350"/>
                    <a:pt x="12980" y="21370"/>
                  </a:cubicBezTo>
                  <a:cubicBezTo>
                    <a:pt x="14031" y="21391"/>
                    <a:pt x="14064" y="19782"/>
                    <a:pt x="13013" y="19761"/>
                  </a:cubicBezTo>
                  <a:close/>
                  <a:moveTo>
                    <a:pt x="9750" y="19761"/>
                  </a:moveTo>
                  <a:cubicBezTo>
                    <a:pt x="8699" y="19741"/>
                    <a:pt x="8667" y="21350"/>
                    <a:pt x="9718" y="21370"/>
                  </a:cubicBezTo>
                  <a:cubicBezTo>
                    <a:pt x="10769" y="21391"/>
                    <a:pt x="10801" y="19782"/>
                    <a:pt x="9750" y="19761"/>
                  </a:cubicBezTo>
                  <a:close/>
                  <a:moveTo>
                    <a:pt x="6367" y="18738"/>
                  </a:moveTo>
                  <a:cubicBezTo>
                    <a:pt x="5316" y="18717"/>
                    <a:pt x="5284" y="20326"/>
                    <a:pt x="6335" y="20347"/>
                  </a:cubicBezTo>
                  <a:cubicBezTo>
                    <a:pt x="7386" y="20367"/>
                    <a:pt x="7418" y="18758"/>
                    <a:pt x="6367" y="18738"/>
                  </a:cubicBezTo>
                  <a:close/>
                </a:path>
              </a:pathLst>
            </a:custGeom>
            <a:solidFill>
              <a:srgbClr val="E2AF73"/>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grpSp>
      <p:grpSp>
        <p:nvGrpSpPr>
          <p:cNvPr id="65" name="Group 24">
            <a:extLst>
              <a:ext uri="{FF2B5EF4-FFF2-40B4-BE49-F238E27FC236}">
                <a16:creationId xmlns:a16="http://schemas.microsoft.com/office/drawing/2014/main" id="{669AECBE-3EB6-8F4F-A051-08414FAC9EB8}"/>
              </a:ext>
            </a:extLst>
          </p:cNvPr>
          <p:cNvGrpSpPr/>
          <p:nvPr/>
        </p:nvGrpSpPr>
        <p:grpSpPr>
          <a:xfrm>
            <a:off x="13699614" y="4796005"/>
            <a:ext cx="2627736" cy="2178710"/>
            <a:chOff x="0" y="0"/>
            <a:chExt cx="1313866" cy="1089353"/>
          </a:xfrm>
        </p:grpSpPr>
        <p:sp>
          <p:nvSpPr>
            <p:cNvPr id="66" name="Shape 21">
              <a:extLst>
                <a:ext uri="{FF2B5EF4-FFF2-40B4-BE49-F238E27FC236}">
                  <a16:creationId xmlns:a16="http://schemas.microsoft.com/office/drawing/2014/main" id="{CD4E4958-F11E-D747-8570-278B47D186FA}"/>
                </a:ext>
              </a:extLst>
            </p:cNvPr>
            <p:cNvSpPr/>
            <p:nvPr/>
          </p:nvSpPr>
          <p:spPr>
            <a:xfrm>
              <a:off x="-1" y="-1"/>
              <a:ext cx="1313868" cy="1089355"/>
            </a:xfrm>
            <a:custGeom>
              <a:avLst/>
              <a:gdLst/>
              <a:ahLst/>
              <a:cxnLst>
                <a:cxn ang="0">
                  <a:pos x="wd2" y="hd2"/>
                </a:cxn>
                <a:cxn ang="5400000">
                  <a:pos x="wd2" y="hd2"/>
                </a:cxn>
                <a:cxn ang="10800000">
                  <a:pos x="wd2" y="hd2"/>
                </a:cxn>
                <a:cxn ang="16200000">
                  <a:pos x="wd2" y="hd2"/>
                </a:cxn>
              </a:cxnLst>
              <a:rect l="0" t="0" r="r" b="b"/>
              <a:pathLst>
                <a:path w="20130" h="21156" extrusionOk="0">
                  <a:moveTo>
                    <a:pt x="18689" y="6365"/>
                  </a:moveTo>
                  <a:cubicBezTo>
                    <a:pt x="16716" y="2612"/>
                    <a:pt x="13774" y="376"/>
                    <a:pt x="10217" y="39"/>
                  </a:cubicBezTo>
                  <a:cubicBezTo>
                    <a:pt x="6682" y="-295"/>
                    <a:pt x="2391" y="1500"/>
                    <a:pt x="634" y="6207"/>
                  </a:cubicBezTo>
                  <a:cubicBezTo>
                    <a:pt x="-1122" y="10915"/>
                    <a:pt x="1132" y="16265"/>
                    <a:pt x="3005" y="18480"/>
                  </a:cubicBezTo>
                  <a:cubicBezTo>
                    <a:pt x="4879" y="20694"/>
                    <a:pt x="7373" y="21065"/>
                    <a:pt x="9517" y="21149"/>
                  </a:cubicBezTo>
                  <a:cubicBezTo>
                    <a:pt x="13508" y="21305"/>
                    <a:pt x="18807" y="18938"/>
                    <a:pt x="19951" y="13518"/>
                  </a:cubicBezTo>
                  <a:cubicBezTo>
                    <a:pt x="20478" y="11022"/>
                    <a:pt x="19782" y="8445"/>
                    <a:pt x="18689" y="6365"/>
                  </a:cubicBezTo>
                  <a:close/>
                </a:path>
              </a:pathLst>
            </a:custGeom>
            <a:solidFill>
              <a:srgbClr val="F0ECE2"/>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67" name="Shape 22">
              <a:extLst>
                <a:ext uri="{FF2B5EF4-FFF2-40B4-BE49-F238E27FC236}">
                  <a16:creationId xmlns:a16="http://schemas.microsoft.com/office/drawing/2014/main" id="{D5E15C78-2AA1-A84F-A8E7-F89A079C17DB}"/>
                </a:ext>
              </a:extLst>
            </p:cNvPr>
            <p:cNvSpPr/>
            <p:nvPr/>
          </p:nvSpPr>
          <p:spPr>
            <a:xfrm>
              <a:off x="245359" y="429378"/>
              <a:ext cx="841309" cy="464005"/>
            </a:xfrm>
            <a:custGeom>
              <a:avLst/>
              <a:gdLst/>
              <a:ahLst/>
              <a:cxnLst>
                <a:cxn ang="0">
                  <a:pos x="wd2" y="hd2"/>
                </a:cxn>
                <a:cxn ang="5400000">
                  <a:pos x="wd2" y="hd2"/>
                </a:cxn>
                <a:cxn ang="10800000">
                  <a:pos x="wd2" y="hd2"/>
                </a:cxn>
                <a:cxn ang="16200000">
                  <a:pos x="wd2" y="hd2"/>
                </a:cxn>
              </a:cxnLst>
              <a:rect l="0" t="0" r="r" b="b"/>
              <a:pathLst>
                <a:path w="21518" h="21131" extrusionOk="0">
                  <a:moveTo>
                    <a:pt x="5590" y="15950"/>
                  </a:moveTo>
                  <a:cubicBezTo>
                    <a:pt x="5145" y="15495"/>
                    <a:pt x="4672" y="14340"/>
                    <a:pt x="4544" y="13661"/>
                  </a:cubicBezTo>
                  <a:cubicBezTo>
                    <a:pt x="4416" y="12981"/>
                    <a:pt x="4387" y="12589"/>
                    <a:pt x="4379" y="12214"/>
                  </a:cubicBezTo>
                  <a:cubicBezTo>
                    <a:pt x="4375" y="12040"/>
                    <a:pt x="4355" y="11884"/>
                    <a:pt x="4328" y="11736"/>
                  </a:cubicBezTo>
                  <a:cubicBezTo>
                    <a:pt x="4694" y="11338"/>
                    <a:pt x="4911" y="10735"/>
                    <a:pt x="5141" y="10004"/>
                  </a:cubicBezTo>
                  <a:cubicBezTo>
                    <a:pt x="5534" y="8759"/>
                    <a:pt x="5751" y="6858"/>
                    <a:pt x="5730" y="5703"/>
                  </a:cubicBezTo>
                  <a:cubicBezTo>
                    <a:pt x="5717" y="4933"/>
                    <a:pt x="5583" y="4068"/>
                    <a:pt x="5082" y="3115"/>
                  </a:cubicBezTo>
                  <a:cubicBezTo>
                    <a:pt x="4582" y="2163"/>
                    <a:pt x="3408" y="1418"/>
                    <a:pt x="2464" y="2156"/>
                  </a:cubicBezTo>
                  <a:cubicBezTo>
                    <a:pt x="1603" y="2828"/>
                    <a:pt x="779" y="4181"/>
                    <a:pt x="679" y="5956"/>
                  </a:cubicBezTo>
                  <a:cubicBezTo>
                    <a:pt x="579" y="7730"/>
                    <a:pt x="772" y="8390"/>
                    <a:pt x="1009" y="9303"/>
                  </a:cubicBezTo>
                  <a:cubicBezTo>
                    <a:pt x="1217" y="10101"/>
                    <a:pt x="1786" y="11485"/>
                    <a:pt x="2550" y="12025"/>
                  </a:cubicBezTo>
                  <a:cubicBezTo>
                    <a:pt x="2193" y="16263"/>
                    <a:pt x="735" y="16017"/>
                    <a:pt x="97" y="18246"/>
                  </a:cubicBezTo>
                  <a:cubicBezTo>
                    <a:pt x="-47" y="18752"/>
                    <a:pt x="0" y="19367"/>
                    <a:pt x="45" y="19632"/>
                  </a:cubicBezTo>
                  <a:cubicBezTo>
                    <a:pt x="89" y="19896"/>
                    <a:pt x="117" y="21065"/>
                    <a:pt x="1671" y="21123"/>
                  </a:cubicBezTo>
                  <a:cubicBezTo>
                    <a:pt x="3225" y="21181"/>
                    <a:pt x="5844" y="20877"/>
                    <a:pt x="6399" y="19952"/>
                  </a:cubicBezTo>
                  <a:cubicBezTo>
                    <a:pt x="6954" y="19027"/>
                    <a:pt x="6825" y="18108"/>
                    <a:pt x="6648" y="17540"/>
                  </a:cubicBezTo>
                  <a:cubicBezTo>
                    <a:pt x="6471" y="16972"/>
                    <a:pt x="6036" y="16404"/>
                    <a:pt x="5590" y="15950"/>
                  </a:cubicBezTo>
                  <a:close/>
                  <a:moveTo>
                    <a:pt x="21491" y="17399"/>
                  </a:moveTo>
                  <a:cubicBezTo>
                    <a:pt x="21456" y="17668"/>
                    <a:pt x="21468" y="18838"/>
                    <a:pt x="19919" y="19063"/>
                  </a:cubicBezTo>
                  <a:cubicBezTo>
                    <a:pt x="18370" y="19288"/>
                    <a:pt x="15745" y="19266"/>
                    <a:pt x="15159" y="18403"/>
                  </a:cubicBezTo>
                  <a:cubicBezTo>
                    <a:pt x="14574" y="17539"/>
                    <a:pt x="14671" y="16608"/>
                    <a:pt x="14829" y="16022"/>
                  </a:cubicBezTo>
                  <a:cubicBezTo>
                    <a:pt x="14987" y="15436"/>
                    <a:pt x="15401" y="14821"/>
                    <a:pt x="15831" y="14320"/>
                  </a:cubicBezTo>
                  <a:cubicBezTo>
                    <a:pt x="16260" y="13819"/>
                    <a:pt x="16693" y="12615"/>
                    <a:pt x="16798" y="11923"/>
                  </a:cubicBezTo>
                  <a:cubicBezTo>
                    <a:pt x="16902" y="11231"/>
                    <a:pt x="16918" y="10836"/>
                    <a:pt x="16913" y="10462"/>
                  </a:cubicBezTo>
                  <a:cubicBezTo>
                    <a:pt x="16911" y="10284"/>
                    <a:pt x="16926" y="10124"/>
                    <a:pt x="16948" y="9972"/>
                  </a:cubicBezTo>
                  <a:cubicBezTo>
                    <a:pt x="16571" y="9614"/>
                    <a:pt x="16332" y="9041"/>
                    <a:pt x="16077" y="8338"/>
                  </a:cubicBezTo>
                  <a:cubicBezTo>
                    <a:pt x="15643" y="7137"/>
                    <a:pt x="15362" y="5263"/>
                    <a:pt x="15343" y="4108"/>
                  </a:cubicBezTo>
                  <a:cubicBezTo>
                    <a:pt x="15331" y="3337"/>
                    <a:pt x="15434" y="2460"/>
                    <a:pt x="15902" y="1455"/>
                  </a:cubicBezTo>
                  <a:cubicBezTo>
                    <a:pt x="16370" y="450"/>
                    <a:pt x="17516" y="-419"/>
                    <a:pt x="18483" y="216"/>
                  </a:cubicBezTo>
                  <a:cubicBezTo>
                    <a:pt x="19365" y="794"/>
                    <a:pt x="20234" y="2056"/>
                    <a:pt x="20394" y="3817"/>
                  </a:cubicBezTo>
                  <a:cubicBezTo>
                    <a:pt x="20554" y="5578"/>
                    <a:pt x="20384" y="6256"/>
                    <a:pt x="20178" y="7194"/>
                  </a:cubicBezTo>
                  <a:cubicBezTo>
                    <a:pt x="19998" y="8012"/>
                    <a:pt x="19476" y="9455"/>
                    <a:pt x="18733" y="10076"/>
                  </a:cubicBezTo>
                  <a:cubicBezTo>
                    <a:pt x="19233" y="14267"/>
                    <a:pt x="20679" y="13866"/>
                    <a:pt x="21392" y="16022"/>
                  </a:cubicBezTo>
                  <a:cubicBezTo>
                    <a:pt x="21553" y="16512"/>
                    <a:pt x="21527" y="17130"/>
                    <a:pt x="21491" y="17399"/>
                  </a:cubicBezTo>
                  <a:close/>
                </a:path>
              </a:pathLst>
            </a:custGeom>
            <a:solidFill>
              <a:srgbClr val="E2AF73"/>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sp>
          <p:nvSpPr>
            <p:cNvPr id="68" name="Shape 23">
              <a:extLst>
                <a:ext uri="{FF2B5EF4-FFF2-40B4-BE49-F238E27FC236}">
                  <a16:creationId xmlns:a16="http://schemas.microsoft.com/office/drawing/2014/main" id="{469A1B76-DCAC-034D-AD8F-B27D376759F6}"/>
                </a:ext>
              </a:extLst>
            </p:cNvPr>
            <p:cNvSpPr/>
            <p:nvPr/>
          </p:nvSpPr>
          <p:spPr>
            <a:xfrm>
              <a:off x="417110" y="196287"/>
              <a:ext cx="538992" cy="735735"/>
            </a:xfrm>
            <a:custGeom>
              <a:avLst/>
              <a:gdLst/>
              <a:ahLst/>
              <a:cxnLst>
                <a:cxn ang="0">
                  <a:pos x="wd2" y="hd2"/>
                </a:cxn>
                <a:cxn ang="5400000">
                  <a:pos x="wd2" y="hd2"/>
                </a:cxn>
                <a:cxn ang="10800000">
                  <a:pos x="wd2" y="hd2"/>
                </a:cxn>
                <a:cxn ang="16200000">
                  <a:pos x="wd2" y="hd2"/>
                </a:cxn>
              </a:cxnLst>
              <a:rect l="0" t="0" r="r" b="b"/>
              <a:pathLst>
                <a:path w="20927" h="20628" extrusionOk="0">
                  <a:moveTo>
                    <a:pt x="20228" y="16844"/>
                  </a:moveTo>
                  <a:cubicBezTo>
                    <a:pt x="19208" y="15819"/>
                    <a:pt x="16882" y="15047"/>
                    <a:pt x="15550" y="14477"/>
                  </a:cubicBezTo>
                  <a:cubicBezTo>
                    <a:pt x="14218" y="13908"/>
                    <a:pt x="12703" y="13469"/>
                    <a:pt x="12142" y="12423"/>
                  </a:cubicBezTo>
                  <a:cubicBezTo>
                    <a:pt x="12017" y="11472"/>
                    <a:pt x="11876" y="10781"/>
                    <a:pt x="12121" y="9952"/>
                  </a:cubicBezTo>
                  <a:cubicBezTo>
                    <a:pt x="12403" y="9844"/>
                    <a:pt x="12682" y="9723"/>
                    <a:pt x="12953" y="9575"/>
                  </a:cubicBezTo>
                  <a:cubicBezTo>
                    <a:pt x="17347" y="7176"/>
                    <a:pt x="15747" y="1611"/>
                    <a:pt x="10755" y="261"/>
                  </a:cubicBezTo>
                  <a:cubicBezTo>
                    <a:pt x="8234" y="-421"/>
                    <a:pt x="5193" y="277"/>
                    <a:pt x="3654" y="1879"/>
                  </a:cubicBezTo>
                  <a:cubicBezTo>
                    <a:pt x="2287" y="3300"/>
                    <a:pt x="2247" y="5172"/>
                    <a:pt x="3115" y="6746"/>
                  </a:cubicBezTo>
                  <a:cubicBezTo>
                    <a:pt x="3506" y="7455"/>
                    <a:pt x="4020" y="8219"/>
                    <a:pt x="4678" y="8731"/>
                  </a:cubicBezTo>
                  <a:cubicBezTo>
                    <a:pt x="5337" y="9243"/>
                    <a:pt x="6561" y="9889"/>
                    <a:pt x="7686" y="10178"/>
                  </a:cubicBezTo>
                  <a:cubicBezTo>
                    <a:pt x="7684" y="10287"/>
                    <a:pt x="7693" y="10399"/>
                    <a:pt x="7720" y="10516"/>
                  </a:cubicBezTo>
                  <a:cubicBezTo>
                    <a:pt x="8134" y="12302"/>
                    <a:pt x="6880" y="13072"/>
                    <a:pt x="5136" y="14123"/>
                  </a:cubicBezTo>
                  <a:cubicBezTo>
                    <a:pt x="3521" y="15098"/>
                    <a:pt x="1448" y="16403"/>
                    <a:pt x="373" y="17660"/>
                  </a:cubicBezTo>
                  <a:cubicBezTo>
                    <a:pt x="-551" y="18740"/>
                    <a:pt x="374" y="19718"/>
                    <a:pt x="1717" y="20046"/>
                  </a:cubicBezTo>
                  <a:cubicBezTo>
                    <a:pt x="6364" y="21179"/>
                    <a:pt x="14214" y="20465"/>
                    <a:pt x="18809" y="19555"/>
                  </a:cubicBezTo>
                  <a:cubicBezTo>
                    <a:pt x="19665" y="19385"/>
                    <a:pt x="20696" y="18822"/>
                    <a:pt x="20872" y="18415"/>
                  </a:cubicBezTo>
                  <a:cubicBezTo>
                    <a:pt x="21049" y="18009"/>
                    <a:pt x="20792" y="17412"/>
                    <a:pt x="20228" y="16844"/>
                  </a:cubicBezTo>
                  <a:close/>
                </a:path>
              </a:pathLst>
            </a:custGeom>
            <a:solidFill>
              <a:srgbClr val="586064"/>
            </a:solidFill>
            <a:ln w="12700" cap="flat">
              <a:noFill/>
              <a:miter lim="400000"/>
            </a:ln>
            <a:effectLst/>
          </p:spPr>
          <p:txBody>
            <a:bodyPr wrap="square" lIns="76200" tIns="76200" rIns="76200" bIns="76200" numCol="1" anchor="ctr">
              <a:noAutofit/>
            </a:bodyPr>
            <a:lstStyle/>
            <a:p>
              <a:pPr defTabSz="9144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0"/>
            </a:p>
          </p:txBody>
        </p:sp>
      </p:grpSp>
    </p:spTree>
    <p:extLst>
      <p:ext uri="{BB962C8B-B14F-4D97-AF65-F5344CB8AC3E}">
        <p14:creationId xmlns:p14="http://schemas.microsoft.com/office/powerpoint/2010/main" val="21321716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Condensed Medium"/>
        <a:ea typeface="Avenir Next Condensed Medium"/>
        <a:cs typeface="Avenir Next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A CANS General Overview Mar2019" id="{974AF0CE-91B0-6147-9451-3BD77A871549}" vid="{F2F6B34C-9A42-6D40-AC4A-9E841B6F7B28}"/>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Condensed Medium"/>
        <a:ea typeface="Avenir Next Condensed Medium"/>
        <a:cs typeface="Avenir Next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A CANS General Overview Mar2019" id="{974AF0CE-91B0-6147-9451-3BD77A871549}" vid="{F2F6B34C-9A42-6D40-AC4A-9E841B6F7B28}"/>
    </a:ext>
  </a:extLst>
</a:theme>
</file>

<file path=ppt/theme/theme3.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Condensed Medium"/>
        <a:ea typeface="Avenir Next Condensed Medium"/>
        <a:cs typeface="Avenir Next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A CANS General Overview Mar2019" id="{974AF0CE-91B0-6147-9451-3BD77A871549}" vid="{F2F6B34C-9A42-6D40-AC4A-9E841B6F7B28}"/>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Condensed Medium"/>
        <a:ea typeface="Avenir Next Condensed Medium"/>
        <a:cs typeface="Avenir Next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9EC74F18715142A3EB33C55638E56C" ma:contentTypeVersion="10" ma:contentTypeDescription="Create a new document." ma:contentTypeScope="" ma:versionID="f37075c1dd3fcd00d1517cd882248b8e">
  <xsd:schema xmlns:xsd="http://www.w3.org/2001/XMLSchema" xmlns:xs="http://www.w3.org/2001/XMLSchema" xmlns:p="http://schemas.microsoft.com/office/2006/metadata/properties" xmlns:ns3="eaa0721b-0f35-4b66-829c-95a3cb527c30" xmlns:ns4="62417bef-d412-4e47-a9d0-37267a3022f9" targetNamespace="http://schemas.microsoft.com/office/2006/metadata/properties" ma:root="true" ma:fieldsID="7c8a673c7ab37894feace570d346ee95" ns3:_="" ns4:_="">
    <xsd:import namespace="eaa0721b-0f35-4b66-829c-95a3cb527c30"/>
    <xsd:import namespace="62417bef-d412-4e47-a9d0-37267a3022f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0721b-0f35-4b66-829c-95a3cb527c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417bef-d412-4e47-a9d0-37267a3022f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F4B49D-BFBE-4989-80FF-2EAB887E1567}">
  <ds:schemaRefs>
    <ds:schemaRef ds:uri="http://schemas.microsoft.com/sharepoint/v3/contenttype/forms"/>
  </ds:schemaRefs>
</ds:datastoreItem>
</file>

<file path=customXml/itemProps2.xml><?xml version="1.0" encoding="utf-8"?>
<ds:datastoreItem xmlns:ds="http://schemas.openxmlformats.org/officeDocument/2006/customXml" ds:itemID="{ECBF1CA8-FB6F-4258-A77D-1CAC6C4BAC5B}">
  <ds:schemaRefs>
    <ds:schemaRef ds:uri="http://purl.org/dc/terms/"/>
    <ds:schemaRef ds:uri="62417bef-d412-4e47-a9d0-37267a3022f9"/>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eaa0721b-0f35-4b66-829c-95a3cb527c3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07B36F6-4FE6-47BD-9433-558A0195C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0721b-0f35-4b66-829c-95a3cb527c30"/>
    <ds:schemaRef ds:uri="62417bef-d412-4e47-a9d0-37267a3022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White</Template>
  <TotalTime>26359</TotalTime>
  <Words>11007</Words>
  <Application>Microsoft Office PowerPoint</Application>
  <PresentationFormat>Custom</PresentationFormat>
  <Paragraphs>794</Paragraphs>
  <Slides>79</Slides>
  <Notes>72</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79</vt:i4>
      </vt:variant>
    </vt:vector>
  </HeadingPairs>
  <TitlesOfParts>
    <vt:vector size="105" baseType="lpstr">
      <vt:lpstr>American Typewriter</vt:lpstr>
      <vt:lpstr>Arial</vt:lpstr>
      <vt:lpstr>Arial Black</vt:lpstr>
      <vt:lpstr>Arial Narrow</vt:lpstr>
      <vt:lpstr>Avenir Book</vt:lpstr>
      <vt:lpstr>Avenir Heavy</vt:lpstr>
      <vt:lpstr>Avenir Light</vt:lpstr>
      <vt:lpstr>Avenir Next</vt:lpstr>
      <vt:lpstr>Avenir Next Condensed Medium</vt:lpstr>
      <vt:lpstr>Avenir Next Demi Bold</vt:lpstr>
      <vt:lpstr>Avenir Next Medium</vt:lpstr>
      <vt:lpstr>Calibri</vt:lpstr>
      <vt:lpstr>Calibri Light</vt:lpstr>
      <vt:lpstr>Courier New</vt:lpstr>
      <vt:lpstr>Franklin Gothic Medium</vt:lpstr>
      <vt:lpstr>Gill Sans</vt:lpstr>
      <vt:lpstr>Helvetica</vt:lpstr>
      <vt:lpstr>Helvetica Light</vt:lpstr>
      <vt:lpstr>Helvetica Neue</vt:lpstr>
      <vt:lpstr>Helvetica Neue Medium</vt:lpstr>
      <vt:lpstr>Helvetica Neue Thin</vt:lpstr>
      <vt:lpstr>Segoe UI</vt:lpstr>
      <vt:lpstr>Wingdings</vt:lpstr>
      <vt:lpstr>White</vt:lpstr>
      <vt:lpstr>1_White</vt:lpstr>
      <vt:lpstr>2_White</vt:lpstr>
      <vt:lpstr>Transformational Collaborative Outcomes Management and the Nevada CANS 2.0  </vt:lpstr>
      <vt:lpstr>TCOM and the CANS • Agenda</vt:lpstr>
      <vt:lpstr>Getting to Know Each Other</vt:lpstr>
      <vt:lpstr>Tcom and the cans</vt:lpstr>
      <vt:lpstr>A Philosophy from Which Change Can Grow</vt:lpstr>
      <vt:lpstr>TCOM Guiding Values</vt:lpstr>
      <vt:lpstr>TCOM Guiding Values</vt:lpstr>
      <vt:lpstr>Transformational Change</vt:lpstr>
      <vt:lpstr>Understanding a Young Person’s Story</vt:lpstr>
      <vt:lpstr>What is the CANS?</vt:lpstr>
      <vt:lpstr>What is the CANS?</vt:lpstr>
      <vt:lpstr>The Phases of Care    </vt:lpstr>
      <vt:lpstr>Small Group Activity: Introductions</vt:lpstr>
      <vt:lpstr>Nevada Context</vt:lpstr>
      <vt:lpstr>PowerPoint Presentation</vt:lpstr>
      <vt:lpstr>Nevada Initiatives  </vt:lpstr>
      <vt:lpstr>Nevada Initiatives, continued  </vt:lpstr>
      <vt:lpstr>Nevada Initiatives, continued  </vt:lpstr>
      <vt:lpstr>PowerPoint Presentation</vt:lpstr>
      <vt:lpstr>Communimetrics</vt:lpstr>
      <vt:lpstr>From Clinimetrics to Communimetrics</vt:lpstr>
      <vt:lpstr>Expert Perspective Tools</vt:lpstr>
      <vt:lpstr>Integrated, Consensus Based Perspectives, Including the Individual and Family</vt:lpstr>
      <vt:lpstr>6 Key Principles</vt:lpstr>
      <vt:lpstr>#1.  Items are selected because they are relevant to service/case planning.</vt:lpstr>
      <vt:lpstr> #2. Each item uses a 4-item rating scale that translates into action.</vt:lpstr>
      <vt:lpstr>TCOM Action Levels: Rating Needs</vt:lpstr>
      <vt:lpstr>Action Levels:  Needs</vt:lpstr>
      <vt:lpstr>PowerPoint Presentation</vt:lpstr>
      <vt:lpstr>Example: Shawn</vt:lpstr>
      <vt:lpstr>TCOM Action Levels: Rating Strengths</vt:lpstr>
      <vt:lpstr>Action Levels:  Strengths</vt:lpstr>
      <vt:lpstr>PowerPoint Presentation</vt:lpstr>
      <vt:lpstr>Example: Kim</vt:lpstr>
      <vt:lpstr>#3. Rating should describe child/youth, not the child/youth in services.</vt:lpstr>
      <vt:lpstr>Example: Johnny</vt:lpstr>
      <vt:lpstr>#4. Consider culture and development before determining ratings.</vt:lpstr>
      <vt:lpstr>The Developmental Balancing Act</vt:lpstr>
      <vt:lpstr>Example: JORGE</vt:lpstr>
      <vt:lpstr>Holding the Cultural Context</vt:lpstr>
      <vt:lpstr>Example: Ken</vt:lpstr>
      <vt:lpstr>#5. The ratings are agnostic as to etiology; it’s about the What, not the Why.</vt:lpstr>
      <vt:lpstr>Example:  Tom</vt:lpstr>
      <vt:lpstr>#6. Use a 30-day window in considering what is relevant to children, youth and their families.</vt:lpstr>
      <vt:lpstr>Example: Jenny</vt:lpstr>
      <vt:lpstr>Nevada CANS 2.0</vt:lpstr>
      <vt:lpstr>PowerPoint Presentation</vt:lpstr>
      <vt:lpstr>PowerPoint Presentation</vt:lpstr>
      <vt:lpstr>Potentially Traumatic/Adverse  Childhood Experiences</vt:lpstr>
      <vt:lpstr>Practice: Potentially Traumatic/Adverse Childhood Experiences</vt:lpstr>
      <vt:lpstr>Child Behavioral/Emotional Needs</vt:lpstr>
      <vt:lpstr>Practice: Behavioral/Emotional Needs</vt:lpstr>
      <vt:lpstr>Life Functioning Domain </vt:lpstr>
      <vt:lpstr>Practice: Life Functioning</vt:lpstr>
      <vt:lpstr>PowerPoint Presentation</vt:lpstr>
      <vt:lpstr>Risk Factors &amp; Behaviors</vt:lpstr>
      <vt:lpstr>Practice: Risk Factors &amp; Behaviors</vt:lpstr>
      <vt:lpstr>Cultural Factors</vt:lpstr>
      <vt:lpstr>Practice: Cultural Factors</vt:lpstr>
      <vt:lpstr>Youth Strengths</vt:lpstr>
      <vt:lpstr>Practice: Youth Strengths</vt:lpstr>
      <vt:lpstr>Caregiver Resources &amp; Needs</vt:lpstr>
      <vt:lpstr>Practice: Caregiver Resources &amp; Needs</vt:lpstr>
      <vt:lpstr>Nevada CANS 2.0 – Transition to Adulthood</vt:lpstr>
      <vt:lpstr>Practice: Transition Age Youth</vt:lpstr>
      <vt:lpstr>Nevada CANS 2.0 – Early Childhood</vt:lpstr>
      <vt:lpstr>Practice: Early Childhood</vt:lpstr>
      <vt:lpstr>Practice Vignette</vt:lpstr>
      <vt:lpstr>Collaborative Ratings </vt:lpstr>
      <vt:lpstr>Tips: Rating CANS Items</vt:lpstr>
      <vt:lpstr>Why Practice Vignettes?</vt:lpstr>
      <vt:lpstr>Tips: Rating a Vignette</vt:lpstr>
      <vt:lpstr>PowerPoint Presentation</vt:lpstr>
      <vt:lpstr>PowerPoint Presentation</vt:lpstr>
      <vt:lpstr>PowerPoint Presentation</vt:lpstr>
      <vt:lpstr>PowerPoint Presentation</vt:lpstr>
      <vt:lpstr>PowerPoint Presentation</vt:lpstr>
      <vt:lpstr>PowerPoint Presentation</vt:lpstr>
      <vt:lpstr>Certification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Outline</dc:title>
  <dc:creator>Fernando, April</dc:creator>
  <cp:lastModifiedBy>Amy Guevara</cp:lastModifiedBy>
  <cp:revision>342</cp:revision>
  <cp:lastPrinted>2019-05-31T18:03:48Z</cp:lastPrinted>
  <dcterms:created xsi:type="dcterms:W3CDTF">2019-03-26T19:34:33Z</dcterms:created>
  <dcterms:modified xsi:type="dcterms:W3CDTF">2022-04-28T05:46:08Z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0x0101009C9EC74F18715142A3EB33C55638E56C</vt:lpwstr>
  </property>
</Properties>
</file>